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0" r:id="rId4"/>
    <p:sldId id="391" r:id="rId5"/>
    <p:sldId id="291" r:id="rId6"/>
    <p:sldId id="402" r:id="rId7"/>
    <p:sldId id="403" r:id="rId8"/>
    <p:sldId id="309" r:id="rId9"/>
    <p:sldId id="381" r:id="rId10"/>
    <p:sldId id="277" r:id="rId11"/>
    <p:sldId id="293" r:id="rId12"/>
    <p:sldId id="404" r:id="rId13"/>
    <p:sldId id="258" r:id="rId14"/>
    <p:sldId id="292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66216" autoAdjust="0"/>
  </p:normalViewPr>
  <p:slideViewPr>
    <p:cSldViewPr>
      <p:cViewPr varScale="1">
        <p:scale>
          <a:sx n="46" d="100"/>
          <a:sy n="46" d="100"/>
        </p:scale>
        <p:origin x="112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48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2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88F07A-724D-46AE-BD95-5AC34E4D744C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9CDED12-7611-4D17-B785-B6BA259086C7}" type="pres">
      <dgm:prSet presAssocID="{B488F07A-724D-46AE-BD95-5AC34E4D744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36DAD151-FBDB-4963-B002-9F9FC5F89FA2}" type="presOf" srcId="{B488F07A-724D-46AE-BD95-5AC34E4D744C}" destId="{99CDED12-7611-4D17-B785-B6BA259086C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FDA425-9BE6-4D8D-9E7D-7CE4AD1E4883}" type="datetimeFigureOut">
              <a:rPr lang="es-ES" smtClean="0"/>
              <a:pPr/>
              <a:t>05/02/2016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DA9C49-85FB-4A96-8548-4785843455A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6835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9NW-9Pvp2w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youtube.com/watch?v=yS1_BVi_YJU" TargetMode="External"/><Relationship Id="rId5" Type="http://schemas.openxmlformats.org/officeDocument/2006/relationships/hyperlink" Target="https://www.youtube.com/watch?v=U9xuD3AGJLc" TargetMode="External"/><Relationship Id="rId4" Type="http://schemas.openxmlformats.org/officeDocument/2006/relationships/hyperlink" Target="https://sdl.dist.sdlmedia.com/Distributions/?o=BAF1E4D7-156D-4AAE-8C17-C8D87B226224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dirty="0" smtClean="0">
                <a:hlinkClick r:id="rId3"/>
              </a:rPr>
              <a:t>Primeros pasos con SDL </a:t>
            </a:r>
            <a:r>
              <a:rPr lang="es-ES_tradnl" dirty="0" err="1" smtClean="0">
                <a:hlinkClick r:id="rId3"/>
              </a:rPr>
              <a:t>Trados</a:t>
            </a:r>
            <a:r>
              <a:rPr lang="es-ES_tradnl" dirty="0" smtClean="0">
                <a:hlinkClick r:id="rId3"/>
              </a:rPr>
              <a:t> Studio</a:t>
            </a:r>
            <a:endParaRPr lang="es-ES" dirty="0" smtClean="0">
              <a:hlinkClick r:id="rId4"/>
            </a:endParaRPr>
          </a:p>
          <a:p>
            <a:r>
              <a:rPr lang="en-US" sz="1200" dirty="0" smtClean="0"/>
              <a:t>https://www.youtube.com/watch?v=d9NW-9Pvp2w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A quick tour around SDL </a:t>
            </a:r>
            <a:r>
              <a:rPr lang="en-US" sz="1200" dirty="0" err="1" smtClean="0"/>
              <a:t>Trados</a:t>
            </a:r>
            <a:r>
              <a:rPr lang="en-US" sz="1200" dirty="0" smtClean="0"/>
              <a:t> Studio 2015: </a:t>
            </a:r>
            <a:r>
              <a:rPr lang="en-US" sz="1200" u="sng" dirty="0" smtClean="0">
                <a:hlinkClick r:id="rId5"/>
              </a:rPr>
              <a:t>https://www.youtube.com/watch?v=U9xuD3AGJLc</a:t>
            </a:r>
            <a:endParaRPr lang="en-US" sz="1200" u="sng" dirty="0" smtClean="0"/>
          </a:p>
          <a:p>
            <a:endParaRPr lang="en-US" sz="1200" u="sng" dirty="0" smtClean="0">
              <a:hlinkClick r:id="rId6"/>
            </a:endParaRPr>
          </a:p>
          <a:p>
            <a:r>
              <a:rPr lang="en-US" dirty="0" smtClean="0">
                <a:hlinkClick r:id="rId6"/>
              </a:rPr>
              <a:t>Alinear textos</a:t>
            </a:r>
            <a:endParaRPr lang="en-US" dirty="0" smtClean="0"/>
          </a:p>
          <a:p>
            <a:pPr lvl="2"/>
            <a:r>
              <a:rPr lang="en-US" u="sng" dirty="0" smtClean="0">
                <a:hlinkClick r:id="rId6"/>
              </a:rPr>
              <a:t>https://www.youtube.com/watch?v=yS1_BVi_YJU</a:t>
            </a:r>
            <a:endParaRPr lang="en-US" dirty="0" smtClean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A9C49-85FB-4A96-8548-4785843455AE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7598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_tradnl" sz="1200" kern="1200" dirty="0" smtClean="0"/>
              <a:t>Crear proyectos,</a:t>
            </a:r>
            <a:r>
              <a:rPr lang="es-ES_tradnl" sz="1200" kern="1200" baseline="0" dirty="0" smtClean="0"/>
              <a:t> </a:t>
            </a:r>
            <a:r>
              <a:rPr lang="es-ES_tradnl" sz="1200" kern="1200" dirty="0" smtClean="0"/>
              <a:t>Traducir y revisar documentos</a:t>
            </a:r>
          </a:p>
          <a:p>
            <a:pPr marL="0" marR="0" lvl="0" indent="0" algn="ctr" defTabSz="6667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s-ES_tradnl" sz="1200" kern="1200" dirty="0" smtClean="0"/>
              <a:t>Crear  Bases de Datos Terminológicas</a:t>
            </a:r>
            <a:endParaRPr lang="es-ES" sz="1200" kern="1200" dirty="0" smtClean="0"/>
          </a:p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200" kern="12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A9C49-85FB-4A96-8548-4785843455AE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9478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A9C49-85FB-4A96-8548-4785843455AE}" type="slidenum">
              <a:rPr lang="es-ES" smtClean="0"/>
              <a:pPr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8650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CTRL + , : para</a:t>
            </a:r>
            <a:r>
              <a:rPr lang="es-ES_tradnl" baseline="0" dirty="0" smtClean="0"/>
              <a:t> que copiar una palabra del texto origen al texto destino.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A9C49-85FB-4A96-8548-4785843455AE}" type="slidenum">
              <a:rPr lang="es-ES" smtClean="0"/>
              <a:pPr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3362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55BE-FA87-4A2B-A968-35D8088A9A9B}" type="datetimeFigureOut">
              <a:rPr lang="es-ES" smtClean="0"/>
              <a:pPr/>
              <a:t>05/02/2016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118D-7AC3-4224-BC28-9FC8294A09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55BE-FA87-4A2B-A968-35D8088A9A9B}" type="datetimeFigureOut">
              <a:rPr lang="es-ES" smtClean="0"/>
              <a:pPr/>
              <a:t>05/02/2016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118D-7AC3-4224-BC28-9FC8294A09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55BE-FA87-4A2B-A968-35D8088A9A9B}" type="datetimeFigureOut">
              <a:rPr lang="es-ES" smtClean="0"/>
              <a:pPr/>
              <a:t>05/02/2016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118D-7AC3-4224-BC28-9FC8294A09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55BE-FA87-4A2B-A968-35D8088A9A9B}" type="datetimeFigureOut">
              <a:rPr lang="es-ES" smtClean="0"/>
              <a:pPr/>
              <a:t>05/02/2016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118D-7AC3-4224-BC28-9FC8294A09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55BE-FA87-4A2B-A968-35D8088A9A9B}" type="datetimeFigureOut">
              <a:rPr lang="es-ES" smtClean="0"/>
              <a:pPr/>
              <a:t>05/02/2016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118D-7AC3-4224-BC28-9FC8294A09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55BE-FA87-4A2B-A968-35D8088A9A9B}" type="datetimeFigureOut">
              <a:rPr lang="es-ES" smtClean="0"/>
              <a:pPr/>
              <a:t>05/02/2016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118D-7AC3-4224-BC28-9FC8294A09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55BE-FA87-4A2B-A968-35D8088A9A9B}" type="datetimeFigureOut">
              <a:rPr lang="es-ES" smtClean="0"/>
              <a:pPr/>
              <a:t>05/02/2016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118D-7AC3-4224-BC28-9FC8294A09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55BE-FA87-4A2B-A968-35D8088A9A9B}" type="datetimeFigureOut">
              <a:rPr lang="es-ES" smtClean="0"/>
              <a:pPr/>
              <a:t>05/02/2016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118D-7AC3-4224-BC28-9FC8294A09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55BE-FA87-4A2B-A968-35D8088A9A9B}" type="datetimeFigureOut">
              <a:rPr lang="es-ES" smtClean="0"/>
              <a:pPr/>
              <a:t>05/02/2016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118D-7AC3-4224-BC28-9FC8294A09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55BE-FA87-4A2B-A968-35D8088A9A9B}" type="datetimeFigureOut">
              <a:rPr lang="es-ES" smtClean="0"/>
              <a:pPr/>
              <a:t>05/02/2016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118D-7AC3-4224-BC28-9FC8294A09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55BE-FA87-4A2B-A968-35D8088A9A9B}" type="datetimeFigureOut">
              <a:rPr lang="es-ES" smtClean="0"/>
              <a:pPr/>
              <a:t>05/02/2016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118D-7AC3-4224-BC28-9FC8294A09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055BE-FA87-4A2B-A968-35D8088A9A9B}" type="datetimeFigureOut">
              <a:rPr lang="es-ES" smtClean="0"/>
              <a:pPr/>
              <a:t>05/02/2016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118D-7AC3-4224-BC28-9FC8294A09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dl.com/es/cxc/language/translation-productivity/trados-studio/faqs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N0m8t2K1YLE" TargetMode="External"/><Relationship Id="rId4" Type="http://schemas.openxmlformats.org/officeDocument/2006/relationships/hyperlink" Target="http://producthelp.sdl.com/SDL_Trados_Studio_2015/client_en/SDL_Trados_Studio_Help.htm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mVsRz-S8tA" TargetMode="External"/><Relationship Id="rId2" Type="http://schemas.openxmlformats.org/officeDocument/2006/relationships/hyperlink" Target="https://www.youtube.com/watch?v=U9xuD3AGJL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radugeek.com/2015/07/traducir-en-trados-studio-2015/" TargetMode="External"/><Relationship Id="rId5" Type="http://schemas.openxmlformats.org/officeDocument/2006/relationships/hyperlink" Target="https://www.youtube.com/watch?v=qSr_hHVH39A" TargetMode="External"/><Relationship Id="rId4" Type="http://schemas.openxmlformats.org/officeDocument/2006/relationships/hyperlink" Target="https://www.youtube.com/watch?v=yh6ITuNuKn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l.dropboxusercontent.com/u/20291715/SDLMultiTermDesktop2015_SR1_1516.exe" TargetMode="External"/><Relationship Id="rId2" Type="http://schemas.openxmlformats.org/officeDocument/2006/relationships/hyperlink" Target="https://dl.dropboxusercontent.com/u/20291715/SDLTradosStudio2015_SR1_4961.ex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N0m8t2K1YLE" TargetMode="External"/><Relationship Id="rId3" Type="http://schemas.openxmlformats.org/officeDocument/2006/relationships/hyperlink" Target="https://www.youtube.com/watch?v=d9NW-9Pvp2w" TargetMode="External"/><Relationship Id="rId7" Type="http://schemas.openxmlformats.org/officeDocument/2006/relationships/hyperlink" Target="https://sdl.dist.sdlmedia.com/Distributions/?o=1911E126-C193-458B-B764-5D42FD483AF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dl.dist.sdlmedia.com/Distributions/?o=8954A94E-26AC-4D07-AC0F-885E047EF8C6" TargetMode="External"/><Relationship Id="rId5" Type="http://schemas.openxmlformats.org/officeDocument/2006/relationships/hyperlink" Target="https://sdl.dist.sdlmedia.com/Distributions/?o=7EEA2FBC-0526-48AE-B0BB-FAFB54A44B2D" TargetMode="External"/><Relationship Id="rId4" Type="http://schemas.openxmlformats.org/officeDocument/2006/relationships/hyperlink" Target="https://sdl.dist.sdlmedia.com/Distributions/?o=BAF1E4D7-156D-4AAE-8C17-C8D87B226224" TargetMode="External"/><Relationship Id="rId9" Type="http://schemas.openxmlformats.org/officeDocument/2006/relationships/hyperlink" Target="https://www.youtube.com/watch?v=yS1_BVi_YJU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PRÁCTICA TRADOS</a:t>
            </a:r>
            <a:br>
              <a:rPr lang="es-ES" dirty="0" smtClean="0"/>
            </a:br>
            <a:r>
              <a:rPr lang="es-ES" dirty="0" smtClean="0"/>
              <a:t>Presentación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2800" dirty="0" smtClean="0"/>
              <a:t>Trabajo a realizar y documentación a entregar</a:t>
            </a:r>
            <a:endParaRPr lang="es-ES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3362" y="1435360"/>
            <a:ext cx="8459118" cy="5089984"/>
          </a:xfrm>
        </p:spPr>
        <p:txBody>
          <a:bodyPr>
            <a:normAutofit fontScale="40000" lnSpcReduction="20000"/>
          </a:bodyPr>
          <a:lstStyle/>
          <a:p>
            <a:r>
              <a:rPr lang="es-ES_tradnl" dirty="0" smtClean="0"/>
              <a:t>Proyecto</a:t>
            </a:r>
          </a:p>
          <a:p>
            <a:pPr lvl="1"/>
            <a:r>
              <a:rPr lang="es-ES_tradnl" sz="3200" dirty="0" smtClean="0"/>
              <a:t>Lea </a:t>
            </a:r>
            <a:r>
              <a:rPr lang="es-ES_tradnl" sz="3200" dirty="0"/>
              <a:t>el manual Project_Management_QSG_es.pdf.</a:t>
            </a:r>
            <a:endParaRPr lang="es-ES_tradnl" sz="3200" dirty="0" smtClean="0"/>
          </a:p>
          <a:p>
            <a:pPr lvl="1"/>
            <a:r>
              <a:rPr lang="es-ES_tradnl" sz="3200" dirty="0" smtClean="0"/>
              <a:t>Defina un proyecto y aplique los pasos vistos en el manual de proyectos.</a:t>
            </a:r>
          </a:p>
          <a:p>
            <a:pPr lvl="1"/>
            <a:r>
              <a:rPr lang="es-ES_tradnl" sz="3200" dirty="0" smtClean="0"/>
              <a:t>Detalle los pasos realizados en el documento a entregar.</a:t>
            </a:r>
            <a:endParaRPr lang="es-ES" sz="3200" dirty="0" smtClean="0"/>
          </a:p>
          <a:p>
            <a:r>
              <a:rPr lang="es-ES_tradnl" dirty="0" smtClean="0"/>
              <a:t>Memorias de Traducción</a:t>
            </a:r>
          </a:p>
          <a:p>
            <a:pPr lvl="1"/>
            <a:r>
              <a:rPr lang="es-ES_tradnl" sz="3200" dirty="0"/>
              <a:t>Lea el </a:t>
            </a:r>
            <a:r>
              <a:rPr lang="es-ES_tradnl" sz="3200" dirty="0" smtClean="0"/>
              <a:t>manual </a:t>
            </a:r>
            <a:r>
              <a:rPr lang="es-ES_tradnl" sz="3200" dirty="0" err="1" smtClean="0"/>
              <a:t>Translation_Memory_Management_QSG_es</a:t>
            </a:r>
            <a:r>
              <a:rPr lang="es-ES_tradnl" sz="3200" dirty="0" smtClean="0"/>
              <a:t>.</a:t>
            </a:r>
          </a:p>
          <a:p>
            <a:pPr lvl="1"/>
            <a:r>
              <a:rPr lang="es-ES_tradnl" sz="3200" dirty="0" smtClean="0"/>
              <a:t>Aplique los pasos vistos en el manual de memorias de traducción a una memoria de traducción.</a:t>
            </a:r>
          </a:p>
          <a:p>
            <a:pPr lvl="1"/>
            <a:r>
              <a:rPr lang="es-ES_tradnl" sz="3200" dirty="0"/>
              <a:t>Detalle los pasos realizados en el documento a </a:t>
            </a:r>
            <a:r>
              <a:rPr lang="es-ES_tradnl" sz="3200" dirty="0" smtClean="0"/>
              <a:t>entregar.</a:t>
            </a:r>
            <a:endParaRPr lang="es-ES" sz="3200" dirty="0"/>
          </a:p>
          <a:p>
            <a:r>
              <a:rPr lang="es-ES_tradnl" dirty="0" smtClean="0"/>
              <a:t>Alineación de textos</a:t>
            </a:r>
            <a:endParaRPr lang="es-ES_tradnl" dirty="0"/>
          </a:p>
          <a:p>
            <a:pPr lvl="1"/>
            <a:r>
              <a:rPr lang="es-ES_tradnl" sz="3200" dirty="0" smtClean="0"/>
              <a:t>Ver </a:t>
            </a:r>
            <a:r>
              <a:rPr lang="es-ES_tradnl" sz="3200" dirty="0" err="1"/>
              <a:t>videotutoriales</a:t>
            </a:r>
            <a:r>
              <a:rPr lang="es-ES_tradnl" sz="3200" dirty="0"/>
              <a:t>.</a:t>
            </a:r>
          </a:p>
          <a:p>
            <a:pPr lvl="1"/>
            <a:r>
              <a:rPr lang="es-ES_tradnl" sz="3200" dirty="0"/>
              <a:t>Aplique los pasos vistos a un caso.</a:t>
            </a:r>
          </a:p>
          <a:p>
            <a:pPr lvl="1"/>
            <a:r>
              <a:rPr lang="es-ES_tradnl" sz="3200" dirty="0"/>
              <a:t>Detalle los pasos realizados en el documento a entregar.</a:t>
            </a:r>
            <a:endParaRPr lang="es-ES" sz="3200" dirty="0"/>
          </a:p>
          <a:p>
            <a:r>
              <a:rPr lang="es-ES" dirty="0" smtClean="0"/>
              <a:t>Traducir </a:t>
            </a:r>
            <a:r>
              <a:rPr lang="es-ES" dirty="0"/>
              <a:t>y revisar documentos</a:t>
            </a:r>
            <a:endParaRPr lang="es-ES_tradnl" dirty="0" smtClean="0"/>
          </a:p>
          <a:p>
            <a:pPr lvl="1"/>
            <a:r>
              <a:rPr lang="es-ES_tradnl" sz="3200" dirty="0" smtClean="0"/>
              <a:t>Lea </a:t>
            </a:r>
            <a:r>
              <a:rPr lang="es-ES_tradnl" sz="3200" dirty="0"/>
              <a:t>el manual </a:t>
            </a:r>
            <a:r>
              <a:rPr lang="es-ES_tradnl" sz="3200" dirty="0" smtClean="0"/>
              <a:t>Translating_and_Reviewing_Documents_QSG_es.pdf.</a:t>
            </a:r>
          </a:p>
          <a:p>
            <a:pPr lvl="1"/>
            <a:r>
              <a:rPr lang="es-ES_tradnl" sz="3200" dirty="0"/>
              <a:t>Aplique los pasos vistos </a:t>
            </a:r>
            <a:r>
              <a:rPr lang="es-ES_tradnl" sz="3200" dirty="0" smtClean="0"/>
              <a:t>dicho manual a un caso.</a:t>
            </a:r>
          </a:p>
          <a:p>
            <a:pPr lvl="1"/>
            <a:r>
              <a:rPr lang="es-ES_tradnl" sz="3200" dirty="0"/>
              <a:t>Detalle los pasos realizados en el documento a entregar.</a:t>
            </a:r>
            <a:endParaRPr lang="es-ES" sz="3200" dirty="0"/>
          </a:p>
          <a:p>
            <a:r>
              <a:rPr lang="es-ES_tradnl" dirty="0" smtClean="0"/>
              <a:t>Base de datos terminológica</a:t>
            </a:r>
          </a:p>
          <a:p>
            <a:pPr lvl="1"/>
            <a:r>
              <a:rPr lang="es-ES_tradnl" sz="3200" dirty="0" smtClean="0"/>
              <a:t>Ver </a:t>
            </a:r>
            <a:r>
              <a:rPr lang="es-ES_tradnl" sz="3200" dirty="0" err="1" smtClean="0"/>
              <a:t>videotutoriales</a:t>
            </a:r>
            <a:r>
              <a:rPr lang="es-ES_tradnl" sz="3200" dirty="0" smtClean="0"/>
              <a:t>.</a:t>
            </a:r>
            <a:endParaRPr lang="es-ES_tradnl" sz="3200" dirty="0"/>
          </a:p>
          <a:p>
            <a:pPr lvl="1"/>
            <a:r>
              <a:rPr lang="es-ES_tradnl" sz="3200" dirty="0"/>
              <a:t>Aplique los pasos vistos </a:t>
            </a:r>
            <a:r>
              <a:rPr lang="es-ES_tradnl" sz="3200" dirty="0" smtClean="0"/>
              <a:t>a </a:t>
            </a:r>
            <a:r>
              <a:rPr lang="es-ES_tradnl" sz="3200" dirty="0"/>
              <a:t>un </a:t>
            </a:r>
            <a:r>
              <a:rPr lang="es-ES_tradnl" sz="3200" dirty="0" smtClean="0"/>
              <a:t>caso.</a:t>
            </a:r>
            <a:endParaRPr lang="es-ES_tradnl" sz="3200" dirty="0"/>
          </a:p>
          <a:p>
            <a:pPr lvl="1"/>
            <a:r>
              <a:rPr lang="es-ES_tradnl" sz="3200" dirty="0"/>
              <a:t>Detalle los pasos realizados en el documento a entregar.</a:t>
            </a:r>
            <a:endParaRPr lang="es-ES" sz="3200" dirty="0"/>
          </a:p>
          <a:p>
            <a:r>
              <a:rPr lang="es-ES_tradnl" dirty="0" smtClean="0"/>
              <a:t>Diccionario </a:t>
            </a:r>
            <a:r>
              <a:rPr lang="es-ES_tradnl" dirty="0" err="1" smtClean="0"/>
              <a:t>AutoSuggest</a:t>
            </a:r>
            <a:endParaRPr lang="es-ES_tradnl" dirty="0" smtClean="0"/>
          </a:p>
          <a:p>
            <a:pPr lvl="1"/>
            <a:r>
              <a:rPr lang="es-ES_tradnl" dirty="0"/>
              <a:t>Ver </a:t>
            </a:r>
            <a:r>
              <a:rPr lang="es-ES_tradnl" dirty="0" err="1"/>
              <a:t>videotutoriales</a:t>
            </a:r>
            <a:r>
              <a:rPr lang="es-ES_tradnl" dirty="0"/>
              <a:t>.</a:t>
            </a:r>
          </a:p>
          <a:p>
            <a:pPr lvl="1"/>
            <a:r>
              <a:rPr lang="es-ES_tradnl" dirty="0"/>
              <a:t>Aplique los pasos vistos a un caso.</a:t>
            </a:r>
          </a:p>
          <a:p>
            <a:pPr lvl="1"/>
            <a:r>
              <a:rPr lang="es-ES_tradnl" dirty="0"/>
              <a:t>Detalle los pasos realizados en el documento a entregar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Documento </a:t>
            </a:r>
            <a:r>
              <a:rPr lang="es-ES_tradnl" dirty="0"/>
              <a:t>a entregar: </a:t>
            </a:r>
            <a:r>
              <a:rPr lang="es-ES_tradnl" dirty="0" smtClean="0"/>
              <a:t>Apellidos-Nombre-PrácticaTrados.docx y todos los ficheros generados con SDL </a:t>
            </a:r>
            <a:r>
              <a:rPr lang="es-ES_tradnl" dirty="0" err="1" smtClean="0"/>
              <a:t>Trados</a:t>
            </a:r>
            <a:r>
              <a:rPr lang="es-ES_tradnl" dirty="0" smtClean="0"/>
              <a:t> </a:t>
            </a:r>
            <a:r>
              <a:rPr lang="es-ES_tradnl" dirty="0"/>
              <a:t>Studio</a:t>
            </a:r>
            <a:r>
              <a:rPr lang="es-ES_tradnl" dirty="0" smtClean="0"/>
              <a:t>. </a:t>
            </a:r>
            <a:r>
              <a:rPr lang="es-ES" dirty="0" smtClean="0"/>
              <a:t>En </a:t>
            </a:r>
            <a:r>
              <a:rPr lang="es-ES" dirty="0"/>
              <a:t>dicho documento se han de detallar cada uno de los pasos llevados a cabo.</a:t>
            </a:r>
          </a:p>
          <a:p>
            <a:endParaRPr lang="es-ES_tradnl" sz="2400" dirty="0"/>
          </a:p>
          <a:p>
            <a:pPr lvl="1"/>
            <a:endParaRPr lang="es-ES_tradnl" sz="2400" dirty="0" smtClean="0"/>
          </a:p>
          <a:p>
            <a:pPr lvl="1"/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312027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Estructura del documento a entregar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257800"/>
          </a:xfrm>
        </p:spPr>
        <p:txBody>
          <a:bodyPr>
            <a:noAutofit/>
          </a:bodyPr>
          <a:lstStyle/>
          <a:p>
            <a:r>
              <a:rPr lang="es-ES_tradnl" sz="1600" dirty="0" smtClean="0"/>
              <a:t>Portada</a:t>
            </a:r>
          </a:p>
          <a:p>
            <a:pPr lvl="1"/>
            <a:r>
              <a:rPr lang="es-ES_tradnl" sz="1600" dirty="0" smtClean="0"/>
              <a:t>Práctica </a:t>
            </a:r>
            <a:r>
              <a:rPr lang="es-ES_tradnl" sz="1600" dirty="0" err="1" smtClean="0"/>
              <a:t>Trados</a:t>
            </a:r>
            <a:endParaRPr lang="es-ES_tradnl" sz="1600" dirty="0"/>
          </a:p>
          <a:p>
            <a:pPr lvl="1"/>
            <a:r>
              <a:rPr lang="es-ES_tradnl" sz="1600" dirty="0" smtClean="0"/>
              <a:t>Nombre del alumno</a:t>
            </a:r>
          </a:p>
          <a:p>
            <a:r>
              <a:rPr lang="es-ES_tradnl" sz="1600" dirty="0" smtClean="0"/>
              <a:t>Índice de contenidos</a:t>
            </a:r>
          </a:p>
          <a:p>
            <a:r>
              <a:rPr lang="es-ES_tradnl" sz="1600" dirty="0" smtClean="0"/>
              <a:t>Proyecto</a:t>
            </a:r>
          </a:p>
          <a:p>
            <a:pPr lvl="1"/>
            <a:r>
              <a:rPr lang="es-ES_tradnl" altLang="es-ES" sz="1600" dirty="0"/>
              <a:t>Con los apartados que se </a:t>
            </a:r>
            <a:r>
              <a:rPr lang="es-ES_tradnl" altLang="es-ES" sz="1600" dirty="0" smtClean="0"/>
              <a:t>consideren</a:t>
            </a:r>
            <a:endParaRPr lang="es-ES_tradnl" sz="1600" dirty="0"/>
          </a:p>
          <a:p>
            <a:r>
              <a:rPr lang="es-ES_tradnl" sz="1600" dirty="0" smtClean="0"/>
              <a:t>Memorias </a:t>
            </a:r>
            <a:r>
              <a:rPr lang="es-ES_tradnl" sz="1600" dirty="0"/>
              <a:t>de </a:t>
            </a:r>
            <a:r>
              <a:rPr lang="es-ES_tradnl" sz="1600" dirty="0" smtClean="0"/>
              <a:t>Traducción</a:t>
            </a:r>
          </a:p>
          <a:p>
            <a:pPr lvl="1"/>
            <a:r>
              <a:rPr lang="es-ES_tradnl" altLang="es-ES" sz="1600" dirty="0"/>
              <a:t>Con los apartados que se </a:t>
            </a:r>
            <a:r>
              <a:rPr lang="es-ES_tradnl" altLang="es-ES" sz="1600" dirty="0" smtClean="0"/>
              <a:t>consideren</a:t>
            </a:r>
            <a:endParaRPr lang="es-ES_tradnl" sz="1600" dirty="0"/>
          </a:p>
          <a:p>
            <a:r>
              <a:rPr lang="es-ES_tradnl" sz="1600" dirty="0"/>
              <a:t>Alineación de textos</a:t>
            </a:r>
          </a:p>
          <a:p>
            <a:pPr lvl="1"/>
            <a:r>
              <a:rPr lang="es-ES_tradnl" altLang="es-ES" sz="1600" dirty="0" smtClean="0"/>
              <a:t>Con </a:t>
            </a:r>
            <a:r>
              <a:rPr lang="es-ES_tradnl" altLang="es-ES" sz="1600" dirty="0"/>
              <a:t>los apartados que se consideren</a:t>
            </a:r>
          </a:p>
          <a:p>
            <a:r>
              <a:rPr lang="es-ES" sz="1600" dirty="0" smtClean="0"/>
              <a:t>Traducir </a:t>
            </a:r>
            <a:r>
              <a:rPr lang="es-ES" sz="1600" dirty="0"/>
              <a:t>y revisar </a:t>
            </a:r>
            <a:r>
              <a:rPr lang="es-ES" sz="1600" dirty="0" smtClean="0"/>
              <a:t>documentos</a:t>
            </a:r>
          </a:p>
          <a:p>
            <a:pPr lvl="1"/>
            <a:r>
              <a:rPr lang="es-ES_tradnl" altLang="es-ES" sz="1600" dirty="0"/>
              <a:t>Con los apartados que se </a:t>
            </a:r>
            <a:r>
              <a:rPr lang="es-ES_tradnl" altLang="es-ES" sz="1600" dirty="0" smtClean="0"/>
              <a:t>consideren</a:t>
            </a:r>
            <a:endParaRPr lang="es-ES_tradnl" sz="1600" dirty="0"/>
          </a:p>
          <a:p>
            <a:r>
              <a:rPr lang="es-ES_tradnl" sz="1600" dirty="0" smtClean="0"/>
              <a:t>Base </a:t>
            </a:r>
            <a:r>
              <a:rPr lang="es-ES_tradnl" sz="1600" dirty="0"/>
              <a:t>de datos </a:t>
            </a:r>
            <a:r>
              <a:rPr lang="es-ES_tradnl" sz="1600" dirty="0" smtClean="0"/>
              <a:t>terminológica</a:t>
            </a:r>
          </a:p>
          <a:p>
            <a:pPr lvl="1"/>
            <a:r>
              <a:rPr lang="es-ES_tradnl" altLang="es-ES" sz="1600" dirty="0"/>
              <a:t>Con los apartados que se </a:t>
            </a:r>
            <a:r>
              <a:rPr lang="es-ES_tradnl" altLang="es-ES" sz="1600" dirty="0" smtClean="0"/>
              <a:t>consideren</a:t>
            </a:r>
            <a:endParaRPr lang="es-ES" sz="1600" dirty="0" smtClean="0"/>
          </a:p>
          <a:p>
            <a:r>
              <a:rPr lang="es-ES_tradnl" sz="1600" dirty="0" smtClean="0"/>
              <a:t>Diccionario </a:t>
            </a:r>
            <a:r>
              <a:rPr lang="es-ES_tradnl" sz="1600" dirty="0" err="1" smtClean="0"/>
              <a:t>AutoSuggest</a:t>
            </a:r>
            <a:endParaRPr lang="es-ES_tradnl" sz="1600" dirty="0"/>
          </a:p>
          <a:p>
            <a:pPr lvl="1"/>
            <a:r>
              <a:rPr lang="es-ES_tradnl" altLang="es-ES" sz="1600" dirty="0"/>
              <a:t>Con los apartados que se consideren</a:t>
            </a:r>
            <a:endParaRPr lang="es-ES" sz="16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s-ES_tradnl" sz="1600" dirty="0"/>
              <a:t>Referencias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416992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Ficheros prácticas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/>
              <a:t>Practica-TradosPresentacion(0.0).pptx</a:t>
            </a:r>
          </a:p>
          <a:p>
            <a:r>
              <a:rPr lang="es-ES" dirty="0" smtClean="0"/>
              <a:t>Practica-Trados-VisionGeneral(0.0</a:t>
            </a:r>
            <a:r>
              <a:rPr lang="es-ES" dirty="0"/>
              <a:t>).</a:t>
            </a:r>
            <a:r>
              <a:rPr lang="es-ES" dirty="0" smtClean="0"/>
              <a:t>pptx</a:t>
            </a:r>
          </a:p>
          <a:p>
            <a:r>
              <a:rPr lang="es-ES" dirty="0"/>
              <a:t>Practica-TradosGestionProyectos(0.0).</a:t>
            </a:r>
            <a:r>
              <a:rPr lang="es-ES" dirty="0" smtClean="0"/>
              <a:t>pptx</a:t>
            </a:r>
          </a:p>
          <a:p>
            <a:r>
              <a:rPr lang="es-ES" dirty="0"/>
              <a:t>Practica-</a:t>
            </a:r>
            <a:r>
              <a:rPr lang="es-ES" dirty="0" err="1"/>
              <a:t>Trados</a:t>
            </a:r>
            <a:r>
              <a:rPr lang="es-ES" dirty="0"/>
              <a:t>(0.0)Memorias de </a:t>
            </a:r>
            <a:r>
              <a:rPr lang="es-ES" dirty="0" smtClean="0"/>
              <a:t>Traduccion.pptx</a:t>
            </a:r>
          </a:p>
          <a:p>
            <a:r>
              <a:rPr lang="es-ES" dirty="0" smtClean="0"/>
              <a:t>Practica-TradosAlineacionTexto(0.0</a:t>
            </a:r>
            <a:r>
              <a:rPr lang="es-ES" dirty="0"/>
              <a:t>).</a:t>
            </a:r>
            <a:r>
              <a:rPr lang="es-ES" dirty="0" smtClean="0"/>
              <a:t>pptx</a:t>
            </a:r>
          </a:p>
          <a:p>
            <a:r>
              <a:rPr lang="es-ES" dirty="0"/>
              <a:t>Practica-TradosBDTerminologica(0.0).</a:t>
            </a:r>
            <a:r>
              <a:rPr lang="es-ES" dirty="0" smtClean="0"/>
              <a:t>pptx</a:t>
            </a:r>
          </a:p>
          <a:p>
            <a:r>
              <a:rPr lang="es-ES" dirty="0"/>
              <a:t>Practica-TradosDiccionarioAutoSuggest(0.0).pptx</a:t>
            </a:r>
          </a:p>
        </p:txBody>
      </p:sp>
    </p:spTree>
    <p:extLst>
      <p:ext uri="{BB962C8B-B14F-4D97-AF65-F5344CB8AC3E}">
        <p14:creationId xmlns:p14="http://schemas.microsoft.com/office/powerpoint/2010/main" val="371028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Referencias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sz="2000" dirty="0" smtClean="0"/>
              <a:t>SDL </a:t>
            </a:r>
            <a:r>
              <a:rPr lang="es-ES" sz="2000" dirty="0" err="1" smtClean="0"/>
              <a:t>Trados</a:t>
            </a:r>
            <a:r>
              <a:rPr lang="es-ES" sz="2000" dirty="0" smtClean="0"/>
              <a:t> ayuda en línea.</a:t>
            </a:r>
          </a:p>
          <a:p>
            <a:r>
              <a:rPr lang="es-ES" sz="2000" dirty="0" smtClean="0"/>
              <a:t>SDL </a:t>
            </a:r>
            <a:r>
              <a:rPr lang="es-ES" sz="2000" dirty="0" err="1"/>
              <a:t>Trados</a:t>
            </a:r>
            <a:r>
              <a:rPr lang="es-ES" sz="2000" dirty="0"/>
              <a:t> Studio 2015. Gestión de memorias de traducción. Guía de inicio rápido</a:t>
            </a:r>
            <a:r>
              <a:rPr lang="es-ES" sz="2000" dirty="0" smtClean="0"/>
              <a:t>. Translation_Memory_Management_QSG_es.pdf.</a:t>
            </a:r>
            <a:endParaRPr lang="es-ES" sz="2000" dirty="0"/>
          </a:p>
          <a:p>
            <a:r>
              <a:rPr lang="es-ES" sz="2000" dirty="0"/>
              <a:t>SDL </a:t>
            </a:r>
            <a:r>
              <a:rPr lang="es-ES" sz="2000" dirty="0" err="1"/>
              <a:t>Trados</a:t>
            </a:r>
            <a:r>
              <a:rPr lang="es-ES" sz="2000" dirty="0"/>
              <a:t> Studio 2015. Gestión de proyectos. Guía de inicio rápido</a:t>
            </a:r>
            <a:r>
              <a:rPr lang="es-ES" sz="2000" dirty="0" smtClean="0"/>
              <a:t>. Project_Management_QSG_es.pdf.</a:t>
            </a:r>
          </a:p>
          <a:p>
            <a:r>
              <a:rPr lang="es-ES" sz="2000" dirty="0"/>
              <a:t>SDL </a:t>
            </a:r>
            <a:r>
              <a:rPr lang="es-ES" sz="2000" dirty="0" err="1"/>
              <a:t>Trados</a:t>
            </a:r>
            <a:r>
              <a:rPr lang="es-ES" sz="2000" dirty="0"/>
              <a:t> Studio </a:t>
            </a:r>
            <a:r>
              <a:rPr lang="es-ES" sz="2000" dirty="0" smtClean="0"/>
              <a:t>2015. Traducir </a:t>
            </a:r>
            <a:r>
              <a:rPr lang="es-ES" sz="2000" dirty="0"/>
              <a:t>y revisar </a:t>
            </a:r>
            <a:r>
              <a:rPr lang="es-ES" sz="2000" dirty="0" smtClean="0"/>
              <a:t>documentos. </a:t>
            </a:r>
            <a:r>
              <a:rPr lang="es-ES" sz="2000" dirty="0"/>
              <a:t>Guía de inicio </a:t>
            </a:r>
            <a:r>
              <a:rPr lang="es-ES" sz="2000" dirty="0" smtClean="0"/>
              <a:t>rápido. Translating_and_Reviewing_Documents_QSG_es.pdf.</a:t>
            </a:r>
            <a:endParaRPr lang="es-ES" sz="2000" dirty="0"/>
          </a:p>
          <a:p>
            <a:r>
              <a:rPr lang="es-ES" sz="2000" dirty="0"/>
              <a:t> Una </a:t>
            </a:r>
            <a:r>
              <a:rPr lang="es-ES" sz="2000" dirty="0" smtClean="0"/>
              <a:t>introducción a </a:t>
            </a:r>
            <a:r>
              <a:rPr lang="es-ES" sz="2000" dirty="0"/>
              <a:t>las memorias </a:t>
            </a:r>
            <a:r>
              <a:rPr lang="es-ES" sz="2000" dirty="0" smtClean="0"/>
              <a:t>de traducción.  TranslationMemory_ebook_ES_tcm91-93064.pdf</a:t>
            </a:r>
          </a:p>
          <a:p>
            <a:r>
              <a:rPr lang="es-ES" sz="2000" dirty="0"/>
              <a:t>Preguntas frecuentes: </a:t>
            </a:r>
            <a:r>
              <a:rPr lang="es-ES" sz="2000" dirty="0">
                <a:hlinkClick r:id="rId3"/>
              </a:rPr>
              <a:t>http://</a:t>
            </a:r>
            <a:r>
              <a:rPr lang="es-ES" sz="2000" dirty="0" smtClean="0">
                <a:hlinkClick r:id="rId3"/>
              </a:rPr>
              <a:t>www.sdl.com/es/cxc/language/translation-productivity/trados-studio/faqs.html</a:t>
            </a:r>
            <a:endParaRPr lang="es-ES" sz="2000" dirty="0" smtClean="0"/>
          </a:p>
          <a:p>
            <a:r>
              <a:rPr lang="es-ES" sz="2000" dirty="0" smtClean="0"/>
              <a:t>SDL </a:t>
            </a:r>
            <a:r>
              <a:rPr lang="es-ES" sz="2000" dirty="0" err="1" smtClean="0"/>
              <a:t>Trados</a:t>
            </a:r>
            <a:r>
              <a:rPr lang="es-ES" sz="2000" dirty="0" smtClean="0"/>
              <a:t>  Studio Online </a:t>
            </a:r>
            <a:r>
              <a:rPr lang="es-ES" sz="2000" dirty="0" err="1" smtClean="0"/>
              <a:t>Help</a:t>
            </a:r>
            <a:endParaRPr lang="es-ES" sz="2000" dirty="0" smtClean="0"/>
          </a:p>
          <a:p>
            <a:pPr lvl="1"/>
            <a:r>
              <a:rPr lang="es-ES" sz="1600" dirty="0" smtClean="0">
                <a:hlinkClick r:id="rId4"/>
              </a:rPr>
              <a:t>http</a:t>
            </a:r>
            <a:r>
              <a:rPr lang="es-ES" sz="1600" dirty="0">
                <a:hlinkClick r:id="rId4"/>
              </a:rPr>
              <a:t>://</a:t>
            </a:r>
            <a:r>
              <a:rPr lang="es-ES" sz="1600" dirty="0" smtClean="0">
                <a:hlinkClick r:id="rId4"/>
              </a:rPr>
              <a:t>producthelp.sdl.com/SDL_Trados_Studio_2015/client_en/SDL_Trados_Studio_Help.htm</a:t>
            </a:r>
            <a:endParaRPr lang="es-ES" sz="1600" dirty="0" smtClean="0"/>
          </a:p>
          <a:p>
            <a:pPr fontAlgn="t"/>
            <a:r>
              <a:rPr lang="en-US" sz="2000" dirty="0"/>
              <a:t>How to create an AutoSuggest dictionary in SDL </a:t>
            </a:r>
            <a:r>
              <a:rPr lang="en-US" sz="2000" dirty="0" err="1"/>
              <a:t>Trados</a:t>
            </a:r>
            <a:r>
              <a:rPr lang="en-US" sz="2000" dirty="0"/>
              <a:t> Studio 2015</a:t>
            </a:r>
          </a:p>
          <a:p>
            <a:pPr lvl="1"/>
            <a:r>
              <a:rPr lang="es-ES" sz="1600" dirty="0">
                <a:hlinkClick r:id="rId5"/>
              </a:rPr>
              <a:t>https://</a:t>
            </a:r>
            <a:r>
              <a:rPr lang="es-ES" sz="1600" dirty="0" smtClean="0">
                <a:hlinkClick r:id="rId5"/>
              </a:rPr>
              <a:t>www.youtube.com/watch?v=N0m8t2K1YLE</a:t>
            </a:r>
            <a:endParaRPr lang="es-ES" sz="1600" dirty="0" smtClean="0"/>
          </a:p>
          <a:p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Referencias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smtClean="0"/>
              <a:t>Getting </a:t>
            </a:r>
            <a:r>
              <a:rPr lang="en-US" sz="1400" dirty="0"/>
              <a:t>Started with SDL </a:t>
            </a:r>
            <a:r>
              <a:rPr lang="en-US" sz="1400" dirty="0" err="1"/>
              <a:t>Trados</a:t>
            </a:r>
            <a:r>
              <a:rPr lang="en-US" sz="1400" dirty="0"/>
              <a:t> Studio </a:t>
            </a:r>
            <a:r>
              <a:rPr lang="en-US" sz="1400" dirty="0" smtClean="0"/>
              <a:t>2015:</a:t>
            </a:r>
          </a:p>
          <a:p>
            <a:pPr lvl="1"/>
            <a:r>
              <a:rPr lang="en-US" sz="1400" u="sng" dirty="0">
                <a:hlinkClick r:id="rId2" tooltip="A quick tour around SDL Trados Studio 2015"/>
              </a:rPr>
              <a:t>A quick tour around SDL </a:t>
            </a:r>
            <a:r>
              <a:rPr lang="en-US" sz="1400" u="sng" dirty="0" err="1">
                <a:hlinkClick r:id="rId2" tooltip="A quick tour around SDL Trados Studio 2015"/>
              </a:rPr>
              <a:t>Trados</a:t>
            </a:r>
            <a:r>
              <a:rPr lang="en-US" sz="1400" u="sng" dirty="0">
                <a:hlinkClick r:id="rId2" tooltip="A quick tour around SDL Trados Studio 2015"/>
              </a:rPr>
              <a:t> Studio 2015</a:t>
            </a:r>
            <a:endParaRPr lang="en-US" sz="1400" u="sng" dirty="0"/>
          </a:p>
          <a:p>
            <a:pPr lvl="1"/>
            <a:r>
              <a:rPr lang="en-US" sz="1400" u="sng" dirty="0">
                <a:hlinkClick r:id="rId3" tooltip="Creating and managing a project in SDL Trados Studio 2015."/>
              </a:rPr>
              <a:t>Creating and managing a project in SDL </a:t>
            </a:r>
            <a:r>
              <a:rPr lang="en-US" sz="1400" u="sng" dirty="0" err="1">
                <a:hlinkClick r:id="rId3" tooltip="Creating and managing a project in SDL Trados Studio 2015."/>
              </a:rPr>
              <a:t>Trados</a:t>
            </a:r>
            <a:r>
              <a:rPr lang="en-US" sz="1400" u="sng" dirty="0">
                <a:hlinkClick r:id="rId3" tooltip="Creating and managing a project in SDL Trados Studio 2015."/>
              </a:rPr>
              <a:t> Studio 2015.</a:t>
            </a:r>
            <a:endParaRPr lang="en-US" sz="1400" u="sng" dirty="0"/>
          </a:p>
          <a:p>
            <a:pPr lvl="1"/>
            <a:r>
              <a:rPr lang="es-ES" sz="1400" u="sng" dirty="0" err="1">
                <a:hlinkClick r:id="rId4" tooltip="Translating a single document in SDL Trados Studio 2015"/>
              </a:rPr>
              <a:t>Translating</a:t>
            </a:r>
            <a:r>
              <a:rPr lang="es-ES" sz="1400" u="sng" dirty="0">
                <a:hlinkClick r:id="rId4" tooltip="Translating a single document in SDL Trados Studio 2015"/>
              </a:rPr>
              <a:t> a single </a:t>
            </a:r>
            <a:r>
              <a:rPr lang="es-ES" sz="1400" u="sng" dirty="0" err="1">
                <a:hlinkClick r:id="rId4" tooltip="Translating a single document in SDL Trados Studio 2015"/>
              </a:rPr>
              <a:t>document</a:t>
            </a:r>
            <a:r>
              <a:rPr lang="es-ES" sz="1400" u="sng" dirty="0">
                <a:hlinkClick r:id="rId4" tooltip="Translating a single document in SDL Trados Studio 2015"/>
              </a:rPr>
              <a:t> in SDL </a:t>
            </a:r>
            <a:r>
              <a:rPr lang="es-ES" sz="1400" u="sng" dirty="0" err="1">
                <a:hlinkClick r:id="rId4" tooltip="Translating a single document in SDL Trados Studio 2015"/>
              </a:rPr>
              <a:t>Trados</a:t>
            </a:r>
            <a:r>
              <a:rPr lang="es-ES" sz="1400" u="sng" dirty="0">
                <a:hlinkClick r:id="rId4" tooltip="Translating a single document in SDL Trados Studio 2015"/>
              </a:rPr>
              <a:t> Studio 2015</a:t>
            </a:r>
            <a:endParaRPr lang="es-ES" sz="1400" u="sng" dirty="0"/>
          </a:p>
          <a:p>
            <a:pPr lvl="1"/>
            <a:r>
              <a:rPr lang="en-US" sz="1400" dirty="0">
                <a:hlinkClick r:id="rId5" tooltip="Working with project packages in SDL Trados Studio 2015"/>
              </a:rPr>
              <a:t>Working with project packages in SDL </a:t>
            </a:r>
            <a:r>
              <a:rPr lang="en-US" sz="1400" dirty="0" err="1">
                <a:hlinkClick r:id="rId5" tooltip="Working with project packages in SDL Trados Studio 2015"/>
              </a:rPr>
              <a:t>Trados</a:t>
            </a:r>
            <a:r>
              <a:rPr lang="en-US" sz="1400" dirty="0">
                <a:hlinkClick r:id="rId5" tooltip="Working with project packages in SDL Trados Studio 2015"/>
              </a:rPr>
              <a:t> Studio 2015</a:t>
            </a:r>
            <a:endParaRPr lang="en-US" sz="1400" dirty="0"/>
          </a:p>
          <a:p>
            <a:r>
              <a:rPr lang="es-ES" sz="1400" dirty="0"/>
              <a:t>Cómo traducir en SDL </a:t>
            </a:r>
            <a:r>
              <a:rPr lang="es-ES" sz="1400" dirty="0" err="1"/>
              <a:t>Trados</a:t>
            </a:r>
            <a:r>
              <a:rPr lang="es-ES" sz="1400" dirty="0"/>
              <a:t> Studio (</a:t>
            </a:r>
            <a:r>
              <a:rPr lang="es-ES" sz="1400" dirty="0" smtClean="0"/>
              <a:t>2015):</a:t>
            </a:r>
          </a:p>
          <a:p>
            <a:pPr lvl="1"/>
            <a:r>
              <a:rPr lang="es-ES" sz="1000" dirty="0" smtClean="0">
                <a:hlinkClick r:id="rId6"/>
              </a:rPr>
              <a:t>http</a:t>
            </a:r>
            <a:r>
              <a:rPr lang="es-ES" sz="1000" dirty="0">
                <a:hlinkClick r:id="rId6"/>
              </a:rPr>
              <a:t>://tradugeek.com/2015/07/traducir-en-trados-studio-2015</a:t>
            </a:r>
            <a:r>
              <a:rPr lang="es-ES" sz="1000" dirty="0" smtClean="0">
                <a:hlinkClick r:id="rId6"/>
              </a:rPr>
              <a:t>/</a:t>
            </a:r>
            <a:endParaRPr lang="es-ES" sz="1000" dirty="0" smtClean="0"/>
          </a:p>
          <a:p>
            <a:endParaRPr lang="es-ES" sz="14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329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ÍNDICE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dirty="0" smtClean="0"/>
              <a:t>Instalación de SDL </a:t>
            </a:r>
            <a:r>
              <a:rPr lang="es-ES" dirty="0" err="1" smtClean="0"/>
              <a:t>Trados</a:t>
            </a:r>
            <a:r>
              <a:rPr lang="es-ES" dirty="0" smtClean="0"/>
              <a:t> Studio y SDL </a:t>
            </a:r>
            <a:r>
              <a:rPr lang="es-ES" dirty="0" err="1" smtClean="0"/>
              <a:t>MultiTerm</a:t>
            </a:r>
            <a:endParaRPr lang="es-ES" dirty="0" smtClean="0"/>
          </a:p>
          <a:p>
            <a:r>
              <a:rPr lang="es-ES_tradnl" dirty="0" smtClean="0"/>
              <a:t>Proceso de aprendizaje</a:t>
            </a:r>
          </a:p>
          <a:p>
            <a:r>
              <a:rPr lang="es-ES_tradnl" dirty="0" smtClean="0"/>
              <a:t>Entrar a </a:t>
            </a:r>
            <a:r>
              <a:rPr lang="es-ES_tradnl" dirty="0" err="1" smtClean="0"/>
              <a:t>Trados</a:t>
            </a:r>
            <a:endParaRPr lang="es-ES_tradnl" dirty="0" smtClean="0"/>
          </a:p>
          <a:p>
            <a:r>
              <a:rPr lang="es-ES" dirty="0" smtClean="0"/>
              <a:t>Vista general de SDL </a:t>
            </a:r>
            <a:r>
              <a:rPr lang="es-ES" dirty="0" err="1" smtClean="0"/>
              <a:t>Trados</a:t>
            </a:r>
            <a:r>
              <a:rPr lang="es-ES" dirty="0" smtClean="0"/>
              <a:t> y </a:t>
            </a:r>
            <a:r>
              <a:rPr lang="es-ES" dirty="0" err="1" smtClean="0"/>
              <a:t>Multiterm</a:t>
            </a:r>
            <a:endParaRPr lang="es-ES_tradnl" dirty="0" smtClean="0"/>
          </a:p>
          <a:p>
            <a:r>
              <a:rPr lang="es-ES" dirty="0" smtClean="0"/>
              <a:t>Ayuda SDL </a:t>
            </a:r>
            <a:r>
              <a:rPr lang="es-ES" dirty="0" err="1" smtClean="0"/>
              <a:t>Trados</a:t>
            </a:r>
            <a:endParaRPr lang="es-ES" dirty="0" smtClean="0"/>
          </a:p>
          <a:p>
            <a:r>
              <a:rPr lang="es-ES" dirty="0" smtClean="0"/>
              <a:t>Gestión de proyectos</a:t>
            </a:r>
          </a:p>
          <a:p>
            <a:r>
              <a:rPr lang="es-ES" dirty="0" smtClean="0"/>
              <a:t>Gestión </a:t>
            </a:r>
            <a:r>
              <a:rPr lang="es-ES" dirty="0"/>
              <a:t>de memorias de </a:t>
            </a:r>
            <a:r>
              <a:rPr lang="es-ES" dirty="0" smtClean="0"/>
              <a:t>traducción</a:t>
            </a:r>
          </a:p>
          <a:p>
            <a:r>
              <a:rPr lang="es-ES_tradnl" dirty="0" smtClean="0"/>
              <a:t>Alineación de textos</a:t>
            </a:r>
            <a:endParaRPr lang="es-ES" dirty="0" smtClean="0"/>
          </a:p>
          <a:p>
            <a:r>
              <a:rPr lang="es-ES" dirty="0" smtClean="0"/>
              <a:t>Gestión de bases de datos terminológicas</a:t>
            </a:r>
          </a:p>
          <a:p>
            <a:r>
              <a:rPr lang="es-ES" dirty="0" smtClean="0"/>
              <a:t>Traducir y revisar documentos</a:t>
            </a:r>
          </a:p>
          <a:p>
            <a:r>
              <a:rPr lang="es-ES_tradnl" dirty="0" smtClean="0"/>
              <a:t>Crear diccionario </a:t>
            </a:r>
            <a:r>
              <a:rPr lang="es-ES_tradnl" dirty="0" err="1" smtClean="0"/>
              <a:t>AutoSuggest</a:t>
            </a:r>
            <a:endParaRPr lang="es-ES" dirty="0" smtClean="0"/>
          </a:p>
          <a:p>
            <a:r>
              <a:rPr lang="es-ES_tradnl" dirty="0" smtClean="0"/>
              <a:t>Trabajo </a:t>
            </a:r>
            <a:r>
              <a:rPr lang="es-ES_tradnl" dirty="0"/>
              <a:t>a </a:t>
            </a:r>
            <a:r>
              <a:rPr lang="es-ES_tradnl" dirty="0" smtClean="0"/>
              <a:t>realizar</a:t>
            </a:r>
          </a:p>
          <a:p>
            <a:r>
              <a:rPr lang="es-ES_tradnl" dirty="0" smtClean="0"/>
              <a:t>Estructura del documento a entregar</a:t>
            </a:r>
          </a:p>
          <a:p>
            <a:r>
              <a:rPr lang="es-ES_tradnl" dirty="0" smtClean="0"/>
              <a:t>Referencias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Instalación de SDL </a:t>
            </a:r>
            <a:r>
              <a:rPr lang="es-ES" dirty="0" err="1" smtClean="0"/>
              <a:t>Trados</a:t>
            </a:r>
            <a:r>
              <a:rPr lang="es-ES" dirty="0" smtClean="0"/>
              <a:t> Studio y SDL </a:t>
            </a:r>
            <a:r>
              <a:rPr lang="es-ES" dirty="0" err="1" smtClean="0"/>
              <a:t>MultiTerm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Descargar los ficheros:</a:t>
            </a:r>
          </a:p>
          <a:p>
            <a:pPr lvl="1"/>
            <a:r>
              <a:rPr lang="es-ES" dirty="0"/>
              <a:t>TRADOS SDL Studio </a:t>
            </a:r>
            <a:r>
              <a:rPr lang="es-ES" dirty="0">
                <a:hlinkClick r:id="rId2"/>
              </a:rPr>
              <a:t>https://dl.dropboxusercontent.com/u/20291715/SDLTradosStudio2015_SR1_4961.exe</a:t>
            </a:r>
            <a:endParaRPr lang="es-ES" dirty="0"/>
          </a:p>
          <a:p>
            <a:pPr lvl="1"/>
            <a:r>
              <a:rPr lang="es-ES" dirty="0" err="1" smtClean="0"/>
              <a:t>Multiterm</a:t>
            </a:r>
            <a:r>
              <a:rPr lang="es-ES" dirty="0"/>
              <a:t> </a:t>
            </a:r>
            <a:r>
              <a:rPr lang="es-ES" dirty="0">
                <a:hlinkClick r:id="rId3"/>
              </a:rPr>
              <a:t>https://</a:t>
            </a:r>
            <a:r>
              <a:rPr lang="es-ES" dirty="0" smtClean="0">
                <a:hlinkClick r:id="rId3"/>
              </a:rPr>
              <a:t>dl.dropboxusercontent.com/u/20291715/SDLMultiTermDesktop2015_SR1_1516.exe</a:t>
            </a:r>
            <a:endParaRPr lang="es-ES" dirty="0" smtClean="0"/>
          </a:p>
          <a:p>
            <a:r>
              <a:rPr lang="es-ES" dirty="0" smtClean="0"/>
              <a:t>Instalar </a:t>
            </a:r>
            <a:r>
              <a:rPr lang="es-ES" dirty="0"/>
              <a:t>los ficheros</a:t>
            </a:r>
          </a:p>
          <a:p>
            <a:r>
              <a:rPr lang="es-ES" dirty="0" smtClean="0"/>
              <a:t>Utilizar la clave de activación</a:t>
            </a:r>
          </a:p>
          <a:p>
            <a:pPr lvl="1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Proceso de aprendizaje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Fase de entrenamiento</a:t>
            </a:r>
          </a:p>
          <a:p>
            <a:pPr lvl="1"/>
            <a:r>
              <a:rPr lang="es-ES" dirty="0" smtClean="0"/>
              <a:t>Una vez instalado SDL </a:t>
            </a:r>
            <a:r>
              <a:rPr lang="es-ES" dirty="0" err="1" smtClean="0"/>
              <a:t>Trados</a:t>
            </a:r>
            <a:r>
              <a:rPr lang="es-ES" dirty="0" smtClean="0"/>
              <a:t> entre a la aplicación y vaya a la vista Bienvenida.</a:t>
            </a:r>
          </a:p>
          <a:p>
            <a:pPr lvl="1"/>
            <a:r>
              <a:rPr lang="es-ES" dirty="0" smtClean="0"/>
              <a:t>En la vista Bienvenida vaya a la solapa Introducción y visualice:</a:t>
            </a:r>
          </a:p>
          <a:p>
            <a:pPr lvl="2"/>
            <a:r>
              <a:rPr lang="es-ES" dirty="0" smtClean="0"/>
              <a:t>Videos sobre SDL </a:t>
            </a:r>
            <a:r>
              <a:rPr lang="es-ES" dirty="0" err="1" smtClean="0"/>
              <a:t>Trados</a:t>
            </a:r>
            <a:r>
              <a:rPr lang="es-ES" dirty="0" smtClean="0"/>
              <a:t> Studio</a:t>
            </a:r>
          </a:p>
          <a:p>
            <a:pPr lvl="2"/>
            <a:r>
              <a:rPr lang="es-ES" dirty="0" smtClean="0"/>
              <a:t>Introducción a SDL </a:t>
            </a:r>
            <a:r>
              <a:rPr lang="es-ES" dirty="0" err="1" smtClean="0"/>
              <a:t>Multiterm</a:t>
            </a:r>
            <a:endParaRPr lang="es-ES" dirty="0" smtClean="0"/>
          </a:p>
          <a:p>
            <a:pPr lvl="2"/>
            <a:r>
              <a:rPr lang="es-ES" dirty="0" smtClean="0"/>
              <a:t>Lea las siguientes guías de inicio rápido:</a:t>
            </a:r>
          </a:p>
          <a:p>
            <a:pPr lvl="3"/>
            <a:r>
              <a:rPr lang="es-ES" dirty="0" smtClean="0"/>
              <a:t>Gestión de proyectos</a:t>
            </a:r>
          </a:p>
          <a:p>
            <a:pPr lvl="3"/>
            <a:r>
              <a:rPr lang="es-ES" dirty="0" smtClean="0"/>
              <a:t>Gestión de memorias de traducción</a:t>
            </a:r>
          </a:p>
          <a:p>
            <a:pPr lvl="3"/>
            <a:r>
              <a:rPr lang="es-ES" dirty="0" smtClean="0"/>
              <a:t>Traducción y revisión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Proceso de aprendizaje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Ver los siguientes videotutoriales</a:t>
            </a:r>
          </a:p>
          <a:p>
            <a:pPr lvl="1"/>
            <a:r>
              <a:rPr lang="es-ES_tradnl" dirty="0">
                <a:hlinkClick r:id="rId3"/>
              </a:rPr>
              <a:t>Primeros pasos con SDL </a:t>
            </a:r>
            <a:r>
              <a:rPr lang="es-ES_tradnl" dirty="0" err="1">
                <a:hlinkClick r:id="rId3"/>
              </a:rPr>
              <a:t>Trados</a:t>
            </a:r>
            <a:r>
              <a:rPr lang="es-ES_tradnl" dirty="0">
                <a:hlinkClick r:id="rId3"/>
              </a:rPr>
              <a:t> Studio</a:t>
            </a:r>
            <a:endParaRPr lang="es-ES" dirty="0">
              <a:hlinkClick r:id="rId4"/>
            </a:endParaRPr>
          </a:p>
          <a:p>
            <a:pPr lvl="1"/>
            <a:r>
              <a:rPr lang="es-ES" dirty="0" smtClean="0">
                <a:hlinkClick r:id="rId4"/>
              </a:rPr>
              <a:t>Un paseo rápido por SDL </a:t>
            </a:r>
            <a:r>
              <a:rPr lang="es-ES" dirty="0" err="1" smtClean="0">
                <a:hlinkClick r:id="rId4"/>
              </a:rPr>
              <a:t>Trados</a:t>
            </a:r>
            <a:r>
              <a:rPr lang="es-ES" dirty="0" smtClean="0">
                <a:hlinkClick r:id="rId4"/>
              </a:rPr>
              <a:t> Studio</a:t>
            </a:r>
            <a:endParaRPr lang="es-ES" dirty="0" smtClean="0"/>
          </a:p>
          <a:p>
            <a:pPr lvl="1"/>
            <a:r>
              <a:rPr lang="es-ES" dirty="0" smtClean="0">
                <a:hlinkClick r:id="rId5"/>
              </a:rPr>
              <a:t>Creación y gestión de proyectos</a:t>
            </a:r>
            <a:endParaRPr lang="es-ES" dirty="0" smtClean="0"/>
          </a:p>
          <a:p>
            <a:pPr lvl="1"/>
            <a:r>
              <a:rPr lang="es-ES" dirty="0" smtClean="0">
                <a:hlinkClick r:id="rId6"/>
              </a:rPr>
              <a:t>Traducción de documentos individuales</a:t>
            </a:r>
          </a:p>
          <a:p>
            <a:pPr lvl="1" fontAlgn="t"/>
            <a:r>
              <a:rPr lang="en-US" dirty="0" smtClean="0">
                <a:hlinkClick r:id="rId7"/>
              </a:rPr>
              <a:t>Introducción a SDL MultiTerm</a:t>
            </a:r>
            <a:endParaRPr lang="en-US" dirty="0"/>
          </a:p>
          <a:p>
            <a:pPr lvl="1"/>
            <a:r>
              <a:rPr lang="es-ES_tradnl" dirty="0">
                <a:hlinkClick r:id="rId8"/>
              </a:rPr>
              <a:t>Crear diccionario </a:t>
            </a:r>
            <a:r>
              <a:rPr lang="es-ES_tradnl" dirty="0" err="1">
                <a:hlinkClick r:id="rId8"/>
              </a:rPr>
              <a:t>AutoSuggest</a:t>
            </a:r>
            <a:endParaRPr lang="es-ES_tradnl" dirty="0"/>
          </a:p>
          <a:p>
            <a:pPr lvl="1" fontAlgn="t"/>
            <a:r>
              <a:rPr lang="en-US" dirty="0" smtClean="0">
                <a:hlinkClick r:id="rId9"/>
              </a:rPr>
              <a:t>Alinear textos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9265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70927399"/>
              </p:ext>
            </p:extLst>
          </p:nvPr>
        </p:nvGraphicFramePr>
        <p:xfrm>
          <a:off x="0" y="1061938"/>
          <a:ext cx="8820472" cy="5064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1" name="Grupo 10"/>
          <p:cNvGrpSpPr/>
          <p:nvPr/>
        </p:nvGrpSpPr>
        <p:grpSpPr>
          <a:xfrm>
            <a:off x="5436096" y="956007"/>
            <a:ext cx="3384376" cy="5170156"/>
            <a:chOff x="1115616" y="198135"/>
            <a:chExt cx="6768752" cy="6565545"/>
          </a:xfrm>
        </p:grpSpPr>
        <p:pic>
          <p:nvPicPr>
            <p:cNvPr id="12" name="Imagen 11"/>
            <p:cNvPicPr/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0072" y="198135"/>
              <a:ext cx="2664296" cy="63769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Imagen 12"/>
            <p:cNvPicPr/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98135"/>
              <a:ext cx="2664296" cy="656554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4" name="Conector recto 13"/>
            <p:cNvCxnSpPr/>
            <p:nvPr/>
          </p:nvCxnSpPr>
          <p:spPr>
            <a:xfrm flipV="1">
              <a:off x="3635896" y="332656"/>
              <a:ext cx="1584176" cy="25922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/>
            <p:cNvCxnSpPr/>
            <p:nvPr/>
          </p:nvCxnSpPr>
          <p:spPr>
            <a:xfrm>
              <a:off x="3671900" y="4941168"/>
              <a:ext cx="1548172" cy="15121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CuadroTexto 15"/>
          <p:cNvSpPr txBox="1"/>
          <p:nvPr/>
        </p:nvSpPr>
        <p:spPr>
          <a:xfrm>
            <a:off x="2483768" y="71524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dirty="0" smtClean="0"/>
              <a:t>Proceso de aprendizaje</a:t>
            </a:r>
            <a:endParaRPr lang="es-ES" sz="3600" dirty="0"/>
          </a:p>
        </p:txBody>
      </p:sp>
      <p:grpSp>
        <p:nvGrpSpPr>
          <p:cNvPr id="2" name="Grupo 1"/>
          <p:cNvGrpSpPr/>
          <p:nvPr/>
        </p:nvGrpSpPr>
        <p:grpSpPr>
          <a:xfrm>
            <a:off x="343671" y="970574"/>
            <a:ext cx="4727098" cy="5411609"/>
            <a:chOff x="-14974" y="714554"/>
            <a:chExt cx="5591639" cy="6139353"/>
          </a:xfrm>
        </p:grpSpPr>
        <p:grpSp>
          <p:nvGrpSpPr>
            <p:cNvPr id="9" name="Grupo 8"/>
            <p:cNvGrpSpPr/>
            <p:nvPr/>
          </p:nvGrpSpPr>
          <p:grpSpPr>
            <a:xfrm>
              <a:off x="2019978" y="714554"/>
              <a:ext cx="1546906" cy="1546906"/>
              <a:chOff x="4123090" y="51139"/>
              <a:chExt cx="1546906" cy="1546906"/>
            </a:xfrm>
          </p:grpSpPr>
          <p:sp>
            <p:nvSpPr>
              <p:cNvPr id="49" name="Elipse 48"/>
              <p:cNvSpPr/>
              <p:nvPr/>
            </p:nvSpPr>
            <p:spPr>
              <a:xfrm>
                <a:off x="4123090" y="51139"/>
                <a:ext cx="1546906" cy="1546906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0" name="Elipse 4"/>
              <p:cNvSpPr/>
              <p:nvPr/>
            </p:nvSpPr>
            <p:spPr>
              <a:xfrm>
                <a:off x="4349629" y="277678"/>
                <a:ext cx="1200565" cy="109382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5240" tIns="15240" rIns="15240" bIns="15240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_tradnl" sz="1200" dirty="0"/>
                  <a:t>Crear proyectos, Traducir y revisar documentos</a:t>
                </a:r>
                <a:endParaRPr lang="es-ES" sz="1200" kern="1200" dirty="0"/>
              </a:p>
            </p:txBody>
          </p:sp>
        </p:grpSp>
        <p:grpSp>
          <p:nvGrpSpPr>
            <p:cNvPr id="10" name="Grupo 9"/>
            <p:cNvGrpSpPr/>
            <p:nvPr/>
          </p:nvGrpSpPr>
          <p:grpSpPr>
            <a:xfrm>
              <a:off x="3377057" y="1777226"/>
              <a:ext cx="822846" cy="522080"/>
              <a:chOff x="5480169" y="1113811"/>
              <a:chExt cx="822846" cy="522080"/>
            </a:xfrm>
          </p:grpSpPr>
          <p:sp>
            <p:nvSpPr>
              <p:cNvPr id="47" name="Flecha izquierda y derecha 46"/>
              <p:cNvSpPr/>
              <p:nvPr/>
            </p:nvSpPr>
            <p:spPr>
              <a:xfrm rot="1736549">
                <a:off x="5480169" y="1113811"/>
                <a:ext cx="822846" cy="522080"/>
              </a:xfrm>
              <a:prstGeom prst="leftRightArrow">
                <a:avLst/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8" name="Flecha izquierda y derecha 6"/>
              <p:cNvSpPr/>
              <p:nvPr/>
            </p:nvSpPr>
            <p:spPr>
              <a:xfrm rot="1736549">
                <a:off x="5489950" y="1180329"/>
                <a:ext cx="666222" cy="31324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s-ES" sz="1200" kern="1200"/>
              </a:p>
            </p:txBody>
          </p:sp>
        </p:grpSp>
        <p:grpSp>
          <p:nvGrpSpPr>
            <p:cNvPr id="17" name="Grupo 16"/>
            <p:cNvGrpSpPr/>
            <p:nvPr/>
          </p:nvGrpSpPr>
          <p:grpSpPr>
            <a:xfrm>
              <a:off x="4029759" y="1825958"/>
              <a:ext cx="1546906" cy="1546906"/>
              <a:chOff x="6132871" y="1162543"/>
              <a:chExt cx="1546906" cy="1546906"/>
            </a:xfrm>
          </p:grpSpPr>
          <p:sp>
            <p:nvSpPr>
              <p:cNvPr id="45" name="Elipse 44"/>
              <p:cNvSpPr/>
              <p:nvPr/>
            </p:nvSpPr>
            <p:spPr>
              <a:xfrm>
                <a:off x="6132871" y="1162543"/>
                <a:ext cx="1546906" cy="1546906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6" name="Elipse 8"/>
              <p:cNvSpPr/>
              <p:nvPr/>
            </p:nvSpPr>
            <p:spPr>
              <a:xfrm>
                <a:off x="6359410" y="1389082"/>
                <a:ext cx="1093828" cy="109382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_tradnl" sz="1500" kern="1200" dirty="0" smtClean="0"/>
                  <a:t>Crear  Memorias de Traducción</a:t>
                </a:r>
                <a:endParaRPr lang="es-ES" sz="1500" kern="1200" dirty="0"/>
              </a:p>
            </p:txBody>
          </p:sp>
        </p:grpSp>
        <p:grpSp>
          <p:nvGrpSpPr>
            <p:cNvPr id="18" name="Grupo 17"/>
            <p:cNvGrpSpPr/>
            <p:nvPr/>
          </p:nvGrpSpPr>
          <p:grpSpPr>
            <a:xfrm>
              <a:off x="4542173" y="3327710"/>
              <a:ext cx="522080" cy="840881"/>
              <a:chOff x="6645285" y="2664295"/>
              <a:chExt cx="522080" cy="840881"/>
            </a:xfrm>
          </p:grpSpPr>
          <p:sp>
            <p:nvSpPr>
              <p:cNvPr id="43" name="Flecha izquierda y derecha 42"/>
              <p:cNvSpPr/>
              <p:nvPr/>
            </p:nvSpPr>
            <p:spPr>
              <a:xfrm rot="5400000">
                <a:off x="6485884" y="2823696"/>
                <a:ext cx="840881" cy="522080"/>
              </a:xfrm>
              <a:prstGeom prst="leftRightArrow">
                <a:avLst/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4" name="Flecha izquierda y derecha 10"/>
              <p:cNvSpPr/>
              <p:nvPr/>
            </p:nvSpPr>
            <p:spPr>
              <a:xfrm rot="5400000">
                <a:off x="6696104" y="2954216"/>
                <a:ext cx="420441" cy="26104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s-ES" sz="1200" kern="1200" dirty="0"/>
              </a:p>
            </p:txBody>
          </p:sp>
        </p:grpSp>
        <p:grpSp>
          <p:nvGrpSpPr>
            <p:cNvPr id="19" name="Grupo 18"/>
            <p:cNvGrpSpPr/>
            <p:nvPr/>
          </p:nvGrpSpPr>
          <p:grpSpPr>
            <a:xfrm>
              <a:off x="4029759" y="4146653"/>
              <a:ext cx="1546906" cy="1546906"/>
              <a:chOff x="6132871" y="3483238"/>
              <a:chExt cx="1546906" cy="1546906"/>
            </a:xfrm>
          </p:grpSpPr>
          <p:sp>
            <p:nvSpPr>
              <p:cNvPr id="41" name="Elipse 40"/>
              <p:cNvSpPr/>
              <p:nvPr/>
            </p:nvSpPr>
            <p:spPr>
              <a:xfrm>
                <a:off x="6132871" y="3483238"/>
                <a:ext cx="1546906" cy="1546906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2" name="Elipse 12"/>
              <p:cNvSpPr/>
              <p:nvPr/>
            </p:nvSpPr>
            <p:spPr>
              <a:xfrm>
                <a:off x="6359410" y="3709777"/>
                <a:ext cx="1093828" cy="109382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_tradnl" sz="1500" kern="1200" dirty="0" smtClean="0"/>
                  <a:t>Alinear texto</a:t>
                </a:r>
                <a:endParaRPr lang="es-ES" sz="1500" kern="1200" dirty="0"/>
              </a:p>
            </p:txBody>
          </p:sp>
        </p:grpSp>
        <p:grpSp>
          <p:nvGrpSpPr>
            <p:cNvPr id="20" name="Grupo 19"/>
            <p:cNvGrpSpPr/>
            <p:nvPr/>
          </p:nvGrpSpPr>
          <p:grpSpPr>
            <a:xfrm>
              <a:off x="3328851" y="5233436"/>
              <a:ext cx="959046" cy="522080"/>
              <a:chOff x="5431963" y="4570021"/>
              <a:chExt cx="959046" cy="522080"/>
            </a:xfrm>
          </p:grpSpPr>
          <p:sp>
            <p:nvSpPr>
              <p:cNvPr id="39" name="Flecha izquierda y derecha 38"/>
              <p:cNvSpPr/>
              <p:nvPr/>
            </p:nvSpPr>
            <p:spPr>
              <a:xfrm rot="9000000">
                <a:off x="5431963" y="4570021"/>
                <a:ext cx="959046" cy="522080"/>
              </a:xfrm>
              <a:prstGeom prst="leftRightArrow">
                <a:avLst/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0" name="Flecha izquierda y derecha 14"/>
              <p:cNvSpPr/>
              <p:nvPr/>
            </p:nvSpPr>
            <p:spPr>
              <a:xfrm rot="19800000">
                <a:off x="5578095" y="4635281"/>
                <a:ext cx="802422" cy="31324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s-ES" sz="1200" kern="1200"/>
              </a:p>
            </p:txBody>
          </p:sp>
        </p:grpSp>
        <p:grpSp>
          <p:nvGrpSpPr>
            <p:cNvPr id="21" name="Grupo 20"/>
            <p:cNvGrpSpPr/>
            <p:nvPr/>
          </p:nvGrpSpPr>
          <p:grpSpPr>
            <a:xfrm>
              <a:off x="1994806" y="5307001"/>
              <a:ext cx="1591484" cy="1546906"/>
              <a:chOff x="4097918" y="4643586"/>
              <a:chExt cx="1591484" cy="1546906"/>
            </a:xfrm>
          </p:grpSpPr>
          <p:sp>
            <p:nvSpPr>
              <p:cNvPr id="37" name="Elipse 36"/>
              <p:cNvSpPr/>
              <p:nvPr/>
            </p:nvSpPr>
            <p:spPr>
              <a:xfrm>
                <a:off x="4142496" y="4643586"/>
                <a:ext cx="1546906" cy="1546906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8" name="Elipse 16"/>
              <p:cNvSpPr/>
              <p:nvPr/>
            </p:nvSpPr>
            <p:spPr>
              <a:xfrm>
                <a:off x="4097918" y="4870125"/>
                <a:ext cx="1452274" cy="109382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defRPr/>
                </a:pPr>
                <a:r>
                  <a:rPr lang="es-ES_tradnl" sz="1200" dirty="0"/>
                  <a:t>Crear  Bases de Datos Terminológicas</a:t>
                </a:r>
                <a:endParaRPr lang="es-ES" sz="1200" dirty="0"/>
              </a:p>
            </p:txBody>
          </p:sp>
        </p:grpSp>
        <p:grpSp>
          <p:nvGrpSpPr>
            <p:cNvPr id="22" name="Grupo 21"/>
            <p:cNvGrpSpPr/>
            <p:nvPr/>
          </p:nvGrpSpPr>
          <p:grpSpPr>
            <a:xfrm>
              <a:off x="1358216" y="5245043"/>
              <a:ext cx="880752" cy="522080"/>
              <a:chOff x="3461328" y="4581628"/>
              <a:chExt cx="880752" cy="522080"/>
            </a:xfrm>
          </p:grpSpPr>
          <p:sp>
            <p:nvSpPr>
              <p:cNvPr id="35" name="Flecha izquierda y derecha 34"/>
              <p:cNvSpPr/>
              <p:nvPr/>
            </p:nvSpPr>
            <p:spPr>
              <a:xfrm rot="12600000">
                <a:off x="3461328" y="4581628"/>
                <a:ext cx="880752" cy="522080"/>
              </a:xfrm>
              <a:prstGeom prst="leftRightArrow">
                <a:avLst/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6" name="Flecha izquierda y derecha 18"/>
              <p:cNvSpPr/>
              <p:nvPr/>
            </p:nvSpPr>
            <p:spPr>
              <a:xfrm rot="23400000">
                <a:off x="3607460" y="4725200"/>
                <a:ext cx="724128" cy="31324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s-ES" sz="1200" kern="1200"/>
              </a:p>
            </p:txBody>
          </p:sp>
        </p:grpSp>
        <p:grpSp>
          <p:nvGrpSpPr>
            <p:cNvPr id="23" name="Grupo 22"/>
            <p:cNvGrpSpPr/>
            <p:nvPr/>
          </p:nvGrpSpPr>
          <p:grpSpPr>
            <a:xfrm>
              <a:off x="-14974" y="4146653"/>
              <a:ext cx="1546906" cy="1546906"/>
              <a:chOff x="2088138" y="3483238"/>
              <a:chExt cx="1546906" cy="1546906"/>
            </a:xfrm>
          </p:grpSpPr>
          <p:sp>
            <p:nvSpPr>
              <p:cNvPr id="33" name="Elipse 32"/>
              <p:cNvSpPr/>
              <p:nvPr/>
            </p:nvSpPr>
            <p:spPr>
              <a:xfrm>
                <a:off x="2088138" y="3483238"/>
                <a:ext cx="1546906" cy="1546906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4" name="Elipse 20"/>
              <p:cNvSpPr/>
              <p:nvPr/>
            </p:nvSpPr>
            <p:spPr>
              <a:xfrm>
                <a:off x="2160243" y="3709777"/>
                <a:ext cx="1285332" cy="109382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_tradnl" sz="1500" kern="1200" dirty="0" smtClean="0"/>
                  <a:t>Crear diccionario </a:t>
                </a:r>
                <a:r>
                  <a:rPr lang="es-ES_tradnl" sz="1500" kern="1200" dirty="0" err="1" smtClean="0"/>
                  <a:t>AutoSuggest</a:t>
                </a:r>
                <a:endParaRPr lang="es-ES" sz="1500" kern="1200" dirty="0"/>
              </a:p>
            </p:txBody>
          </p:sp>
        </p:grpSp>
        <p:grpSp>
          <p:nvGrpSpPr>
            <p:cNvPr id="24" name="Grupo 23"/>
            <p:cNvGrpSpPr/>
            <p:nvPr/>
          </p:nvGrpSpPr>
          <p:grpSpPr>
            <a:xfrm>
              <a:off x="545840" y="3326948"/>
              <a:ext cx="522080" cy="878738"/>
              <a:chOff x="2648952" y="2663533"/>
              <a:chExt cx="522080" cy="878738"/>
            </a:xfrm>
          </p:grpSpPr>
          <p:sp>
            <p:nvSpPr>
              <p:cNvPr id="31" name="Flecha izquierda y derecha 30"/>
              <p:cNvSpPr/>
              <p:nvPr/>
            </p:nvSpPr>
            <p:spPr>
              <a:xfrm rot="16269203">
                <a:off x="2470623" y="2841862"/>
                <a:ext cx="878738" cy="522080"/>
              </a:xfrm>
              <a:prstGeom prst="leftRightArrow">
                <a:avLst/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2" name="Flecha izquierda y derecha 22"/>
              <p:cNvSpPr/>
              <p:nvPr/>
            </p:nvSpPr>
            <p:spPr>
              <a:xfrm rot="16269203">
                <a:off x="2547359" y="3024574"/>
                <a:ext cx="722114" cy="31324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s-ES" sz="1200" kern="1200"/>
              </a:p>
            </p:txBody>
          </p:sp>
        </p:grpSp>
        <p:grpSp>
          <p:nvGrpSpPr>
            <p:cNvPr id="25" name="Grupo 24"/>
            <p:cNvGrpSpPr/>
            <p:nvPr/>
          </p:nvGrpSpPr>
          <p:grpSpPr>
            <a:xfrm>
              <a:off x="57130" y="1815540"/>
              <a:ext cx="1546906" cy="1546906"/>
              <a:chOff x="2160242" y="1152125"/>
              <a:chExt cx="1546906" cy="1546906"/>
            </a:xfrm>
          </p:grpSpPr>
          <p:sp>
            <p:nvSpPr>
              <p:cNvPr id="29" name="Elipse 28"/>
              <p:cNvSpPr/>
              <p:nvPr/>
            </p:nvSpPr>
            <p:spPr>
              <a:xfrm>
                <a:off x="2160242" y="1152125"/>
                <a:ext cx="1546906" cy="1546906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0" name="Elipse 24"/>
              <p:cNvSpPr/>
              <p:nvPr/>
            </p:nvSpPr>
            <p:spPr>
              <a:xfrm>
                <a:off x="2320760" y="1378664"/>
                <a:ext cx="1314282" cy="109382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lvl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ES" sz="1500" kern="1200" dirty="0" smtClean="0"/>
                  <a:t>Presentación y Visión General</a:t>
                </a:r>
                <a:endParaRPr lang="es-ES" sz="1500" kern="1200" dirty="0"/>
              </a:p>
            </p:txBody>
          </p:sp>
        </p:grpSp>
        <p:grpSp>
          <p:nvGrpSpPr>
            <p:cNvPr id="26" name="Grupo 25"/>
            <p:cNvGrpSpPr/>
            <p:nvPr/>
          </p:nvGrpSpPr>
          <p:grpSpPr>
            <a:xfrm>
              <a:off x="1427661" y="1782623"/>
              <a:ext cx="750281" cy="522080"/>
              <a:chOff x="3530773" y="1119208"/>
              <a:chExt cx="750281" cy="522080"/>
            </a:xfrm>
          </p:grpSpPr>
          <p:sp>
            <p:nvSpPr>
              <p:cNvPr id="27" name="Flecha izquierda y derecha 26"/>
              <p:cNvSpPr/>
              <p:nvPr/>
            </p:nvSpPr>
            <p:spPr>
              <a:xfrm rot="19842683">
                <a:off x="3530773" y="1119208"/>
                <a:ext cx="750281" cy="522080"/>
              </a:xfrm>
              <a:prstGeom prst="leftRightArrow">
                <a:avLst/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8" name="Flecha izquierda y derecha 26"/>
              <p:cNvSpPr/>
              <p:nvPr/>
            </p:nvSpPr>
            <p:spPr>
              <a:xfrm rot="19842683">
                <a:off x="3540784" y="1261935"/>
                <a:ext cx="593657" cy="31324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s-ES" sz="1200" kern="1200"/>
              </a:p>
            </p:txBody>
          </p:sp>
        </p:grpSp>
      </p:grpSp>
      <p:cxnSp>
        <p:nvCxnSpPr>
          <p:cNvPr id="53" name="Conector recto de flecha 52"/>
          <p:cNvCxnSpPr/>
          <p:nvPr/>
        </p:nvCxnSpPr>
        <p:spPr>
          <a:xfrm flipV="1">
            <a:off x="1536257" y="3260234"/>
            <a:ext cx="2593817" cy="821412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957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/>
          <p:cNvGrpSpPr/>
          <p:nvPr/>
        </p:nvGrpSpPr>
        <p:grpSpPr>
          <a:xfrm>
            <a:off x="1115616" y="198135"/>
            <a:ext cx="6768752" cy="6565545"/>
            <a:chOff x="1115616" y="198135"/>
            <a:chExt cx="6768752" cy="6565545"/>
          </a:xfrm>
        </p:grpSpPr>
        <p:pic>
          <p:nvPicPr>
            <p:cNvPr id="4" name="Imagen 3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0072" y="198135"/>
              <a:ext cx="2664296" cy="63769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" name="Imagen 4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98135"/>
              <a:ext cx="2664296" cy="656554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6" name="Conector recto 5"/>
            <p:cNvCxnSpPr/>
            <p:nvPr/>
          </p:nvCxnSpPr>
          <p:spPr>
            <a:xfrm flipV="1">
              <a:off x="3635896" y="332656"/>
              <a:ext cx="1584176" cy="25922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>
            <a:xfrm>
              <a:off x="3671900" y="4941168"/>
              <a:ext cx="1548172" cy="15121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1799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Trabajo a realizar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_tradnl" dirty="0"/>
              <a:t>Realizar el entrenamiento para la práctica con los ficheros </a:t>
            </a:r>
            <a:r>
              <a:rPr lang="es-ES_tradnl" dirty="0" smtClean="0"/>
              <a:t>demo.</a:t>
            </a:r>
            <a:endParaRPr lang="es-ES_tradnl" dirty="0"/>
          </a:p>
          <a:p>
            <a:pPr marL="0" indent="0">
              <a:buNone/>
            </a:pPr>
            <a:endParaRPr lang="es-ES_tradnl" dirty="0" smtClean="0"/>
          </a:p>
          <a:p>
            <a:r>
              <a:rPr lang="es-ES_tradnl" dirty="0" smtClean="0"/>
              <a:t>Para poder realizar el trabajo que tiene que presentar en la práctica de </a:t>
            </a:r>
            <a:r>
              <a:rPr lang="es-ES_tradnl" dirty="0" err="1" smtClean="0"/>
              <a:t>Trados</a:t>
            </a:r>
            <a:r>
              <a:rPr lang="es-ES_tradnl" dirty="0"/>
              <a:t> </a:t>
            </a:r>
            <a:r>
              <a:rPr lang="es-ES_tradnl" dirty="0" smtClean="0"/>
              <a:t>es necesario disponer de:</a:t>
            </a:r>
          </a:p>
          <a:p>
            <a:pPr lvl="1"/>
            <a:r>
              <a:rPr lang="es-ES_tradnl" dirty="0" smtClean="0"/>
              <a:t>3 ficheros WORD en un texto original (de un tema concreto para que la terminología sea la misma) y los mismos ficheros traducidos a una lengua destino. Uno de los ficheros ha de tener suficiente extensión para poder disponer de una memoria de traducción de al menos 1000 unidades de traducción.</a:t>
            </a:r>
          </a:p>
          <a:p>
            <a:pPr lvl="1"/>
            <a:r>
              <a:rPr lang="es-ES_tradnl" dirty="0" smtClean="0"/>
              <a:t>Un fichero Excel con dos columnas (termino origen y termino traducido).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47865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Trabajo a realizar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sz="2800" dirty="0" smtClean="0"/>
              <a:t>Tiene que aplicar las distintas opciones de:</a:t>
            </a:r>
          </a:p>
          <a:p>
            <a:pPr lvl="1"/>
            <a:r>
              <a:rPr lang="es-ES_tradnl" sz="2400" dirty="0" smtClean="0"/>
              <a:t>Proyecto</a:t>
            </a:r>
          </a:p>
          <a:p>
            <a:pPr lvl="1"/>
            <a:r>
              <a:rPr lang="es-ES_tradnl" sz="2400" dirty="0" smtClean="0"/>
              <a:t>Memorias de Traducción</a:t>
            </a:r>
          </a:p>
          <a:p>
            <a:pPr lvl="1"/>
            <a:r>
              <a:rPr lang="es-ES" sz="2400" dirty="0" smtClean="0"/>
              <a:t>Traducir y revisar documentos</a:t>
            </a:r>
          </a:p>
          <a:p>
            <a:pPr lvl="1"/>
            <a:r>
              <a:rPr lang="es-ES_tradnl" sz="2400" dirty="0" smtClean="0"/>
              <a:t>Alineación de texto</a:t>
            </a:r>
          </a:p>
          <a:p>
            <a:pPr lvl="1"/>
            <a:r>
              <a:rPr lang="es-ES_tradnl" sz="2400" dirty="0" smtClean="0"/>
              <a:t>Base de datos terminológica</a:t>
            </a:r>
          </a:p>
          <a:p>
            <a:pPr lvl="1"/>
            <a:r>
              <a:rPr lang="es-ES_tradnl" sz="2400" dirty="0" smtClean="0"/>
              <a:t>Diccionario </a:t>
            </a:r>
            <a:r>
              <a:rPr lang="es-ES_tradnl" sz="2400" dirty="0" err="1" smtClean="0"/>
              <a:t>AutoSuggest</a:t>
            </a:r>
            <a:endParaRPr lang="es-ES_tradnl" sz="2400" dirty="0" smtClean="0"/>
          </a:p>
          <a:p>
            <a:r>
              <a:rPr lang="es-ES" sz="2800" dirty="0" smtClean="0"/>
              <a:t>a los tres ficheros que haya escogido para realizar la práctica.</a:t>
            </a:r>
          </a:p>
          <a:p>
            <a:r>
              <a:rPr lang="es-ES" sz="2800" dirty="0" smtClean="0"/>
              <a:t>Utilizar SDL </a:t>
            </a:r>
            <a:r>
              <a:rPr lang="es-ES" sz="2800" dirty="0" err="1" smtClean="0"/>
              <a:t>Trados</a:t>
            </a:r>
            <a:r>
              <a:rPr lang="es-ES" sz="2800" dirty="0" smtClean="0"/>
              <a:t> ayuda en línea.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2260</TotalTime>
  <Words>859</Words>
  <Application>Microsoft Office PowerPoint</Application>
  <PresentationFormat>Presentación en pantalla (4:3)</PresentationFormat>
  <Paragraphs>151</Paragraphs>
  <Slides>14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Arial</vt:lpstr>
      <vt:lpstr>Calibri</vt:lpstr>
      <vt:lpstr>Tema de Office</vt:lpstr>
      <vt:lpstr>PRÁCTICA TRADOS Presentación</vt:lpstr>
      <vt:lpstr>ÍNDICE</vt:lpstr>
      <vt:lpstr>Instalación de SDL Trados Studio y SDL MultiTerm</vt:lpstr>
      <vt:lpstr>Proceso de aprendizaje</vt:lpstr>
      <vt:lpstr>Proceso de aprendizaje</vt:lpstr>
      <vt:lpstr>Presentación de PowerPoint</vt:lpstr>
      <vt:lpstr>Presentación de PowerPoint</vt:lpstr>
      <vt:lpstr>Trabajo a realizar</vt:lpstr>
      <vt:lpstr>Trabajo a realizar</vt:lpstr>
      <vt:lpstr>Trabajo a realizar y documentación a entregar</vt:lpstr>
      <vt:lpstr>Estructura del documento a entregar</vt:lpstr>
      <vt:lpstr>Ficheros prácticas</vt:lpstr>
      <vt:lpstr>Referencias</vt:lpstr>
      <vt:lpstr>Referencias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Javier</dc:creator>
  <cp:lastModifiedBy>ZAPATA MARTINEZ, FCO. JAVIER</cp:lastModifiedBy>
  <cp:revision>263</cp:revision>
  <dcterms:created xsi:type="dcterms:W3CDTF">2016-01-13T16:26:53Z</dcterms:created>
  <dcterms:modified xsi:type="dcterms:W3CDTF">2016-02-05T11:51:01Z</dcterms:modified>
</cp:coreProperties>
</file>