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426" r:id="rId3"/>
    <p:sldId id="417" r:id="rId4"/>
    <p:sldId id="416" r:id="rId5"/>
    <p:sldId id="418" r:id="rId6"/>
    <p:sldId id="289" r:id="rId7"/>
    <p:sldId id="419" r:id="rId8"/>
    <p:sldId id="420" r:id="rId9"/>
    <p:sldId id="423" r:id="rId10"/>
    <p:sldId id="303" r:id="rId11"/>
    <p:sldId id="405" r:id="rId12"/>
    <p:sldId id="304" r:id="rId13"/>
    <p:sldId id="406" r:id="rId14"/>
    <p:sldId id="412" r:id="rId15"/>
    <p:sldId id="415" r:id="rId16"/>
    <p:sldId id="407" r:id="rId17"/>
    <p:sldId id="408" r:id="rId18"/>
    <p:sldId id="409" r:id="rId19"/>
    <p:sldId id="410" r:id="rId20"/>
    <p:sldId id="411" r:id="rId21"/>
    <p:sldId id="413" r:id="rId22"/>
    <p:sldId id="414" r:id="rId23"/>
    <p:sldId id="306" r:id="rId24"/>
    <p:sldId id="307" r:id="rId25"/>
    <p:sldId id="308" r:id="rId26"/>
    <p:sldId id="305" r:id="rId27"/>
    <p:sldId id="421" r:id="rId28"/>
    <p:sldId id="422" r:id="rId29"/>
    <p:sldId id="425" r:id="rId30"/>
    <p:sldId id="258" r:id="rId31"/>
    <p:sldId id="292" r:id="rId3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66216" autoAdjust="0"/>
  </p:normalViewPr>
  <p:slideViewPr>
    <p:cSldViewPr>
      <p:cViewPr varScale="1">
        <p:scale>
          <a:sx n="46" d="100"/>
          <a:sy n="46" d="100"/>
        </p:scale>
        <p:origin x="112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48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2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DA425-9BE6-4D8D-9E7D-7CE4AD1E4883}" type="datetimeFigureOut">
              <a:rPr lang="es-ES" smtClean="0"/>
              <a:pPr/>
              <a:t>05/02/2016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A9C49-85FB-4A96-8548-4785843455A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6835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http://www.sdl.com/es/cxc/language/terminology-management/multiterm/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A9C49-85FB-4A96-8548-4785843455AE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7571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A9C49-85FB-4A96-8548-4785843455AE}" type="slidenum">
              <a:rPr lang="es-ES" smtClean="0"/>
              <a:pPr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919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CTRL + , : para</a:t>
            </a:r>
            <a:r>
              <a:rPr lang="es-ES_tradnl" baseline="0" dirty="0" smtClean="0"/>
              <a:t> que copiar una palabra del texto origen al texto destino.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A9C49-85FB-4A96-8548-4785843455AE}" type="slidenum">
              <a:rPr lang="es-ES" smtClean="0"/>
              <a:pPr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3362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55BE-FA87-4A2B-A968-35D8088A9A9B}" type="datetimeFigureOut">
              <a:rPr lang="es-ES" smtClean="0"/>
              <a:pPr/>
              <a:t>05/02/2016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E118D-7AC3-4224-BC28-9FC8294A098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55BE-FA87-4A2B-A968-35D8088A9A9B}" type="datetimeFigureOut">
              <a:rPr lang="es-ES" smtClean="0"/>
              <a:pPr/>
              <a:t>05/02/2016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E118D-7AC3-4224-BC28-9FC8294A098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55BE-FA87-4A2B-A968-35D8088A9A9B}" type="datetimeFigureOut">
              <a:rPr lang="es-ES" smtClean="0"/>
              <a:pPr/>
              <a:t>05/02/2016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E118D-7AC3-4224-BC28-9FC8294A098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55BE-FA87-4A2B-A968-35D8088A9A9B}" type="datetimeFigureOut">
              <a:rPr lang="es-ES" smtClean="0"/>
              <a:pPr/>
              <a:t>05/02/2016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E118D-7AC3-4224-BC28-9FC8294A098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55BE-FA87-4A2B-A968-35D8088A9A9B}" type="datetimeFigureOut">
              <a:rPr lang="es-ES" smtClean="0"/>
              <a:pPr/>
              <a:t>05/02/2016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E118D-7AC3-4224-BC28-9FC8294A098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55BE-FA87-4A2B-A968-35D8088A9A9B}" type="datetimeFigureOut">
              <a:rPr lang="es-ES" smtClean="0"/>
              <a:pPr/>
              <a:t>05/02/2016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E118D-7AC3-4224-BC28-9FC8294A098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55BE-FA87-4A2B-A968-35D8088A9A9B}" type="datetimeFigureOut">
              <a:rPr lang="es-ES" smtClean="0"/>
              <a:pPr/>
              <a:t>05/02/2016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E118D-7AC3-4224-BC28-9FC8294A098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55BE-FA87-4A2B-A968-35D8088A9A9B}" type="datetimeFigureOut">
              <a:rPr lang="es-ES" smtClean="0"/>
              <a:pPr/>
              <a:t>05/02/2016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E118D-7AC3-4224-BC28-9FC8294A098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55BE-FA87-4A2B-A968-35D8088A9A9B}" type="datetimeFigureOut">
              <a:rPr lang="es-ES" smtClean="0"/>
              <a:pPr/>
              <a:t>05/02/2016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E118D-7AC3-4224-BC28-9FC8294A098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55BE-FA87-4A2B-A968-35D8088A9A9B}" type="datetimeFigureOut">
              <a:rPr lang="es-ES" smtClean="0"/>
              <a:pPr/>
              <a:t>05/02/2016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E118D-7AC3-4224-BC28-9FC8294A098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55BE-FA87-4A2B-A968-35D8088A9A9B}" type="datetimeFigureOut">
              <a:rPr lang="es-ES" smtClean="0"/>
              <a:pPr/>
              <a:t>05/02/2016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E118D-7AC3-4224-BC28-9FC8294A098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055BE-FA87-4A2B-A968-35D8088A9A9B}" type="datetimeFigureOut">
              <a:rPr lang="es-ES" smtClean="0"/>
              <a:pPr/>
              <a:t>05/02/2016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118D-7AC3-4224-BC28-9FC8294A098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dl.com/es/cxc/language/translation-productivity/trados-studio/faqs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N0m8t2K1YLE" TargetMode="External"/><Relationship Id="rId4" Type="http://schemas.openxmlformats.org/officeDocument/2006/relationships/hyperlink" Target="http://producthelp.sdl.com/SDL_Trados_Studio_2015/client_en/SDL_Trados_Studio_Help.htm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mVsRz-S8tA" TargetMode="External"/><Relationship Id="rId2" Type="http://schemas.openxmlformats.org/officeDocument/2006/relationships/hyperlink" Target="https://www.youtube.com/watch?v=U9xuD3AGJL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radugeek.com/2015/07/traducir-en-trados-studio-2015/" TargetMode="External"/><Relationship Id="rId5" Type="http://schemas.openxmlformats.org/officeDocument/2006/relationships/hyperlink" Target="https://www.youtube.com/watch?v=qSr_hHVH39A" TargetMode="External"/><Relationship Id="rId4" Type="http://schemas.openxmlformats.org/officeDocument/2006/relationships/hyperlink" Target="https://www.youtube.com/watch?v=yh6ITuNuKn4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mICKmfyfPs&amp;list=PLeCTib6EEYZFIhOUi7iEfKUARIcpThek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PM3fOOVeUk0&amp;index=3&amp;list=PLeCTib6EEYZFIhOUi7iEfKUARIcpThekf" TargetMode="External"/><Relationship Id="rId4" Type="http://schemas.openxmlformats.org/officeDocument/2006/relationships/hyperlink" Target="https://www.youtube.com/watch?v=zguo9M99otI&amp;list=PLeCTib6EEYZFIhOUi7iEfKUARIcpThekf&amp;index=2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PRÁCTICA TRADOS</a:t>
            </a:r>
            <a:br>
              <a:rPr lang="es-ES" dirty="0" smtClean="0"/>
            </a:br>
            <a:r>
              <a:rPr lang="es-ES" dirty="0" smtClean="0"/>
              <a:t>Base de datos terminológica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391" y="1700808"/>
            <a:ext cx="8211251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1600" dirty="0" smtClean="0"/>
              <a:t>Crear </a:t>
            </a:r>
            <a:r>
              <a:rPr lang="es-ES" sz="1600" dirty="0" smtClean="0"/>
              <a:t>una base de datos terminológica. Archivo&gt;Nuevo. Pulsar Crear base de datos terminológica</a:t>
            </a:r>
            <a:endParaRPr lang="es-ES" sz="1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0224" y="1618992"/>
            <a:ext cx="8493418" cy="4978360"/>
          </a:xfrm>
        </p:spPr>
        <p:txBody>
          <a:bodyPr/>
          <a:lstStyle/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857232"/>
            <a:ext cx="7072362" cy="5657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500034" y="142852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Guardar nueva base de datos terminológica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036" y="1666937"/>
            <a:ext cx="856078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_tradnl" sz="1400" dirty="0" smtClean="0"/>
              <a:t>Utilizar el asistente para crear la base de datos terminológica</a:t>
            </a:r>
            <a:endParaRPr lang="es-ES" sz="1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71480"/>
            <a:ext cx="7405654" cy="592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571472" y="214290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Crear  nueva definición de base de datos terminológica  desde cero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857232"/>
            <a:ext cx="7209199" cy="576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571472" y="285728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Utilizar plantilla de base de  datos terminológica predefinida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76672"/>
            <a:ext cx="8825297" cy="572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72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785818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7727125" cy="618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0"/>
            <a:ext cx="7727125" cy="618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14356"/>
            <a:ext cx="7405654" cy="592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571472" y="214290"/>
            <a:ext cx="592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Quitar un campo de descripción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Objetivo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El objetivo de esta práctica </a:t>
            </a:r>
            <a:r>
              <a:rPr lang="es-ES_tradnl" dirty="0" smtClean="0"/>
              <a:t>es:</a:t>
            </a:r>
          </a:p>
          <a:p>
            <a:pPr lvl="1"/>
            <a:r>
              <a:rPr lang="es-ES_tradnl" dirty="0" smtClean="0"/>
              <a:t>Aprender </a:t>
            </a:r>
            <a:r>
              <a:rPr lang="es-ES_tradnl" dirty="0" smtClean="0"/>
              <a:t>a crear bases de datos </a:t>
            </a:r>
            <a:r>
              <a:rPr lang="es-ES_tradnl" dirty="0" smtClean="0"/>
              <a:t>terminológicas.</a:t>
            </a:r>
          </a:p>
          <a:p>
            <a:pPr lvl="1"/>
            <a:r>
              <a:rPr lang="es-ES_tradnl" dirty="0" smtClean="0"/>
              <a:t>Aprender a utilizar el asistente </a:t>
            </a:r>
            <a:r>
              <a:rPr lang="es-ES_tradnl" dirty="0"/>
              <a:t>para convertir ficheros Excel en archivos </a:t>
            </a:r>
            <a:r>
              <a:rPr lang="es-ES_tradnl" dirty="0" err="1"/>
              <a:t>xml</a:t>
            </a:r>
            <a:r>
              <a:rPr lang="es-ES_tradnl" dirty="0"/>
              <a:t> </a:t>
            </a:r>
            <a:r>
              <a:rPr lang="es-ES_tradnl" dirty="0" err="1"/>
              <a:t>Multiterm</a:t>
            </a:r>
            <a:r>
              <a:rPr lang="es-ES_tradnl" dirty="0"/>
              <a:t>. Para una posterior importación a una base de datos terminológica.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054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3" y="357166"/>
            <a:ext cx="7590287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1"/>
            <a:ext cx="7715304" cy="6172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857232"/>
            <a:ext cx="6988945" cy="5591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428596" y="142852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Agregar nueva entrada y guardar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8546654" cy="480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531" y="1689915"/>
            <a:ext cx="7730938" cy="4346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_tradnl" sz="1800" dirty="0" smtClean="0"/>
              <a:t>Añadir términos a la base de datos</a:t>
            </a:r>
            <a:endParaRPr lang="es-ES" sz="1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8520214" cy="479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_tradnl" sz="1800" dirty="0" smtClean="0"/>
              <a:t>Incorporar la base de datos a SDL </a:t>
            </a:r>
            <a:r>
              <a:rPr lang="es-ES_tradnl" sz="1800" dirty="0" err="1" smtClean="0"/>
              <a:t>Trados</a:t>
            </a:r>
            <a:r>
              <a:rPr lang="es-ES_tradnl" sz="1800" dirty="0" smtClean="0"/>
              <a:t> </a:t>
            </a:r>
            <a:endParaRPr lang="es-ES" sz="1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870921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000108"/>
            <a:ext cx="7215238" cy="5772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285720" y="214290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Asistente para convertir ficheros </a:t>
            </a:r>
            <a:r>
              <a:rPr lang="es-ES_tradnl" dirty="0" smtClean="0"/>
              <a:t>Excel en </a:t>
            </a:r>
            <a:r>
              <a:rPr lang="es-ES_tradnl" dirty="0" smtClean="0"/>
              <a:t>archivos </a:t>
            </a:r>
            <a:r>
              <a:rPr lang="es-ES_tradnl" dirty="0" err="1" smtClean="0"/>
              <a:t>xml</a:t>
            </a:r>
            <a:r>
              <a:rPr lang="es-ES_tradnl" dirty="0" smtClean="0"/>
              <a:t> </a:t>
            </a:r>
            <a:r>
              <a:rPr lang="es-ES_tradnl" dirty="0" err="1" smtClean="0"/>
              <a:t>Multiterm</a:t>
            </a:r>
            <a:r>
              <a:rPr lang="es-ES_tradnl" dirty="0" smtClean="0"/>
              <a:t>. Para una posterior importación a una base de datos terminológica.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71546"/>
            <a:ext cx="6929486" cy="554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571472" y="142852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Pulsar importar a  base de datos terminológica y seguir los pasos del asistente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Trabajo a realizar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Crear una base de datos terminológica a partir de :</a:t>
            </a:r>
          </a:p>
          <a:p>
            <a:pPr lvl="1"/>
            <a:r>
              <a:rPr lang="es-ES_tradnl" dirty="0" smtClean="0"/>
              <a:t>Un hoja de cálculo Excel.</a:t>
            </a:r>
          </a:p>
          <a:p>
            <a:pPr lvl="1"/>
            <a:r>
              <a:rPr lang="es-ES_tradnl" dirty="0" smtClean="0"/>
              <a:t>Una memoria de traducción.</a:t>
            </a:r>
          </a:p>
        </p:txBody>
      </p:sp>
    </p:spTree>
    <p:extLst>
      <p:ext uri="{BB962C8B-B14F-4D97-AF65-F5344CB8AC3E}">
        <p14:creationId xmlns:p14="http://schemas.microsoft.com/office/powerpoint/2010/main" val="74341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 ¿Qué es la terminología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ES" dirty="0" smtClean="0"/>
              <a:t>La </a:t>
            </a:r>
            <a:r>
              <a:rPr lang="es-ES" dirty="0"/>
              <a:t>terminología es el estudio de los términos y su uso. </a:t>
            </a:r>
            <a:endParaRPr lang="es-ES" dirty="0" smtClean="0"/>
          </a:p>
          <a:p>
            <a:r>
              <a:rPr lang="es-ES" dirty="0" smtClean="0"/>
              <a:t>Los </a:t>
            </a:r>
            <a:r>
              <a:rPr lang="es-ES" dirty="0"/>
              <a:t>términos son palabras o frases que describen productos, servicios o jerga del sector. Con frecuencia marcan las diferencias entre competidores. </a:t>
            </a:r>
            <a:endParaRPr lang="es-ES" dirty="0" smtClean="0"/>
          </a:p>
          <a:p>
            <a:r>
              <a:rPr lang="es-ES" dirty="0" smtClean="0"/>
              <a:t>La </a:t>
            </a:r>
            <a:r>
              <a:rPr lang="es-ES" dirty="0"/>
              <a:t>mayoría de las empresas utilizan un número cada vez mayor de palabras específicas de una organización o de un sector que se deben almacenar, compartir y traducir de forma precisa. </a:t>
            </a:r>
            <a:endParaRPr lang="es-ES" dirty="0" smtClean="0"/>
          </a:p>
          <a:p>
            <a:r>
              <a:rPr lang="es-ES" dirty="0" smtClean="0"/>
              <a:t>Los </a:t>
            </a:r>
            <a:r>
              <a:rPr lang="es-ES" dirty="0"/>
              <a:t>términos pueden ser cualquier cosa, desde un nombre de producto hasta un lema de marketing.</a:t>
            </a:r>
          </a:p>
        </p:txBody>
      </p:sp>
    </p:spTree>
    <p:extLst>
      <p:ext uri="{BB962C8B-B14F-4D97-AF65-F5344CB8AC3E}">
        <p14:creationId xmlns:p14="http://schemas.microsoft.com/office/powerpoint/2010/main" val="116544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Referencias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sz="2000" dirty="0" smtClean="0"/>
              <a:t>SDL </a:t>
            </a:r>
            <a:r>
              <a:rPr lang="es-ES" sz="2000" dirty="0" err="1" smtClean="0"/>
              <a:t>Trados</a:t>
            </a:r>
            <a:r>
              <a:rPr lang="es-ES" sz="2000" dirty="0" smtClean="0"/>
              <a:t> ayuda en línea.</a:t>
            </a:r>
          </a:p>
          <a:p>
            <a:r>
              <a:rPr lang="es-ES" sz="2000" dirty="0" smtClean="0"/>
              <a:t>SDL </a:t>
            </a:r>
            <a:r>
              <a:rPr lang="es-ES" sz="2000" dirty="0" err="1"/>
              <a:t>Trados</a:t>
            </a:r>
            <a:r>
              <a:rPr lang="es-ES" sz="2000" dirty="0"/>
              <a:t> Studio 2015. Gestión de memorias de traducción. Guía de inicio rápido</a:t>
            </a:r>
            <a:r>
              <a:rPr lang="es-ES" sz="2000" dirty="0" smtClean="0"/>
              <a:t>. Translation_Memory_Management_QSG_es.pdf.</a:t>
            </a:r>
            <a:endParaRPr lang="es-ES" sz="2000" dirty="0"/>
          </a:p>
          <a:p>
            <a:r>
              <a:rPr lang="es-ES" sz="2000" dirty="0"/>
              <a:t>SDL </a:t>
            </a:r>
            <a:r>
              <a:rPr lang="es-ES" sz="2000" dirty="0" err="1"/>
              <a:t>Trados</a:t>
            </a:r>
            <a:r>
              <a:rPr lang="es-ES" sz="2000" dirty="0"/>
              <a:t> Studio 2015. Gestión de proyectos. Guía de inicio rápido</a:t>
            </a:r>
            <a:r>
              <a:rPr lang="es-ES" sz="2000" dirty="0" smtClean="0"/>
              <a:t>. Project_Management_QSG_es.pdf.</a:t>
            </a:r>
          </a:p>
          <a:p>
            <a:r>
              <a:rPr lang="es-ES" sz="2000" dirty="0"/>
              <a:t>SDL </a:t>
            </a:r>
            <a:r>
              <a:rPr lang="es-ES" sz="2000" dirty="0" err="1"/>
              <a:t>Trados</a:t>
            </a:r>
            <a:r>
              <a:rPr lang="es-ES" sz="2000" dirty="0"/>
              <a:t> Studio </a:t>
            </a:r>
            <a:r>
              <a:rPr lang="es-ES" sz="2000" dirty="0" smtClean="0"/>
              <a:t>2015. Traducir </a:t>
            </a:r>
            <a:r>
              <a:rPr lang="es-ES" sz="2000" dirty="0"/>
              <a:t>y revisar </a:t>
            </a:r>
            <a:r>
              <a:rPr lang="es-ES" sz="2000" dirty="0" smtClean="0"/>
              <a:t>documentos. </a:t>
            </a:r>
            <a:r>
              <a:rPr lang="es-ES" sz="2000" dirty="0"/>
              <a:t>Guía de inicio </a:t>
            </a:r>
            <a:r>
              <a:rPr lang="es-ES" sz="2000" dirty="0" smtClean="0"/>
              <a:t>rápido. Translating_and_Reviewing_Documents_QSG_es.pdf.</a:t>
            </a:r>
            <a:endParaRPr lang="es-ES" sz="2000" dirty="0"/>
          </a:p>
          <a:p>
            <a:r>
              <a:rPr lang="es-ES" sz="2000" dirty="0"/>
              <a:t> Una </a:t>
            </a:r>
            <a:r>
              <a:rPr lang="es-ES" sz="2000" dirty="0" smtClean="0"/>
              <a:t>introducción a </a:t>
            </a:r>
            <a:r>
              <a:rPr lang="es-ES" sz="2000" dirty="0"/>
              <a:t>las memorias </a:t>
            </a:r>
            <a:r>
              <a:rPr lang="es-ES" sz="2000" dirty="0" smtClean="0"/>
              <a:t>de traducción.  TranslationMemory_ebook_ES_tcm91-93064.pdf</a:t>
            </a:r>
          </a:p>
          <a:p>
            <a:r>
              <a:rPr lang="es-ES" sz="2000" dirty="0"/>
              <a:t>Preguntas frecuentes: </a:t>
            </a:r>
            <a:r>
              <a:rPr lang="es-ES" sz="2000" dirty="0">
                <a:hlinkClick r:id="rId3"/>
              </a:rPr>
              <a:t>http://</a:t>
            </a:r>
            <a:r>
              <a:rPr lang="es-ES" sz="2000" dirty="0" smtClean="0">
                <a:hlinkClick r:id="rId3"/>
              </a:rPr>
              <a:t>www.sdl.com/es/cxc/language/translation-productivity/trados-studio/faqs.html</a:t>
            </a:r>
            <a:endParaRPr lang="es-ES" sz="2000" dirty="0" smtClean="0"/>
          </a:p>
          <a:p>
            <a:r>
              <a:rPr lang="es-ES" sz="2000" dirty="0" smtClean="0"/>
              <a:t>SDL </a:t>
            </a:r>
            <a:r>
              <a:rPr lang="es-ES" sz="2000" dirty="0" err="1" smtClean="0"/>
              <a:t>Trados</a:t>
            </a:r>
            <a:r>
              <a:rPr lang="es-ES" sz="2000" dirty="0" smtClean="0"/>
              <a:t>  Studio Online </a:t>
            </a:r>
            <a:r>
              <a:rPr lang="es-ES" sz="2000" dirty="0" err="1" smtClean="0"/>
              <a:t>Help</a:t>
            </a:r>
            <a:endParaRPr lang="es-ES" sz="2000" dirty="0" smtClean="0"/>
          </a:p>
          <a:p>
            <a:pPr lvl="1"/>
            <a:r>
              <a:rPr lang="es-ES" sz="1600" dirty="0" smtClean="0">
                <a:hlinkClick r:id="rId4"/>
              </a:rPr>
              <a:t>http</a:t>
            </a:r>
            <a:r>
              <a:rPr lang="es-ES" sz="1600" dirty="0">
                <a:hlinkClick r:id="rId4"/>
              </a:rPr>
              <a:t>://</a:t>
            </a:r>
            <a:r>
              <a:rPr lang="es-ES" sz="1600" dirty="0" smtClean="0">
                <a:hlinkClick r:id="rId4"/>
              </a:rPr>
              <a:t>producthelp.sdl.com/SDL_Trados_Studio_2015/client_en/SDL_Trados_Studio_Help.htm</a:t>
            </a:r>
            <a:endParaRPr lang="es-ES" sz="1600" dirty="0" smtClean="0"/>
          </a:p>
          <a:p>
            <a:pPr fontAlgn="t"/>
            <a:r>
              <a:rPr lang="en-US" sz="2000" dirty="0"/>
              <a:t>How to create an AutoSuggest dictionary in SDL </a:t>
            </a:r>
            <a:r>
              <a:rPr lang="en-US" sz="2000" dirty="0" err="1"/>
              <a:t>Trados</a:t>
            </a:r>
            <a:r>
              <a:rPr lang="en-US" sz="2000" dirty="0"/>
              <a:t> Studio 2015</a:t>
            </a:r>
          </a:p>
          <a:p>
            <a:pPr lvl="1"/>
            <a:r>
              <a:rPr lang="es-ES" sz="1600" dirty="0">
                <a:hlinkClick r:id="rId5"/>
              </a:rPr>
              <a:t>https://</a:t>
            </a:r>
            <a:r>
              <a:rPr lang="es-ES" sz="1600" dirty="0" smtClean="0">
                <a:hlinkClick r:id="rId5"/>
              </a:rPr>
              <a:t>www.youtube.com/watch?v=N0m8t2K1YLE</a:t>
            </a:r>
            <a:endParaRPr lang="es-ES" sz="1600" dirty="0" smtClean="0"/>
          </a:p>
          <a:p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Referencias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 smtClean="0"/>
              <a:t>Getting </a:t>
            </a:r>
            <a:r>
              <a:rPr lang="en-US" sz="1400" dirty="0"/>
              <a:t>Started with SDL </a:t>
            </a:r>
            <a:r>
              <a:rPr lang="en-US" sz="1400" dirty="0" err="1"/>
              <a:t>Trados</a:t>
            </a:r>
            <a:r>
              <a:rPr lang="en-US" sz="1400" dirty="0"/>
              <a:t> Studio </a:t>
            </a:r>
            <a:r>
              <a:rPr lang="en-US" sz="1400" dirty="0" smtClean="0"/>
              <a:t>2015:</a:t>
            </a:r>
          </a:p>
          <a:p>
            <a:pPr lvl="1"/>
            <a:r>
              <a:rPr lang="en-US" sz="1400" u="sng" dirty="0">
                <a:hlinkClick r:id="rId2" tooltip="A quick tour around SDL Trados Studio 2015"/>
              </a:rPr>
              <a:t>A quick tour around SDL </a:t>
            </a:r>
            <a:r>
              <a:rPr lang="en-US" sz="1400" u="sng" dirty="0" err="1">
                <a:hlinkClick r:id="rId2" tooltip="A quick tour around SDL Trados Studio 2015"/>
              </a:rPr>
              <a:t>Trados</a:t>
            </a:r>
            <a:r>
              <a:rPr lang="en-US" sz="1400" u="sng" dirty="0">
                <a:hlinkClick r:id="rId2" tooltip="A quick tour around SDL Trados Studio 2015"/>
              </a:rPr>
              <a:t> Studio 2015</a:t>
            </a:r>
            <a:endParaRPr lang="en-US" sz="1400" u="sng" dirty="0"/>
          </a:p>
          <a:p>
            <a:pPr lvl="1"/>
            <a:r>
              <a:rPr lang="en-US" sz="1400" u="sng" dirty="0">
                <a:hlinkClick r:id="rId3" tooltip="Creating and managing a project in SDL Trados Studio 2015."/>
              </a:rPr>
              <a:t>Creating and managing a project in SDL </a:t>
            </a:r>
            <a:r>
              <a:rPr lang="en-US" sz="1400" u="sng" dirty="0" err="1">
                <a:hlinkClick r:id="rId3" tooltip="Creating and managing a project in SDL Trados Studio 2015."/>
              </a:rPr>
              <a:t>Trados</a:t>
            </a:r>
            <a:r>
              <a:rPr lang="en-US" sz="1400" u="sng" dirty="0">
                <a:hlinkClick r:id="rId3" tooltip="Creating and managing a project in SDL Trados Studio 2015."/>
              </a:rPr>
              <a:t> Studio 2015.</a:t>
            </a:r>
            <a:endParaRPr lang="en-US" sz="1400" u="sng" dirty="0"/>
          </a:p>
          <a:p>
            <a:pPr lvl="1"/>
            <a:r>
              <a:rPr lang="es-ES" sz="1400" u="sng" dirty="0" err="1">
                <a:hlinkClick r:id="rId4" tooltip="Translating a single document in SDL Trados Studio 2015"/>
              </a:rPr>
              <a:t>Translating</a:t>
            </a:r>
            <a:r>
              <a:rPr lang="es-ES" sz="1400" u="sng" dirty="0">
                <a:hlinkClick r:id="rId4" tooltip="Translating a single document in SDL Trados Studio 2015"/>
              </a:rPr>
              <a:t> a single </a:t>
            </a:r>
            <a:r>
              <a:rPr lang="es-ES" sz="1400" u="sng" dirty="0" err="1">
                <a:hlinkClick r:id="rId4" tooltip="Translating a single document in SDL Trados Studio 2015"/>
              </a:rPr>
              <a:t>document</a:t>
            </a:r>
            <a:r>
              <a:rPr lang="es-ES" sz="1400" u="sng" dirty="0">
                <a:hlinkClick r:id="rId4" tooltip="Translating a single document in SDL Trados Studio 2015"/>
              </a:rPr>
              <a:t> in SDL </a:t>
            </a:r>
            <a:r>
              <a:rPr lang="es-ES" sz="1400" u="sng" dirty="0" err="1">
                <a:hlinkClick r:id="rId4" tooltip="Translating a single document in SDL Trados Studio 2015"/>
              </a:rPr>
              <a:t>Trados</a:t>
            </a:r>
            <a:r>
              <a:rPr lang="es-ES" sz="1400" u="sng" dirty="0">
                <a:hlinkClick r:id="rId4" tooltip="Translating a single document in SDL Trados Studio 2015"/>
              </a:rPr>
              <a:t> Studio 2015</a:t>
            </a:r>
            <a:endParaRPr lang="es-ES" sz="1400" u="sng" dirty="0"/>
          </a:p>
          <a:p>
            <a:pPr lvl="1"/>
            <a:r>
              <a:rPr lang="en-US" sz="1400" dirty="0">
                <a:hlinkClick r:id="rId5" tooltip="Working with project packages in SDL Trados Studio 2015"/>
              </a:rPr>
              <a:t>Working with project packages in SDL </a:t>
            </a:r>
            <a:r>
              <a:rPr lang="en-US" sz="1400" dirty="0" err="1">
                <a:hlinkClick r:id="rId5" tooltip="Working with project packages in SDL Trados Studio 2015"/>
              </a:rPr>
              <a:t>Trados</a:t>
            </a:r>
            <a:r>
              <a:rPr lang="en-US" sz="1400" dirty="0">
                <a:hlinkClick r:id="rId5" tooltip="Working with project packages in SDL Trados Studio 2015"/>
              </a:rPr>
              <a:t> Studio 2015</a:t>
            </a:r>
            <a:endParaRPr lang="en-US" sz="1400" dirty="0"/>
          </a:p>
          <a:p>
            <a:r>
              <a:rPr lang="es-ES" sz="1400" dirty="0"/>
              <a:t>Cómo traducir en SDL </a:t>
            </a:r>
            <a:r>
              <a:rPr lang="es-ES" sz="1400" dirty="0" err="1"/>
              <a:t>Trados</a:t>
            </a:r>
            <a:r>
              <a:rPr lang="es-ES" sz="1400" dirty="0"/>
              <a:t> Studio (</a:t>
            </a:r>
            <a:r>
              <a:rPr lang="es-ES" sz="1400" dirty="0" smtClean="0"/>
              <a:t>2015):</a:t>
            </a:r>
          </a:p>
          <a:p>
            <a:pPr lvl="1"/>
            <a:r>
              <a:rPr lang="es-ES" sz="1000" dirty="0" smtClean="0">
                <a:hlinkClick r:id="rId6"/>
              </a:rPr>
              <a:t>http</a:t>
            </a:r>
            <a:r>
              <a:rPr lang="es-ES" sz="1000" dirty="0">
                <a:hlinkClick r:id="rId6"/>
              </a:rPr>
              <a:t>://tradugeek.com/2015/07/traducir-en-trados-studio-2015</a:t>
            </a:r>
            <a:r>
              <a:rPr lang="es-ES" sz="1000" dirty="0" smtClean="0">
                <a:hlinkClick r:id="rId6"/>
              </a:rPr>
              <a:t>/</a:t>
            </a:r>
            <a:endParaRPr lang="es-ES" sz="1000" dirty="0" smtClean="0"/>
          </a:p>
          <a:p>
            <a:endParaRPr lang="es-ES" sz="140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4329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¿Qué es SDL </a:t>
            </a:r>
            <a:r>
              <a:rPr lang="es-ES" dirty="0" err="1"/>
              <a:t>MultiTerm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SDL </a:t>
            </a:r>
            <a:r>
              <a:rPr lang="es-ES" dirty="0" err="1"/>
              <a:t>MultiTerm</a:t>
            </a:r>
            <a:r>
              <a:rPr lang="es-ES" dirty="0"/>
              <a:t> ofrece una ubicación central donde </a:t>
            </a:r>
            <a:r>
              <a:rPr lang="es-ES" dirty="0" smtClean="0"/>
              <a:t>almacenar y </a:t>
            </a:r>
            <a:r>
              <a:rPr lang="es-ES" dirty="0"/>
              <a:t>gestionar terminología. </a:t>
            </a:r>
            <a:endParaRPr lang="es-ES" dirty="0" smtClean="0"/>
          </a:p>
          <a:p>
            <a:r>
              <a:rPr lang="es-ES" dirty="0" smtClean="0"/>
              <a:t>Al </a:t>
            </a:r>
            <a:r>
              <a:rPr lang="es-ES" dirty="0"/>
              <a:t>proporcionar acceso a </a:t>
            </a:r>
            <a:r>
              <a:rPr lang="es-ES" dirty="0" smtClean="0"/>
              <a:t>todos los </a:t>
            </a:r>
            <a:r>
              <a:rPr lang="es-ES" dirty="0"/>
              <a:t>implicados en la aplicación de terminología (ingenieros</a:t>
            </a:r>
            <a:r>
              <a:rPr lang="es-ES" dirty="0" smtClean="0"/>
              <a:t>, responsables </a:t>
            </a:r>
            <a:r>
              <a:rPr lang="es-ES" dirty="0"/>
              <a:t>de marketing, traductores y </a:t>
            </a:r>
            <a:r>
              <a:rPr lang="es-ES" dirty="0" smtClean="0"/>
              <a:t>terminólogos</a:t>
            </a:r>
            <a:r>
              <a:rPr lang="es-ES" dirty="0"/>
              <a:t>), </a:t>
            </a:r>
            <a:r>
              <a:rPr lang="es-ES" dirty="0" smtClean="0"/>
              <a:t>se garantiza </a:t>
            </a:r>
            <a:r>
              <a:rPr lang="es-ES" dirty="0"/>
              <a:t>un contenido de gran calidad y coherente desde </a:t>
            </a:r>
            <a:r>
              <a:rPr lang="es-ES" dirty="0" smtClean="0"/>
              <a:t>el documento </a:t>
            </a:r>
            <a:r>
              <a:rPr lang="es-ES" dirty="0"/>
              <a:t>original hasta su traducción.</a:t>
            </a:r>
          </a:p>
        </p:txBody>
      </p:sp>
    </p:spTree>
    <p:extLst>
      <p:ext uri="{BB962C8B-B14F-4D97-AF65-F5344CB8AC3E}">
        <p14:creationId xmlns:p14="http://schemas.microsoft.com/office/powerpoint/2010/main" val="247848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SDL </a:t>
            </a:r>
            <a:r>
              <a:rPr lang="es-ES" dirty="0" err="1"/>
              <a:t>Trados</a:t>
            </a:r>
            <a:r>
              <a:rPr lang="es-ES" dirty="0"/>
              <a:t> Studio: SDL </a:t>
            </a:r>
            <a:r>
              <a:rPr lang="es-ES" dirty="0" err="1"/>
              <a:t>MultiTerm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ES" dirty="0" smtClean="0"/>
              <a:t>SDL </a:t>
            </a:r>
            <a:r>
              <a:rPr lang="es-ES" dirty="0" err="1"/>
              <a:t>MultiTerm</a:t>
            </a:r>
            <a:r>
              <a:rPr lang="es-ES" dirty="0"/>
              <a:t> </a:t>
            </a:r>
            <a:r>
              <a:rPr lang="es-ES" dirty="0" smtClean="0"/>
              <a:t>se </a:t>
            </a:r>
            <a:r>
              <a:rPr lang="es-ES" dirty="0"/>
              <a:t>integra con </a:t>
            </a:r>
            <a:r>
              <a:rPr lang="es-ES" dirty="0" smtClean="0"/>
              <a:t>SDL </a:t>
            </a:r>
            <a:r>
              <a:rPr lang="es-ES" dirty="0" err="1" smtClean="0"/>
              <a:t>Trados</a:t>
            </a:r>
            <a:r>
              <a:rPr lang="es-ES" dirty="0" smtClean="0"/>
              <a:t> </a:t>
            </a:r>
            <a:r>
              <a:rPr lang="es-ES" dirty="0"/>
              <a:t>Studio mediante el reconocimiento </a:t>
            </a:r>
            <a:r>
              <a:rPr lang="es-ES" dirty="0" smtClean="0"/>
              <a:t>activo de </a:t>
            </a:r>
            <a:r>
              <a:rPr lang="es-ES" dirty="0"/>
              <a:t>términos. </a:t>
            </a:r>
            <a:endParaRPr lang="es-ES" dirty="0" smtClean="0"/>
          </a:p>
          <a:p>
            <a:pPr algn="just"/>
            <a:r>
              <a:rPr lang="es-ES" dirty="0" smtClean="0"/>
              <a:t>Al </a:t>
            </a:r>
            <a:r>
              <a:rPr lang="es-ES" dirty="0"/>
              <a:t>traducir, SDL </a:t>
            </a:r>
            <a:r>
              <a:rPr lang="es-ES" dirty="0" err="1"/>
              <a:t>Trados</a:t>
            </a:r>
            <a:r>
              <a:rPr lang="es-ES" dirty="0"/>
              <a:t> Studio </a:t>
            </a:r>
            <a:r>
              <a:rPr lang="es-ES" dirty="0" smtClean="0"/>
              <a:t>señalará automáticamente </a:t>
            </a:r>
            <a:r>
              <a:rPr lang="es-ES" dirty="0"/>
              <a:t>cualquier término que aparezca </a:t>
            </a:r>
            <a:r>
              <a:rPr lang="es-ES" dirty="0" smtClean="0"/>
              <a:t>en la </a:t>
            </a:r>
            <a:r>
              <a:rPr lang="es-ES" dirty="0"/>
              <a:t>base de datos, que podrá insertarse en la traducción.</a:t>
            </a:r>
          </a:p>
          <a:p>
            <a:pPr algn="just"/>
            <a:r>
              <a:rPr lang="es-ES" dirty="0"/>
              <a:t>También es posible añadir, editar y buscar términos </a:t>
            </a:r>
            <a:r>
              <a:rPr lang="es-ES" dirty="0" smtClean="0"/>
              <a:t>dentro del </a:t>
            </a:r>
            <a:r>
              <a:rPr lang="es-ES" dirty="0"/>
              <a:t>entorno de SDL </a:t>
            </a:r>
            <a:r>
              <a:rPr lang="es-ES" dirty="0" err="1"/>
              <a:t>Trados</a:t>
            </a:r>
            <a:r>
              <a:rPr lang="es-ES" dirty="0"/>
              <a:t> Studio sin tener que abrir </a:t>
            </a:r>
            <a:r>
              <a:rPr lang="es-ES" dirty="0" smtClean="0"/>
              <a:t>SDL </a:t>
            </a:r>
            <a:r>
              <a:rPr lang="es-ES" dirty="0" err="1" smtClean="0"/>
              <a:t>MultiTerm</a:t>
            </a:r>
            <a:r>
              <a:rPr lang="es-ES" dirty="0" smtClean="0"/>
              <a:t> Desktop.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3832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Base de datos terminológica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Videotutoriales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Creating </a:t>
            </a:r>
            <a:r>
              <a:rPr lang="en-US" dirty="0"/>
              <a:t>a </a:t>
            </a:r>
            <a:r>
              <a:rPr lang="en-US" dirty="0" err="1"/>
              <a:t>termbase</a:t>
            </a:r>
            <a:r>
              <a:rPr lang="en-US" dirty="0"/>
              <a:t> and entering terms in SDL </a:t>
            </a:r>
            <a:r>
              <a:rPr lang="en-US" dirty="0" smtClean="0"/>
              <a:t>MultiTerm</a:t>
            </a:r>
          </a:p>
          <a:p>
            <a:pPr lvl="2"/>
            <a:r>
              <a:rPr lang="en-US" u="sng" dirty="0" smtClean="0">
                <a:hlinkClick r:id="rId3"/>
              </a:rPr>
              <a:t>https</a:t>
            </a:r>
            <a:r>
              <a:rPr lang="en-US" u="sng" dirty="0">
                <a:hlinkClick r:id="rId3"/>
              </a:rPr>
              <a:t>://www.youtube.com/watch?v=4mICKmfyfPs&amp;list=PLeCTib6EEYZFIhOUi7iEfKUARIcpThekf</a:t>
            </a:r>
            <a:endParaRPr lang="es-ES" dirty="0"/>
          </a:p>
          <a:p>
            <a:pPr lvl="1"/>
            <a:endParaRPr lang="es-ES" dirty="0"/>
          </a:p>
          <a:p>
            <a:pPr lvl="1" fontAlgn="t"/>
            <a:r>
              <a:rPr lang="en-US" dirty="0"/>
              <a:t>Working with terminology in SDL </a:t>
            </a:r>
            <a:r>
              <a:rPr lang="en-US" dirty="0" err="1"/>
              <a:t>Trados</a:t>
            </a:r>
            <a:r>
              <a:rPr lang="en-US" dirty="0"/>
              <a:t> </a:t>
            </a:r>
            <a:r>
              <a:rPr lang="en-US" dirty="0" smtClean="0"/>
              <a:t>Studio</a:t>
            </a:r>
            <a:endParaRPr lang="es-ES" b="1" dirty="0"/>
          </a:p>
          <a:p>
            <a:pPr lvl="2" fontAlgn="t"/>
            <a:r>
              <a:rPr lang="en-US" u="sng" dirty="0" smtClean="0">
                <a:hlinkClick r:id="rId4"/>
              </a:rPr>
              <a:t>https</a:t>
            </a:r>
            <a:r>
              <a:rPr lang="en-US" u="sng" dirty="0">
                <a:hlinkClick r:id="rId4"/>
              </a:rPr>
              <a:t>://www.youtube.com/watch?v=zguo9M99otI&amp;list=PLeCTib6EEYZFIhOUi7iEfKUARIcpThekf&amp;index=2</a:t>
            </a:r>
            <a:endParaRPr lang="es-ES" dirty="0"/>
          </a:p>
          <a:p>
            <a:pPr lvl="1"/>
            <a:endParaRPr lang="es-ES" dirty="0"/>
          </a:p>
          <a:p>
            <a:pPr lvl="1" fontAlgn="t"/>
            <a:r>
              <a:rPr lang="en-US" dirty="0"/>
              <a:t>Using terminology in SDL </a:t>
            </a:r>
            <a:r>
              <a:rPr lang="en-US" dirty="0" smtClean="0"/>
              <a:t>MultiTerm</a:t>
            </a:r>
          </a:p>
          <a:p>
            <a:pPr lvl="2" fontAlgn="t"/>
            <a:r>
              <a:rPr lang="en-US" u="sng" dirty="0" smtClean="0">
                <a:hlinkClick r:id="rId5"/>
              </a:rPr>
              <a:t>https</a:t>
            </a:r>
            <a:r>
              <a:rPr lang="en-US" u="sng" dirty="0">
                <a:hlinkClick r:id="rId5"/>
              </a:rPr>
              <a:t>://www.youtube.com/watch?v=PM3fOOVeUk0&amp;index=3&amp;list=PLeCTib6EEYZFIhOUi7iEfKUARIcpThekf</a:t>
            </a:r>
            <a:endParaRPr lang="es-ES" dirty="0"/>
          </a:p>
          <a:p>
            <a:pPr marL="0" indent="0">
              <a:buNone/>
            </a:pPr>
            <a:endParaRPr lang="en-US" dirty="0" smtClean="0"/>
          </a:p>
          <a:p>
            <a:endParaRPr lang="es-ES" b="1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7150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8762678" cy="4926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030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870921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100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908720"/>
            <a:ext cx="6808698" cy="544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uadroTexto 1"/>
          <p:cNvSpPr txBox="1"/>
          <p:nvPr/>
        </p:nvSpPr>
        <p:spPr>
          <a:xfrm>
            <a:off x="1043608" y="188640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Abrir </a:t>
            </a:r>
            <a:r>
              <a:rPr lang="es-ES" dirty="0"/>
              <a:t>la aplicación SDL </a:t>
            </a:r>
            <a:r>
              <a:rPr lang="es-ES" dirty="0" err="1" smtClean="0"/>
              <a:t>MultiTerm</a:t>
            </a:r>
            <a:r>
              <a:rPr lang="es-ES" dirty="0" smtClean="0"/>
              <a:t> o bien pulsar </a:t>
            </a:r>
            <a:r>
              <a:rPr lang="es-ES" dirty="0"/>
              <a:t>en Administración de terminología </a:t>
            </a:r>
            <a:br>
              <a:rPr lang="es-ES" dirty="0"/>
            </a:br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672" y="2420888"/>
            <a:ext cx="5328592" cy="4262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Conector recto de flecha 4"/>
          <p:cNvCxnSpPr/>
          <p:nvPr/>
        </p:nvCxnSpPr>
        <p:spPr>
          <a:xfrm flipH="1">
            <a:off x="2699792" y="404664"/>
            <a:ext cx="504056" cy="142738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/>
          <p:cNvCxnSpPr/>
          <p:nvPr/>
        </p:nvCxnSpPr>
        <p:spPr>
          <a:xfrm flipV="1">
            <a:off x="5292080" y="540327"/>
            <a:ext cx="7284" cy="40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 flipH="1">
            <a:off x="3995936" y="540327"/>
            <a:ext cx="1555456" cy="202457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2178</TotalTime>
  <Words>623</Words>
  <Application>Microsoft Office PowerPoint</Application>
  <PresentationFormat>Presentación en pantalla (4:3)</PresentationFormat>
  <Paragraphs>68</Paragraphs>
  <Slides>31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4" baseType="lpstr">
      <vt:lpstr>Arial</vt:lpstr>
      <vt:lpstr>Calibri</vt:lpstr>
      <vt:lpstr>Tema de Office</vt:lpstr>
      <vt:lpstr>PRÁCTICA TRADOS Base de datos terminológica</vt:lpstr>
      <vt:lpstr>Objetivo</vt:lpstr>
      <vt:lpstr> ¿Qué es la terminología?</vt:lpstr>
      <vt:lpstr>¿Qué es SDL MultiTerm?</vt:lpstr>
      <vt:lpstr>SDL Trados Studio: SDL MultiTerm</vt:lpstr>
      <vt:lpstr>Base de datos terminológica</vt:lpstr>
      <vt:lpstr>Presentación de PowerPoint</vt:lpstr>
      <vt:lpstr>Presentación de PowerPoint</vt:lpstr>
      <vt:lpstr>Presentación de PowerPoint</vt:lpstr>
      <vt:lpstr>Crear una base de datos terminológica. Archivo&gt;Nuevo. Pulsar Crear base de datos terminológica</vt:lpstr>
      <vt:lpstr>Presentación de PowerPoint</vt:lpstr>
      <vt:lpstr>Utilizar el asistente para crear la base de datos terminológica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Añadir términos a la base de datos</vt:lpstr>
      <vt:lpstr>Incorporar la base de datos a SDL Trados </vt:lpstr>
      <vt:lpstr>Presentación de PowerPoint</vt:lpstr>
      <vt:lpstr>Presentación de PowerPoint</vt:lpstr>
      <vt:lpstr>Presentación de PowerPoint</vt:lpstr>
      <vt:lpstr>Trabajo a realizar</vt:lpstr>
      <vt:lpstr>Referencias</vt:lpstr>
      <vt:lpstr>Referencias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Javier</dc:creator>
  <cp:lastModifiedBy>ZAPATA MARTINEZ, FCO. JAVIER</cp:lastModifiedBy>
  <cp:revision>242</cp:revision>
  <dcterms:created xsi:type="dcterms:W3CDTF">2016-01-13T16:26:53Z</dcterms:created>
  <dcterms:modified xsi:type="dcterms:W3CDTF">2016-02-05T11:48:25Z</dcterms:modified>
</cp:coreProperties>
</file>