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66" r:id="rId2"/>
    <p:sldId id="267" r:id="rId3"/>
    <p:sldId id="273" r:id="rId4"/>
    <p:sldId id="268" r:id="rId5"/>
    <p:sldId id="269" r:id="rId6"/>
    <p:sldId id="270" r:id="rId7"/>
    <p:sldId id="271" r:id="rId8"/>
    <p:sldId id="272" r:id="rId9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1" userDrawn="1">
          <p15:clr>
            <a:srgbClr val="A4A3A4"/>
          </p15:clr>
        </p15:guide>
        <p15:guide id="2" pos="421" userDrawn="1">
          <p15:clr>
            <a:srgbClr val="A4A3A4"/>
          </p15:clr>
        </p15:guide>
        <p15:guide id="3" pos="14938" userDrawn="1">
          <p15:clr>
            <a:srgbClr val="A4A3A4"/>
          </p15:clr>
        </p15:guide>
        <p15:guide id="4" orient="horz" pos="6861" userDrawn="1">
          <p15:clr>
            <a:srgbClr val="A4A3A4"/>
          </p15:clr>
        </p15:guide>
        <p15:guide id="5" orient="horz" pos="6405" userDrawn="1">
          <p15:clr>
            <a:srgbClr val="A4A3A4"/>
          </p15:clr>
        </p15:guide>
        <p15:guide id="6" pos="4141" userDrawn="1">
          <p15:clr>
            <a:srgbClr val="A4A3A4"/>
          </p15:clr>
        </p15:guide>
        <p15:guide id="7" pos="7861" userDrawn="1">
          <p15:clr>
            <a:srgbClr val="A4A3A4"/>
          </p15:clr>
        </p15:guide>
        <p15:guide id="8" pos="11626" userDrawn="1">
          <p15:clr>
            <a:srgbClr val="A4A3A4"/>
          </p15:clr>
        </p15:guide>
        <p15:guide id="9" orient="horz" pos="421" userDrawn="1">
          <p15:clr>
            <a:srgbClr val="A4A3A4"/>
          </p15:clr>
        </p15:guide>
        <p15:guide id="10" orient="horz" pos="1008" userDrawn="1">
          <p15:clr>
            <a:srgbClr val="A4A3A4"/>
          </p15:clr>
        </p15:guide>
        <p15:guide id="11" orient="horz" pos="1597" userDrawn="1">
          <p15:clr>
            <a:srgbClr val="A4A3A4"/>
          </p15:clr>
        </p15:guide>
        <p15:guide id="12" pos="3733" userDrawn="1">
          <p15:clr>
            <a:srgbClr val="A4A3A4"/>
          </p15:clr>
        </p15:guide>
        <p15:guide id="13" pos="7498" userDrawn="1">
          <p15:clr>
            <a:srgbClr val="A4A3A4"/>
          </p15:clr>
        </p15:guide>
        <p15:guide id="14" pos="11149" userDrawn="1">
          <p15:clr>
            <a:srgbClr val="A4A3A4"/>
          </p15:clr>
        </p15:guide>
        <p15:guide id="15" orient="horz" pos="8640" userDrawn="1">
          <p15:clr>
            <a:srgbClr val="A4A3A4"/>
          </p15:clr>
        </p15:guide>
        <p15:guide id="16" orient="horz" userDrawn="1">
          <p15:clr>
            <a:srgbClr val="A4A3A4"/>
          </p15:clr>
        </p15:guide>
        <p15:guide id="17" userDrawn="1">
          <p15:clr>
            <a:srgbClr val="A4A3A4"/>
          </p15:clr>
        </p15:guide>
        <p15:guide id="18" pos="15359" userDrawn="1">
          <p15:clr>
            <a:srgbClr val="A4A3A4"/>
          </p15:clr>
        </p15:guide>
        <p15:guide id="19" orient="horz" pos="7632" userDrawn="1">
          <p15:clr>
            <a:srgbClr val="A4A3A4"/>
          </p15:clr>
        </p15:guide>
        <p15:guide id="20" orient="horz" pos="7224" userDrawn="1">
          <p15:clr>
            <a:srgbClr val="A4A3A4"/>
          </p15:clr>
        </p15:guide>
        <p15:guide id="21" orient="horz" pos="8312" userDrawn="1">
          <p15:clr>
            <a:srgbClr val="A4A3A4"/>
          </p15:clr>
        </p15:guide>
        <p15:guide id="22" orient="horz" pos="7450" userDrawn="1">
          <p15:clr>
            <a:srgbClr val="A4A3A4"/>
          </p15:clr>
        </p15:guide>
        <p15:guide id="23" orient="horz" pos="79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29"/>
    <a:srgbClr val="EEE9E2"/>
    <a:srgbClr val="F42100"/>
    <a:srgbClr val="EDE9E3"/>
    <a:srgbClr val="DCD5CC"/>
    <a:srgbClr val="EDE9E2"/>
    <a:srgbClr val="DED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94661"/>
  </p:normalViewPr>
  <p:slideViewPr>
    <p:cSldViewPr snapToGrid="0" snapToObjects="1" showGuides="1">
      <p:cViewPr varScale="1">
        <p:scale>
          <a:sx n="39" d="100"/>
          <a:sy n="39" d="100"/>
        </p:scale>
        <p:origin x="946" y="24"/>
      </p:cViewPr>
      <p:guideLst>
        <p:guide orient="horz" pos="8221"/>
        <p:guide pos="421"/>
        <p:guide pos="14938"/>
        <p:guide orient="horz" pos="6861"/>
        <p:guide orient="horz" pos="6405"/>
        <p:guide pos="4141"/>
        <p:guide pos="7861"/>
        <p:guide pos="11626"/>
        <p:guide orient="horz" pos="421"/>
        <p:guide orient="horz" pos="1008"/>
        <p:guide orient="horz" pos="1597"/>
        <p:guide pos="3733"/>
        <p:guide pos="7498"/>
        <p:guide pos="11149"/>
        <p:guide orient="horz" pos="8640"/>
        <p:guide orient="horz"/>
        <p:guide/>
        <p:guide pos="15359"/>
        <p:guide orient="horz" pos="7632"/>
        <p:guide orient="horz" pos="7224"/>
        <p:guide orient="horz" pos="8312"/>
        <p:guide orient="horz" pos="7450"/>
        <p:guide orient="horz" pos="79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A265A-A8A2-B04D-A273-615EB03CF746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7F3F3-6DDB-C64B-BADD-875F8E9F7F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389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43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86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029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371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714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057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00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743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877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800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07F3F3-6DDB-C64B-BADD-875F8E9F7FA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145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7858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102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509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741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7F3F3-6DDB-C64B-BADD-875F8E9F7FA0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3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45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302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64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17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368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46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125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6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64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09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DC42-3A5E-2A40-89B1-311BE3549510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33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1DC42-3A5E-2A40-89B1-311BE3549510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1B96-9478-0442-B41A-DA54A265BE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534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1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90900-7BFF-9A44-9007-261460FEB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882" y="667155"/>
            <a:ext cx="11521324" cy="9500784"/>
          </a:xfrm>
        </p:spPr>
        <p:txBody>
          <a:bodyPr anchor="t" anchorCtr="0">
            <a:noAutofit/>
          </a:bodyPr>
          <a:lstStyle/>
          <a:p>
            <a:pPr algn="l">
              <a:lnSpc>
                <a:spcPts val="9200"/>
              </a:lnSpc>
            </a:pPr>
            <a:r>
              <a:rPr lang="es-ES" sz="9200" spc="-300" dirty="0">
                <a:solidFill>
                  <a:srgbClr val="DED5CB"/>
                </a:solidFill>
                <a:latin typeface="IBM Plex Sans" panose="020B0503050203000203" pitchFamily="34" charset="0"/>
              </a:rPr>
              <a:t>TÍTULO GENERAL DE LA PRESENTACIÓN DE POWER POINT</a:t>
            </a:r>
            <a:br>
              <a:rPr lang="es-ES" sz="9200" spc="-300" dirty="0">
                <a:solidFill>
                  <a:srgbClr val="DED5CB"/>
                </a:solidFill>
                <a:latin typeface="IBM Plex Sans" panose="020B0503050203000203" pitchFamily="34" charset="0"/>
              </a:rPr>
            </a:br>
            <a:br>
              <a:rPr lang="es-ES" sz="9200" spc="-300" dirty="0">
                <a:solidFill>
                  <a:srgbClr val="DED5CB"/>
                </a:solidFill>
                <a:latin typeface="IBM Plex Sans" panose="020B0503050203000203" pitchFamily="34" charset="0"/>
              </a:rPr>
            </a:br>
            <a:endParaRPr lang="es-ES" sz="9200" spc="-300" dirty="0">
              <a:solidFill>
                <a:srgbClr val="DED5CB"/>
              </a:solidFill>
              <a:latin typeface="IBM Plex Sans" panose="020B0503050203000203" pitchFamily="34" charset="0"/>
            </a:endParaRP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F2F7100B-363B-9C40-80D5-4EDD010864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338" y="11832440"/>
            <a:ext cx="4876800" cy="1384300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6871AE10-969F-584A-AA87-1B87F6224641}"/>
              </a:ext>
            </a:extLst>
          </p:cNvPr>
          <p:cNvSpPr txBox="1">
            <a:spLocks/>
          </p:cNvSpPr>
          <p:nvPr/>
        </p:nvSpPr>
        <p:spPr>
          <a:xfrm>
            <a:off x="18457819" y="12115800"/>
            <a:ext cx="4143764" cy="13517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370"/>
              </a:lnSpc>
            </a:pPr>
            <a:r>
              <a:rPr lang="es-ES" sz="2370" dirty="0">
                <a:solidFill>
                  <a:srgbClr val="EEE9E2"/>
                </a:solidFill>
                <a:latin typeface="IBM Plex Sans Medium" panose="020B0503050203000203" pitchFamily="34" charset="0"/>
              </a:rPr>
              <a:t>VICERRECTORADO DE </a:t>
            </a:r>
          </a:p>
          <a:p>
            <a:pPr algn="l">
              <a:lnSpc>
                <a:spcPts val="2370"/>
              </a:lnSpc>
            </a:pPr>
            <a:r>
              <a:rPr lang="es-ES" sz="2370" dirty="0">
                <a:solidFill>
                  <a:srgbClr val="EEE9E2"/>
                </a:solidFill>
                <a:latin typeface="IBM Plex Sans Medium" panose="020B0503050203000203" pitchFamily="34" charset="0"/>
              </a:rPr>
              <a:t>ESTUDIOS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5F6F99D1-BD1A-FD46-B279-006E98EC4587}"/>
              </a:ext>
            </a:extLst>
          </p:cNvPr>
          <p:cNvSpPr txBox="1">
            <a:spLocks/>
          </p:cNvSpPr>
          <p:nvPr/>
        </p:nvSpPr>
        <p:spPr>
          <a:xfrm>
            <a:off x="18456274" y="668338"/>
            <a:ext cx="5257801" cy="562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S" sz="2400" dirty="0">
                <a:solidFill>
                  <a:srgbClr val="F42100"/>
                </a:solidFill>
                <a:latin typeface="IBM Plex Sans" panose="020F0502020204030204" pitchFamily="34" charset="0"/>
              </a:rPr>
              <a:t>NOMBRE Y APELLIDOS PONENTE/S</a:t>
            </a:r>
          </a:p>
        </p:txBody>
      </p:sp>
    </p:spTree>
    <p:extLst>
      <p:ext uri="{BB962C8B-B14F-4D97-AF65-F5344CB8AC3E}">
        <p14:creationId xmlns:p14="http://schemas.microsoft.com/office/powerpoint/2010/main" val="194190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1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90900-7BFF-9A44-9007-261460FEB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882" y="667155"/>
            <a:ext cx="11521324" cy="9500784"/>
          </a:xfrm>
        </p:spPr>
        <p:txBody>
          <a:bodyPr anchor="t" anchorCtr="0">
            <a:noAutofit/>
          </a:bodyPr>
          <a:lstStyle/>
          <a:p>
            <a:pPr algn="l">
              <a:lnSpc>
                <a:spcPts val="9200"/>
              </a:lnSpc>
            </a:pPr>
            <a:r>
              <a:rPr lang="es-ES" sz="9200" spc="-300" dirty="0">
                <a:solidFill>
                  <a:srgbClr val="DED5CB"/>
                </a:solidFill>
                <a:latin typeface="IBM Plex Sans" panose="020B0503050203000203" pitchFamily="34" charset="0"/>
              </a:rPr>
              <a:t>Epígrafes de la presentación</a:t>
            </a:r>
            <a:br>
              <a:rPr lang="es-ES" sz="9200" spc="-300" dirty="0">
                <a:solidFill>
                  <a:srgbClr val="DED5CB"/>
                </a:solidFill>
                <a:latin typeface="IBM Plex Sans" panose="020B0503050203000203" pitchFamily="34" charset="0"/>
              </a:rPr>
            </a:br>
            <a:endParaRPr lang="es-ES" sz="9200" spc="-300" dirty="0">
              <a:solidFill>
                <a:srgbClr val="DED5CB"/>
              </a:solidFill>
              <a:latin typeface="IBM Plex Sans" panose="020B0503050203000203" pitchFamily="34" charset="0"/>
            </a:endParaRP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F2F7100B-363B-9C40-80D5-4EDD010864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338" y="11832440"/>
            <a:ext cx="4876800" cy="1384300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BCE29790-2C8E-7F4F-8848-FF4FFED02B15}"/>
              </a:ext>
            </a:extLst>
          </p:cNvPr>
          <p:cNvSpPr txBox="1">
            <a:spLocks/>
          </p:cNvSpPr>
          <p:nvPr/>
        </p:nvSpPr>
        <p:spPr>
          <a:xfrm>
            <a:off x="20596860" y="667155"/>
            <a:ext cx="3344386" cy="9330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9200"/>
              </a:lnSpc>
            </a:pPr>
            <a:r>
              <a:rPr lang="es-ES" sz="9200" spc="-300" dirty="0">
                <a:solidFill>
                  <a:srgbClr val="DED5CB"/>
                </a:solidFill>
                <a:latin typeface="IBM Plex Sans" panose="020B0503050203000203" pitchFamily="34" charset="0"/>
              </a:rPr>
              <a:t>1.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FC45A04-A2FA-0D6C-5F54-2D4B608F7A76}"/>
              </a:ext>
            </a:extLst>
          </p:cNvPr>
          <p:cNvSpPr txBox="1">
            <a:spLocks/>
          </p:cNvSpPr>
          <p:nvPr/>
        </p:nvSpPr>
        <p:spPr>
          <a:xfrm>
            <a:off x="18457819" y="12115800"/>
            <a:ext cx="4143764" cy="13517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370"/>
              </a:lnSpc>
            </a:pPr>
            <a:r>
              <a:rPr lang="es-ES" sz="2370" dirty="0">
                <a:solidFill>
                  <a:srgbClr val="EEE9E2"/>
                </a:solidFill>
                <a:latin typeface="IBM Plex Sans Medium" panose="020B0503050203000203" pitchFamily="34" charset="0"/>
              </a:rPr>
              <a:t>Facultad de</a:t>
            </a:r>
          </a:p>
          <a:p>
            <a:pPr algn="l">
              <a:lnSpc>
                <a:spcPts val="2370"/>
              </a:lnSpc>
            </a:pPr>
            <a:r>
              <a:rPr lang="es-ES" sz="2370" dirty="0">
                <a:solidFill>
                  <a:srgbClr val="EEE9E2"/>
                </a:solidFill>
                <a:latin typeface="IBM Plex Sans" panose="020B0503050203000203" pitchFamily="34" charset="0"/>
              </a:rPr>
              <a:t>Medicina</a:t>
            </a:r>
          </a:p>
        </p:txBody>
      </p:sp>
    </p:spTree>
    <p:extLst>
      <p:ext uri="{BB962C8B-B14F-4D97-AF65-F5344CB8AC3E}">
        <p14:creationId xmlns:p14="http://schemas.microsoft.com/office/powerpoint/2010/main" val="228530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1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90900-7BFF-9A44-9007-261460FEB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882" y="667155"/>
            <a:ext cx="11521324" cy="9500784"/>
          </a:xfrm>
        </p:spPr>
        <p:txBody>
          <a:bodyPr anchor="t" anchorCtr="0">
            <a:noAutofit/>
          </a:bodyPr>
          <a:lstStyle/>
          <a:p>
            <a:pPr algn="l">
              <a:lnSpc>
                <a:spcPts val="9200"/>
              </a:lnSpc>
            </a:pPr>
            <a:r>
              <a:rPr lang="es-ES" sz="9200" spc="-300" dirty="0">
                <a:solidFill>
                  <a:srgbClr val="DED5CB"/>
                </a:solidFill>
                <a:latin typeface="IBM Plex Sans" panose="020B0503050203000203" pitchFamily="34" charset="0"/>
              </a:rPr>
              <a:t>Epígrafes de la presentación</a:t>
            </a:r>
            <a:br>
              <a:rPr lang="es-ES" sz="9200" spc="-300" dirty="0">
                <a:solidFill>
                  <a:srgbClr val="DED5CB"/>
                </a:solidFill>
                <a:latin typeface="IBM Plex Sans" panose="020B0503050203000203" pitchFamily="34" charset="0"/>
              </a:rPr>
            </a:br>
            <a:endParaRPr lang="es-ES" sz="9200" spc="-300" dirty="0">
              <a:solidFill>
                <a:srgbClr val="DED5CB"/>
              </a:solidFill>
              <a:latin typeface="IBM Plex Sans" panose="020B0503050203000203" pitchFamily="34" charset="0"/>
            </a:endParaRP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7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F2F7100B-363B-9C40-80D5-4EDD010864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338" y="11832440"/>
            <a:ext cx="4876800" cy="1384300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BCE29790-2C8E-7F4F-8848-FF4FFED02B15}"/>
              </a:ext>
            </a:extLst>
          </p:cNvPr>
          <p:cNvSpPr txBox="1">
            <a:spLocks/>
          </p:cNvSpPr>
          <p:nvPr/>
        </p:nvSpPr>
        <p:spPr>
          <a:xfrm>
            <a:off x="20596860" y="667155"/>
            <a:ext cx="3344386" cy="9330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1828709" rtl="0" eaLnBrk="1" fontAlgn="auto" latinLnBrk="0" hangingPunct="1">
              <a:lnSpc>
                <a:spcPts val="9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200" b="0" i="0" u="none" strike="noStrike" kern="1200" cap="none" spc="-300" normalizeH="0" baseline="0" noProof="0" dirty="0">
                <a:ln>
                  <a:noFill/>
                </a:ln>
                <a:solidFill>
                  <a:srgbClr val="DED5CB"/>
                </a:solidFill>
                <a:effectLst/>
                <a:uLnTx/>
                <a:uFillTx/>
                <a:latin typeface="IBM Plex Sans" panose="020B0503050203000203" pitchFamily="34" charset="0"/>
                <a:ea typeface="+mj-ea"/>
                <a:cs typeface="+mj-cs"/>
              </a:rPr>
              <a:t>2.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FC45A04-A2FA-0D6C-5F54-2D4B608F7A76}"/>
              </a:ext>
            </a:extLst>
          </p:cNvPr>
          <p:cNvSpPr txBox="1">
            <a:spLocks/>
          </p:cNvSpPr>
          <p:nvPr/>
        </p:nvSpPr>
        <p:spPr>
          <a:xfrm>
            <a:off x="18457819" y="12115800"/>
            <a:ext cx="4143764" cy="13517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828709" rtl="0" eaLnBrk="1" fontAlgn="auto" latinLnBrk="0" hangingPunct="1">
              <a:lnSpc>
                <a:spcPts val="237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370" dirty="0">
                <a:solidFill>
                  <a:srgbClr val="EEE9E2"/>
                </a:solidFill>
                <a:latin typeface="IBM Plex Sans Medium" panose="020B0503050203000203" pitchFamily="34" charset="0"/>
              </a:rPr>
              <a:t>Servicio de</a:t>
            </a:r>
          </a:p>
          <a:p>
            <a:pPr marL="0" marR="0" lvl="0" indent="0" algn="l" defTabSz="1828709" rtl="0" eaLnBrk="1" fontAlgn="auto" latinLnBrk="0" hangingPunct="1">
              <a:lnSpc>
                <a:spcPts val="237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370" b="0" i="0" u="none" strike="noStrike" kern="1200" cap="none" spc="0" normalizeH="0" baseline="0" noProof="0" dirty="0">
                <a:ln>
                  <a:noFill/>
                </a:ln>
                <a:solidFill>
                  <a:srgbClr val="EEE9E2"/>
                </a:solidFill>
                <a:effectLst/>
                <a:uLnTx/>
                <a:uFillTx/>
                <a:latin typeface="IBM Plex Sans" panose="020B0503050203000203" pitchFamily="34" charset="0"/>
              </a:rPr>
              <a:t>Atención a la Diversidad</a:t>
            </a:r>
          </a:p>
          <a:p>
            <a:pPr marL="0" marR="0" lvl="0" indent="0" algn="l" defTabSz="1828709" rtl="0" eaLnBrk="1" fontAlgn="auto" latinLnBrk="0" hangingPunct="1">
              <a:lnSpc>
                <a:spcPts val="237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370" b="0" i="0" u="none" strike="noStrike" kern="1200" cap="none" spc="0" normalizeH="0" baseline="0" noProof="0" dirty="0">
                <a:ln>
                  <a:noFill/>
                </a:ln>
                <a:solidFill>
                  <a:srgbClr val="EEE9E2"/>
                </a:solidFill>
                <a:effectLst/>
                <a:uLnTx/>
                <a:uFillTx/>
                <a:latin typeface="IBM Plex Sans" panose="020B0503050203000203" pitchFamily="34" charset="0"/>
              </a:rPr>
              <a:t>y Voluntariado</a:t>
            </a:r>
          </a:p>
        </p:txBody>
      </p:sp>
    </p:spTree>
    <p:extLst>
      <p:ext uri="{BB962C8B-B14F-4D97-AF65-F5344CB8AC3E}">
        <p14:creationId xmlns:p14="http://schemas.microsoft.com/office/powerpoint/2010/main" val="174571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8355C82B-D70E-6841-B54E-C65845909D25}"/>
              </a:ext>
            </a:extLst>
          </p:cNvPr>
          <p:cNvSpPr txBox="1">
            <a:spLocks/>
          </p:cNvSpPr>
          <p:nvPr/>
        </p:nvSpPr>
        <p:spPr>
          <a:xfrm>
            <a:off x="669882" y="672572"/>
            <a:ext cx="9587301" cy="562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200"/>
              </a:lnSpc>
            </a:pPr>
            <a:r>
              <a:rPr lang="es-ES" sz="1600" dirty="0">
                <a:solidFill>
                  <a:srgbClr val="F42100"/>
                </a:solidFill>
                <a:latin typeface="IBM Plex Sans" panose="020B0503050203000203" pitchFamily="34" charset="0"/>
              </a:rPr>
              <a:t>PIRÁMIDE DE MASLOW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19" name="Título 1">
            <a:extLst>
              <a:ext uri="{FF2B5EF4-FFF2-40B4-BE49-F238E27FC236}">
                <a16:creationId xmlns:a16="http://schemas.microsoft.com/office/drawing/2014/main" id="{45B25EA2-3D3A-5445-B53F-3F9F36CD8986}"/>
              </a:ext>
            </a:extLst>
          </p:cNvPr>
          <p:cNvSpPr txBox="1">
            <a:spLocks/>
          </p:cNvSpPr>
          <p:nvPr/>
        </p:nvSpPr>
        <p:spPr>
          <a:xfrm>
            <a:off x="12497447" y="672572"/>
            <a:ext cx="11809456" cy="562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200"/>
              </a:lnSpc>
            </a:pPr>
            <a:r>
              <a:rPr lang="es-ES" sz="1600" dirty="0">
                <a:solidFill>
                  <a:srgbClr val="F42100"/>
                </a:solidFill>
                <a:latin typeface="IBM Plex Sans" panose="020F0502020204030204" pitchFamily="34" charset="0"/>
              </a:rPr>
              <a:t>FUNDAMENTOS DE MARKETING</a:t>
            </a:r>
          </a:p>
        </p:txBody>
      </p:sp>
      <p:sp>
        <p:nvSpPr>
          <p:cNvPr id="29" name="Título 1">
            <a:extLst>
              <a:ext uri="{FF2B5EF4-FFF2-40B4-BE49-F238E27FC236}">
                <a16:creationId xmlns:a16="http://schemas.microsoft.com/office/drawing/2014/main" id="{786C572E-763B-8B4F-BE90-0EDEEDCDC196}"/>
              </a:ext>
            </a:extLst>
          </p:cNvPr>
          <p:cNvSpPr txBox="1">
            <a:spLocks/>
          </p:cNvSpPr>
          <p:nvPr/>
        </p:nvSpPr>
        <p:spPr>
          <a:xfrm>
            <a:off x="18457819" y="12115800"/>
            <a:ext cx="4143764" cy="13517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370"/>
              </a:lnSpc>
            </a:pPr>
            <a:r>
              <a:rPr lang="es-ES" sz="2370" dirty="0">
                <a:solidFill>
                  <a:srgbClr val="002129"/>
                </a:solidFill>
                <a:latin typeface="IBM Plex Sans Medium" panose="020B0503050203000203" pitchFamily="34" charset="0"/>
              </a:rPr>
              <a:t>Departamento de </a:t>
            </a:r>
            <a:r>
              <a:rPr lang="es-ES" sz="2370" dirty="0">
                <a:solidFill>
                  <a:srgbClr val="002129"/>
                </a:solidFill>
                <a:latin typeface="IBM Plex Sans" panose="020F0502020204030204" pitchFamily="34" charset="0"/>
              </a:rPr>
              <a:t>Comercialización e Investigación de Mercados</a:t>
            </a: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9" y="2535237"/>
            <a:ext cx="11811000" cy="83566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r>
              <a:rPr lang="es-ES" sz="5600" dirty="0" err="1">
                <a:solidFill>
                  <a:srgbClr val="002129"/>
                </a:solidFill>
                <a:latin typeface="IBM Plex Sans" panose="020B0503050203000203" pitchFamily="34" charset="0"/>
              </a:rPr>
              <a:t>Maslow</a:t>
            </a:r>
            <a:r>
              <a:rPr lang="es-ES" sz="5600" dirty="0">
                <a:solidFill>
                  <a:srgbClr val="002129"/>
                </a:solidFill>
                <a:latin typeface="IBM Plex Sans" panose="020B0503050203000203" pitchFamily="34" charset="0"/>
              </a:rPr>
              <a:t> formula en su teoría una jerarquía de necesidades humanas a través de una pirámide y defiende que conforme se satisfacen las necesidades más básicas (parte inferior de la pirámide), los seres humanos desarrollan necesidades y deseos más elevados (parte superior de la pirámide).</a:t>
            </a:r>
          </a:p>
        </p:txBody>
      </p:sp>
      <p:sp>
        <p:nvSpPr>
          <p:cNvPr id="4" name="Triángulo 3">
            <a:extLst>
              <a:ext uri="{FF2B5EF4-FFF2-40B4-BE49-F238E27FC236}">
                <a16:creationId xmlns:a16="http://schemas.microsoft.com/office/drawing/2014/main" id="{565C2659-EFDA-4447-84F1-A5235C89D74C}"/>
              </a:ext>
            </a:extLst>
          </p:cNvPr>
          <p:cNvSpPr/>
          <p:nvPr/>
        </p:nvSpPr>
        <p:spPr>
          <a:xfrm>
            <a:off x="12384153" y="3062091"/>
            <a:ext cx="10961866" cy="6366117"/>
          </a:xfrm>
          <a:prstGeom prst="triangle">
            <a:avLst>
              <a:gd name="adj" fmla="val 50718"/>
            </a:avLst>
          </a:prstGeom>
          <a:solidFill>
            <a:srgbClr val="0021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07E3F0E8-8CA7-0A43-B6EC-58DF83E8C1C9}"/>
              </a:ext>
            </a:extLst>
          </p:cNvPr>
          <p:cNvSpPr txBox="1">
            <a:spLocks/>
          </p:cNvSpPr>
          <p:nvPr/>
        </p:nvSpPr>
        <p:spPr>
          <a:xfrm>
            <a:off x="16277614" y="5118000"/>
            <a:ext cx="3174944" cy="319107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00" dirty="0">
                <a:solidFill>
                  <a:srgbClr val="F42100"/>
                </a:solidFill>
                <a:latin typeface="IBM Plex Sans" panose="020F0502020204030204" pitchFamily="34" charset="0"/>
              </a:rPr>
              <a:t>Autorrealización</a:t>
            </a:r>
          </a:p>
          <a:p>
            <a:pPr>
              <a:lnSpc>
                <a:spcPct val="100000"/>
              </a:lnSpc>
            </a:pPr>
            <a:endParaRPr lang="es-ES" sz="2800" dirty="0">
              <a:solidFill>
                <a:srgbClr val="F42100"/>
              </a:solidFill>
              <a:latin typeface="IBM Plex Sans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2800" dirty="0">
                <a:solidFill>
                  <a:srgbClr val="F42100"/>
                </a:solidFill>
                <a:latin typeface="IBM Plex Sans" panose="020F0502020204030204" pitchFamily="34" charset="0"/>
              </a:rPr>
              <a:t>Reconocimiento</a:t>
            </a:r>
          </a:p>
          <a:p>
            <a:pPr>
              <a:lnSpc>
                <a:spcPct val="100000"/>
              </a:lnSpc>
            </a:pPr>
            <a:endParaRPr lang="es-ES" sz="2800" dirty="0">
              <a:solidFill>
                <a:srgbClr val="F42100"/>
              </a:solidFill>
              <a:latin typeface="IBM Plex Sans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2800" dirty="0">
                <a:solidFill>
                  <a:srgbClr val="F42100"/>
                </a:solidFill>
                <a:latin typeface="IBM Plex Sans" panose="020F0502020204030204" pitchFamily="34" charset="0"/>
              </a:rPr>
              <a:t>Afiliación</a:t>
            </a:r>
          </a:p>
          <a:p>
            <a:pPr>
              <a:lnSpc>
                <a:spcPct val="100000"/>
              </a:lnSpc>
            </a:pPr>
            <a:endParaRPr lang="es-ES" sz="2800" dirty="0">
              <a:solidFill>
                <a:srgbClr val="F42100"/>
              </a:solidFill>
              <a:latin typeface="IBM Plex Sans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2800" dirty="0">
                <a:solidFill>
                  <a:srgbClr val="F42100"/>
                </a:solidFill>
                <a:latin typeface="IBM Plex Sans" panose="020F0502020204030204" pitchFamily="34" charset="0"/>
              </a:rPr>
              <a:t>Seguridad</a:t>
            </a:r>
          </a:p>
          <a:p>
            <a:pPr>
              <a:lnSpc>
                <a:spcPct val="100000"/>
              </a:lnSpc>
            </a:pPr>
            <a:endParaRPr lang="es-ES" sz="2800" dirty="0">
              <a:solidFill>
                <a:srgbClr val="F42100"/>
              </a:solidFill>
              <a:latin typeface="IBM Plex Sans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2800" dirty="0">
                <a:solidFill>
                  <a:srgbClr val="F42100"/>
                </a:solidFill>
                <a:latin typeface="IBM Plex Sans" panose="020F0502020204030204" pitchFamily="34" charset="0"/>
              </a:rPr>
              <a:t>Fisiología</a:t>
            </a:r>
          </a:p>
        </p:txBody>
      </p:sp>
    </p:spTree>
    <p:extLst>
      <p:ext uri="{BB962C8B-B14F-4D97-AF65-F5344CB8AC3E}">
        <p14:creationId xmlns:p14="http://schemas.microsoft.com/office/powerpoint/2010/main" val="191555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8355C82B-D70E-6841-B54E-C65845909D25}"/>
              </a:ext>
            </a:extLst>
          </p:cNvPr>
          <p:cNvSpPr txBox="1">
            <a:spLocks/>
          </p:cNvSpPr>
          <p:nvPr/>
        </p:nvSpPr>
        <p:spPr>
          <a:xfrm>
            <a:off x="669882" y="672572"/>
            <a:ext cx="9587301" cy="562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200"/>
              </a:lnSpc>
            </a:pPr>
            <a:r>
              <a:rPr lang="es-ES" sz="1600" dirty="0">
                <a:solidFill>
                  <a:srgbClr val="F42100"/>
                </a:solidFill>
                <a:latin typeface="IBM Plex Sans" panose="020B0503050203000203" pitchFamily="34" charset="0"/>
              </a:rPr>
              <a:t>PIRÁMIDE DE MASLOW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19" name="Título 1">
            <a:extLst>
              <a:ext uri="{FF2B5EF4-FFF2-40B4-BE49-F238E27FC236}">
                <a16:creationId xmlns:a16="http://schemas.microsoft.com/office/drawing/2014/main" id="{45B25EA2-3D3A-5445-B53F-3F9F36CD8986}"/>
              </a:ext>
            </a:extLst>
          </p:cNvPr>
          <p:cNvSpPr txBox="1">
            <a:spLocks/>
          </p:cNvSpPr>
          <p:nvPr/>
        </p:nvSpPr>
        <p:spPr>
          <a:xfrm>
            <a:off x="12497447" y="672572"/>
            <a:ext cx="11809456" cy="562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200"/>
              </a:lnSpc>
            </a:pPr>
            <a:r>
              <a:rPr lang="es-ES" sz="1600" dirty="0">
                <a:solidFill>
                  <a:srgbClr val="F42100"/>
                </a:solidFill>
                <a:latin typeface="IBM Plex Sans" panose="020F0502020204030204" pitchFamily="34" charset="0"/>
              </a:rPr>
              <a:t>FUNDAMENTOS DE MARKETING</a:t>
            </a:r>
          </a:p>
        </p:txBody>
      </p:sp>
      <p:sp>
        <p:nvSpPr>
          <p:cNvPr id="29" name="Título 1">
            <a:extLst>
              <a:ext uri="{FF2B5EF4-FFF2-40B4-BE49-F238E27FC236}">
                <a16:creationId xmlns:a16="http://schemas.microsoft.com/office/drawing/2014/main" id="{786C572E-763B-8B4F-BE90-0EDEEDCDC196}"/>
              </a:ext>
            </a:extLst>
          </p:cNvPr>
          <p:cNvSpPr txBox="1">
            <a:spLocks/>
          </p:cNvSpPr>
          <p:nvPr/>
        </p:nvSpPr>
        <p:spPr>
          <a:xfrm>
            <a:off x="18457819" y="12115800"/>
            <a:ext cx="4143764" cy="13517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370"/>
              </a:lnSpc>
            </a:pPr>
            <a:r>
              <a:rPr lang="es-ES" sz="2370" dirty="0">
                <a:solidFill>
                  <a:srgbClr val="002129"/>
                </a:solidFill>
                <a:latin typeface="IBM Plex Sans Medium" panose="020B0503050203000203" pitchFamily="34" charset="0"/>
              </a:rPr>
              <a:t>Departamento de </a:t>
            </a:r>
            <a:r>
              <a:rPr lang="es-ES" sz="2370" dirty="0">
                <a:solidFill>
                  <a:srgbClr val="002129"/>
                </a:solidFill>
                <a:latin typeface="IBM Plex Sans" panose="020F0502020204030204" pitchFamily="34" charset="0"/>
              </a:rPr>
              <a:t>Comercialización e Investigación de Mercados</a:t>
            </a: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9" y="2535237"/>
            <a:ext cx="10373041" cy="49628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r>
              <a:rPr lang="es-ES" sz="5600" dirty="0">
                <a:solidFill>
                  <a:srgbClr val="002129"/>
                </a:solidFill>
                <a:latin typeface="IBM Plex Sans" panose="020B0503050203000203" pitchFamily="34" charset="0"/>
              </a:rPr>
              <a:t>La idea básica de esta jerarquía es que las necesidades más altas ocupan nuestra atención sólo cuando se han satisfecho las necesidades inferiores de la pirámide.</a:t>
            </a: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92BDCB66-EDEC-7846-B587-4CBD7A492AEE}"/>
              </a:ext>
            </a:extLst>
          </p:cNvPr>
          <p:cNvSpPr txBox="1">
            <a:spLocks/>
          </p:cNvSpPr>
          <p:nvPr/>
        </p:nvSpPr>
        <p:spPr>
          <a:xfrm>
            <a:off x="12509819" y="2535237"/>
            <a:ext cx="5189219" cy="28825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S" sz="2400" dirty="0">
                <a:solidFill>
                  <a:srgbClr val="002129"/>
                </a:solidFill>
                <a:latin typeface="IBM Plex Sans" panose="020B0503050203000203" pitchFamily="34" charset="0"/>
              </a:rPr>
              <a:t>La escala de las necesidades de</a:t>
            </a:r>
          </a:p>
          <a:p>
            <a:pPr algn="l">
              <a:lnSpc>
                <a:spcPct val="100000"/>
              </a:lnSpc>
            </a:pPr>
            <a:r>
              <a:rPr lang="es-ES" sz="2400" dirty="0" err="1">
                <a:solidFill>
                  <a:srgbClr val="002129"/>
                </a:solidFill>
                <a:latin typeface="IBM Plex Sans" panose="020B0503050203000203" pitchFamily="34" charset="0"/>
              </a:rPr>
              <a:t>Maslow</a:t>
            </a:r>
            <a:r>
              <a:rPr lang="es-ES" sz="2400" dirty="0">
                <a:solidFill>
                  <a:srgbClr val="002129"/>
                </a:solidFill>
                <a:latin typeface="IBM Plex Sans" panose="020B0503050203000203" pitchFamily="34" charset="0"/>
              </a:rPr>
              <a:t> se describe a menudo</a:t>
            </a:r>
          </a:p>
          <a:p>
            <a:pPr algn="l">
              <a:lnSpc>
                <a:spcPct val="100000"/>
              </a:lnSpc>
            </a:pPr>
            <a:r>
              <a:rPr lang="es-ES" sz="2400" dirty="0">
                <a:solidFill>
                  <a:srgbClr val="002129"/>
                </a:solidFill>
                <a:latin typeface="IBM Plex Sans" panose="020B0503050203000203" pitchFamily="34" charset="0"/>
              </a:rPr>
              <a:t>como una pirámide que consta de</a:t>
            </a:r>
          </a:p>
          <a:p>
            <a:pPr algn="l">
              <a:lnSpc>
                <a:spcPct val="100000"/>
              </a:lnSpc>
            </a:pPr>
            <a:r>
              <a:rPr lang="es-ES" sz="2400" dirty="0">
                <a:solidFill>
                  <a:srgbClr val="002129"/>
                </a:solidFill>
                <a:latin typeface="IBM Plex Sans" panose="020B0503050203000203" pitchFamily="34" charset="0"/>
              </a:rPr>
              <a:t>cinco niveles: los cuatro primeros</a:t>
            </a:r>
          </a:p>
          <a:p>
            <a:pPr algn="l">
              <a:lnSpc>
                <a:spcPct val="100000"/>
              </a:lnSpc>
            </a:pPr>
            <a:r>
              <a:rPr lang="es-ES" sz="2400" dirty="0">
                <a:solidFill>
                  <a:srgbClr val="002129"/>
                </a:solidFill>
                <a:latin typeface="IBM Plex Sans" panose="020B0503050203000203" pitchFamily="34" charset="0"/>
              </a:rPr>
              <a:t>niveles pueden ser agrupados</a:t>
            </a:r>
          </a:p>
          <a:p>
            <a:pPr algn="l">
              <a:lnSpc>
                <a:spcPct val="100000"/>
              </a:lnSpc>
            </a:pPr>
            <a:r>
              <a:rPr lang="es-ES" sz="2400" dirty="0">
                <a:solidFill>
                  <a:srgbClr val="002129"/>
                </a:solidFill>
                <a:latin typeface="IBM Plex Sans" panose="020B0503050203000203" pitchFamily="34" charset="0"/>
              </a:rPr>
              <a:t>como «necesidades de déficit»</a:t>
            </a:r>
          </a:p>
          <a:p>
            <a:pPr algn="l">
              <a:lnSpc>
                <a:spcPct val="100000"/>
              </a:lnSpc>
            </a:pPr>
            <a:r>
              <a:rPr lang="es-ES" sz="2400" dirty="0">
                <a:solidFill>
                  <a:srgbClr val="002129"/>
                </a:solidFill>
                <a:latin typeface="IBM Plex Sans" panose="020B0503050203000203" pitchFamily="34" charset="0"/>
              </a:rPr>
              <a:t>(primordiales).</a:t>
            </a: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327C1D4A-FAB7-D246-930C-788491821F5B}"/>
              </a:ext>
            </a:extLst>
          </p:cNvPr>
          <p:cNvSpPr txBox="1">
            <a:spLocks/>
          </p:cNvSpPr>
          <p:nvPr/>
        </p:nvSpPr>
        <p:spPr>
          <a:xfrm>
            <a:off x="18453419" y="2535237"/>
            <a:ext cx="5189219" cy="28825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S" sz="2400" dirty="0">
                <a:solidFill>
                  <a:srgbClr val="002129"/>
                </a:solidFill>
                <a:latin typeface="IBM Plex Sans" panose="020B0503050203000203" pitchFamily="34" charset="0"/>
              </a:rPr>
              <a:t>Al nivel superior lo denominó</a:t>
            </a:r>
          </a:p>
          <a:p>
            <a:pPr algn="l">
              <a:lnSpc>
                <a:spcPct val="100000"/>
              </a:lnSpc>
            </a:pPr>
            <a:r>
              <a:rPr lang="es-ES" sz="2400" dirty="0">
                <a:solidFill>
                  <a:srgbClr val="002129"/>
                </a:solidFill>
                <a:latin typeface="IBM Plex Sans" panose="020B0503050203000203" pitchFamily="34" charset="0"/>
              </a:rPr>
              <a:t>«autorrealización», «motivación de</a:t>
            </a:r>
          </a:p>
          <a:p>
            <a:pPr algn="l">
              <a:lnSpc>
                <a:spcPct val="100000"/>
              </a:lnSpc>
            </a:pPr>
            <a:r>
              <a:rPr lang="es-ES" sz="2400" dirty="0">
                <a:solidFill>
                  <a:srgbClr val="002129"/>
                </a:solidFill>
                <a:latin typeface="IBM Plex Sans" panose="020B0503050203000203" pitchFamily="34" charset="0"/>
              </a:rPr>
              <a:t>crecimiento», o «necesidad de</a:t>
            </a:r>
          </a:p>
          <a:p>
            <a:pPr algn="l">
              <a:lnSpc>
                <a:spcPct val="100000"/>
              </a:lnSpc>
            </a:pPr>
            <a:r>
              <a:rPr lang="es-ES" sz="2400" dirty="0">
                <a:solidFill>
                  <a:srgbClr val="002129"/>
                </a:solidFill>
                <a:latin typeface="IBM Plex Sans" panose="020B0503050203000203" pitchFamily="34" charset="0"/>
              </a:rPr>
              <a:t>ser». La diferencia estriba en que</a:t>
            </a:r>
          </a:p>
          <a:p>
            <a:pPr algn="l">
              <a:lnSpc>
                <a:spcPct val="100000"/>
              </a:lnSpc>
            </a:pPr>
            <a:r>
              <a:rPr lang="es-ES" sz="2400" dirty="0">
                <a:solidFill>
                  <a:srgbClr val="002129"/>
                </a:solidFill>
                <a:latin typeface="IBM Plex Sans" panose="020B0503050203000203" pitchFamily="34" charset="0"/>
              </a:rPr>
              <a:t>mientras las necesidades de</a:t>
            </a:r>
          </a:p>
          <a:p>
            <a:pPr algn="l">
              <a:lnSpc>
                <a:spcPct val="100000"/>
              </a:lnSpc>
            </a:pPr>
            <a:r>
              <a:rPr lang="es-ES" sz="2400" dirty="0">
                <a:solidFill>
                  <a:srgbClr val="002129"/>
                </a:solidFill>
                <a:latin typeface="IBM Plex Sans" panose="020B0503050203000203" pitchFamily="34" charset="0"/>
              </a:rPr>
              <a:t>déficit pueden ser satisfechas, la</a:t>
            </a:r>
          </a:p>
          <a:p>
            <a:pPr algn="l">
              <a:lnSpc>
                <a:spcPct val="100000"/>
              </a:lnSpc>
            </a:pPr>
            <a:r>
              <a:rPr lang="es-ES" sz="2400" dirty="0">
                <a:solidFill>
                  <a:srgbClr val="002129"/>
                </a:solidFill>
                <a:latin typeface="IBM Plex Sans" panose="020B0503050203000203" pitchFamily="34" charset="0"/>
              </a:rPr>
              <a:t>necesidad de ser es una fuerza</a:t>
            </a:r>
          </a:p>
          <a:p>
            <a:pPr algn="l">
              <a:lnSpc>
                <a:spcPct val="100000"/>
              </a:lnSpc>
            </a:pPr>
            <a:r>
              <a:rPr lang="es-ES" sz="2400" dirty="0">
                <a:solidFill>
                  <a:srgbClr val="002129"/>
                </a:solidFill>
                <a:latin typeface="IBM Plex Sans" panose="020B0503050203000203" pitchFamily="34" charset="0"/>
              </a:rPr>
              <a:t>impelente continua.</a:t>
            </a:r>
          </a:p>
        </p:txBody>
      </p:sp>
    </p:spTree>
    <p:extLst>
      <p:ext uri="{BB962C8B-B14F-4D97-AF65-F5344CB8AC3E}">
        <p14:creationId xmlns:p14="http://schemas.microsoft.com/office/powerpoint/2010/main" val="1849360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8355C82B-D70E-6841-B54E-C65845909D25}"/>
              </a:ext>
            </a:extLst>
          </p:cNvPr>
          <p:cNvSpPr txBox="1">
            <a:spLocks/>
          </p:cNvSpPr>
          <p:nvPr/>
        </p:nvSpPr>
        <p:spPr>
          <a:xfrm>
            <a:off x="669882" y="672572"/>
            <a:ext cx="9587301" cy="562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200"/>
              </a:lnSpc>
            </a:pPr>
            <a:r>
              <a:rPr lang="es-ES" sz="1600" dirty="0">
                <a:solidFill>
                  <a:srgbClr val="F42100"/>
                </a:solidFill>
                <a:latin typeface="IBM Plex Sans" panose="020B0503050203000203" pitchFamily="34" charset="0"/>
              </a:rPr>
              <a:t>PRÁMIDE DE MASLOW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19" name="Título 1">
            <a:extLst>
              <a:ext uri="{FF2B5EF4-FFF2-40B4-BE49-F238E27FC236}">
                <a16:creationId xmlns:a16="http://schemas.microsoft.com/office/drawing/2014/main" id="{45B25EA2-3D3A-5445-B53F-3F9F36CD8986}"/>
              </a:ext>
            </a:extLst>
          </p:cNvPr>
          <p:cNvSpPr txBox="1">
            <a:spLocks/>
          </p:cNvSpPr>
          <p:nvPr/>
        </p:nvSpPr>
        <p:spPr>
          <a:xfrm>
            <a:off x="12497447" y="672572"/>
            <a:ext cx="11809456" cy="562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200"/>
              </a:lnSpc>
            </a:pPr>
            <a:r>
              <a:rPr lang="es-ES" sz="1600" dirty="0">
                <a:solidFill>
                  <a:srgbClr val="F42100"/>
                </a:solidFill>
                <a:latin typeface="IBM Plex Sans" panose="020F0502020204030204" pitchFamily="34" charset="0"/>
              </a:rPr>
              <a:t>FUNDAMENTOS DE MARKETING</a:t>
            </a:r>
          </a:p>
        </p:txBody>
      </p:sp>
      <p:sp>
        <p:nvSpPr>
          <p:cNvPr id="29" name="Título 1">
            <a:extLst>
              <a:ext uri="{FF2B5EF4-FFF2-40B4-BE49-F238E27FC236}">
                <a16:creationId xmlns:a16="http://schemas.microsoft.com/office/drawing/2014/main" id="{786C572E-763B-8B4F-BE90-0EDEEDCDC196}"/>
              </a:ext>
            </a:extLst>
          </p:cNvPr>
          <p:cNvSpPr txBox="1">
            <a:spLocks/>
          </p:cNvSpPr>
          <p:nvPr/>
        </p:nvSpPr>
        <p:spPr>
          <a:xfrm>
            <a:off x="18457819" y="12115800"/>
            <a:ext cx="4143764" cy="13517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370"/>
              </a:lnSpc>
            </a:pPr>
            <a:r>
              <a:rPr lang="es-ES" sz="2370" dirty="0">
                <a:solidFill>
                  <a:srgbClr val="002129"/>
                </a:solidFill>
                <a:latin typeface="IBM Plex Sans Medium" panose="020B0503050203000203" pitchFamily="34" charset="0"/>
              </a:rPr>
              <a:t>Departamento de </a:t>
            </a:r>
            <a:r>
              <a:rPr lang="es-ES" sz="2370" dirty="0">
                <a:solidFill>
                  <a:srgbClr val="002129"/>
                </a:solidFill>
                <a:latin typeface="IBM Plex Sans" panose="020F0502020204030204" pitchFamily="34" charset="0"/>
              </a:rPr>
              <a:t>Comercialización e Investigación de Mercados</a:t>
            </a: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6BD5395B-7E89-CD4A-BB08-2C6EDE5B4FD8}"/>
              </a:ext>
            </a:extLst>
          </p:cNvPr>
          <p:cNvSpPr txBox="1">
            <a:spLocks/>
          </p:cNvSpPr>
          <p:nvPr/>
        </p:nvSpPr>
        <p:spPr>
          <a:xfrm>
            <a:off x="668339" y="2535238"/>
            <a:ext cx="10373041" cy="480122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r>
              <a:rPr lang="es-ES" sz="5600" dirty="0">
                <a:solidFill>
                  <a:srgbClr val="002129"/>
                </a:solidFill>
                <a:latin typeface="IBM Plex Sans" panose="020B0503050203000203" pitchFamily="34" charset="0"/>
              </a:rPr>
              <a:t>Necesidades básicas.</a:t>
            </a:r>
          </a:p>
          <a:p>
            <a:pPr algn="l">
              <a:lnSpc>
                <a:spcPts val="6000"/>
              </a:lnSpc>
            </a:pPr>
            <a:r>
              <a:rPr lang="es-ES" sz="5600" dirty="0">
                <a:solidFill>
                  <a:srgbClr val="002129"/>
                </a:solidFill>
                <a:latin typeface="IBM Plex Sans" panose="020B0503050203000203" pitchFamily="34" charset="0"/>
              </a:rPr>
              <a:t>Son necesidades fisiológicas</a:t>
            </a:r>
          </a:p>
          <a:p>
            <a:pPr algn="l">
              <a:lnSpc>
                <a:spcPts val="6000"/>
              </a:lnSpc>
            </a:pPr>
            <a:r>
              <a:rPr lang="es-ES" sz="5600" dirty="0">
                <a:solidFill>
                  <a:srgbClr val="002129"/>
                </a:solidFill>
                <a:latin typeface="IBM Plex Sans" panose="020B0503050203000203" pitchFamily="34" charset="0"/>
              </a:rPr>
              <a:t>básicas. Las más evidentes son:</a:t>
            </a: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F3C98F67-EEE5-824E-B2C5-6402A3303EEB}"/>
              </a:ext>
            </a:extLst>
          </p:cNvPr>
          <p:cNvSpPr txBox="1">
            <a:spLocks/>
          </p:cNvSpPr>
          <p:nvPr/>
        </p:nvSpPr>
        <p:spPr>
          <a:xfrm>
            <a:off x="18456275" y="3419358"/>
            <a:ext cx="4335145" cy="11139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S" sz="2600" dirty="0">
                <a:solidFill>
                  <a:srgbClr val="002129"/>
                </a:solidFill>
                <a:latin typeface="IBM Plex Sans" panose="020F0502020204030204" pitchFamily="34" charset="0"/>
              </a:rPr>
              <a:t>Necesidad de respirar. 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1F50CEC5-E460-CF4E-9CC3-825B2DD39243}"/>
              </a:ext>
            </a:extLst>
          </p:cNvPr>
          <p:cNvSpPr txBox="1">
            <a:spLocks/>
          </p:cNvSpPr>
          <p:nvPr/>
        </p:nvSpPr>
        <p:spPr>
          <a:xfrm>
            <a:off x="18456275" y="2540264"/>
            <a:ext cx="1958237" cy="7132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400"/>
              </a:lnSpc>
            </a:pPr>
            <a:r>
              <a:rPr lang="es-ES" sz="5400" dirty="0">
                <a:solidFill>
                  <a:srgbClr val="002129"/>
                </a:solidFill>
                <a:latin typeface="IBM Plex Sans" panose="020F0502020204030204" pitchFamily="34" charset="0"/>
              </a:rPr>
              <a:t>1.</a:t>
            </a:r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49A18988-71A9-E84E-B99F-214BE5F23261}"/>
              </a:ext>
            </a:extLst>
          </p:cNvPr>
          <p:cNvSpPr txBox="1">
            <a:spLocks/>
          </p:cNvSpPr>
          <p:nvPr/>
        </p:nvSpPr>
        <p:spPr>
          <a:xfrm>
            <a:off x="18456275" y="5843581"/>
            <a:ext cx="4860925" cy="14928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S" sz="2600" dirty="0">
                <a:solidFill>
                  <a:srgbClr val="002129"/>
                </a:solidFill>
                <a:latin typeface="IBM Plex Sans" panose="020F0502020204030204" pitchFamily="34" charset="0"/>
              </a:rPr>
              <a:t>Necesidad de beber agua y alimentarse.</a:t>
            </a:r>
          </a:p>
        </p:txBody>
      </p:sp>
      <p:sp>
        <p:nvSpPr>
          <p:cNvPr id="28" name="Título 1">
            <a:extLst>
              <a:ext uri="{FF2B5EF4-FFF2-40B4-BE49-F238E27FC236}">
                <a16:creationId xmlns:a16="http://schemas.microsoft.com/office/drawing/2014/main" id="{9F42F290-92A8-DC48-8C2B-535ADC2137C6}"/>
              </a:ext>
            </a:extLst>
          </p:cNvPr>
          <p:cNvSpPr txBox="1">
            <a:spLocks/>
          </p:cNvSpPr>
          <p:nvPr/>
        </p:nvSpPr>
        <p:spPr>
          <a:xfrm>
            <a:off x="18456275" y="4964487"/>
            <a:ext cx="1958237" cy="7132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400"/>
              </a:lnSpc>
            </a:pPr>
            <a:r>
              <a:rPr lang="es-ES" sz="5400" dirty="0">
                <a:solidFill>
                  <a:srgbClr val="002129"/>
                </a:solidFill>
                <a:latin typeface="IBM Plex Sans" panose="020F0502020204030204" pitchFamily="34" charset="0"/>
              </a:rPr>
              <a:t>2.</a:t>
            </a: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78BD3B08-8722-A54F-9BD5-F1ABBB20DBDA}"/>
              </a:ext>
            </a:extLst>
          </p:cNvPr>
          <p:cNvSpPr txBox="1">
            <a:spLocks/>
          </p:cNvSpPr>
          <p:nvPr/>
        </p:nvSpPr>
        <p:spPr>
          <a:xfrm>
            <a:off x="18456275" y="8608046"/>
            <a:ext cx="4860925" cy="14928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S" sz="2600" dirty="0">
                <a:solidFill>
                  <a:srgbClr val="002129"/>
                </a:solidFill>
                <a:latin typeface="IBM Plex Sans" panose="020F0502020204030204" pitchFamily="34" charset="0"/>
              </a:rPr>
              <a:t>Necesidad de dormir y descansar.</a:t>
            </a:r>
          </a:p>
        </p:txBody>
      </p:sp>
      <p:sp>
        <p:nvSpPr>
          <p:cNvPr id="31" name="Título 1">
            <a:extLst>
              <a:ext uri="{FF2B5EF4-FFF2-40B4-BE49-F238E27FC236}">
                <a16:creationId xmlns:a16="http://schemas.microsoft.com/office/drawing/2014/main" id="{F046C17C-7E0D-E44B-98DF-BA9D71D9D506}"/>
              </a:ext>
            </a:extLst>
          </p:cNvPr>
          <p:cNvSpPr txBox="1">
            <a:spLocks/>
          </p:cNvSpPr>
          <p:nvPr/>
        </p:nvSpPr>
        <p:spPr>
          <a:xfrm>
            <a:off x="18456275" y="7728952"/>
            <a:ext cx="1958237" cy="7132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400"/>
              </a:lnSpc>
            </a:pPr>
            <a:r>
              <a:rPr lang="es-ES" sz="5400" dirty="0">
                <a:solidFill>
                  <a:srgbClr val="002129"/>
                </a:solidFill>
                <a:latin typeface="IBM Plex Sans" panose="020F0502020204030204" pitchFamily="34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18282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90900-7BFF-9A44-9007-261460FEB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882" y="2535237"/>
            <a:ext cx="10645818" cy="6243003"/>
          </a:xfrm>
        </p:spPr>
        <p:txBody>
          <a:bodyPr anchor="t" anchorCtr="0">
            <a:noAutofit/>
          </a:bodyPr>
          <a:lstStyle/>
          <a:p>
            <a:pPr algn="l"/>
            <a:br>
              <a:rPr lang="es-ES" sz="6000" i="1" dirty="0">
                <a:solidFill>
                  <a:srgbClr val="002129"/>
                </a:solidFill>
                <a:latin typeface="IBM Plex Sans" panose="020B0503050203000203" pitchFamily="34" charset="0"/>
              </a:rPr>
            </a:br>
            <a:r>
              <a:rPr lang="es-ES" sz="6000" i="1" dirty="0">
                <a:solidFill>
                  <a:srgbClr val="002129"/>
                </a:solidFill>
                <a:latin typeface="IBM Plex Sans" panose="020B0503050203000203" pitchFamily="34" charset="0"/>
              </a:rPr>
              <a:t>“La satisfacción de una necesidad crea</a:t>
            </a:r>
            <a:br>
              <a:rPr lang="es-ES" sz="6000" i="1" dirty="0">
                <a:solidFill>
                  <a:srgbClr val="002129"/>
                </a:solidFill>
                <a:latin typeface="IBM Plex Sans" panose="020B0503050203000203" pitchFamily="34" charset="0"/>
              </a:rPr>
            </a:br>
            <a:r>
              <a:rPr lang="es-ES" sz="6000" i="1" dirty="0">
                <a:solidFill>
                  <a:srgbClr val="002129"/>
                </a:solidFill>
                <a:latin typeface="IBM Plex Sans" panose="020B0503050203000203" pitchFamily="34" charset="0"/>
              </a:rPr>
              <a:t>otra”</a:t>
            </a:r>
            <a:endParaRPr lang="es-ES" sz="6000" i="1" dirty="0">
              <a:solidFill>
                <a:srgbClr val="002129"/>
              </a:solidFill>
              <a:effectLst/>
              <a:latin typeface="IBM Plex Sans" panose="020B0503050203000203" pitchFamily="34" charset="0"/>
            </a:endParaRP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A4338C66-4609-AD4C-A7F3-7CF8F67BACD9}"/>
              </a:ext>
            </a:extLst>
          </p:cNvPr>
          <p:cNvSpPr/>
          <p:nvPr/>
        </p:nvSpPr>
        <p:spPr>
          <a:xfrm>
            <a:off x="-2" y="11468100"/>
            <a:ext cx="24382415" cy="3560780"/>
          </a:xfrm>
          <a:prstGeom prst="roundRect">
            <a:avLst/>
          </a:prstGeom>
          <a:noFill/>
          <a:ln>
            <a:solidFill>
              <a:srgbClr val="F42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01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A3644EF0-C293-184E-A371-DAE1072AAA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56275" y="12086350"/>
            <a:ext cx="3962400" cy="1155700"/>
          </a:xfrm>
          <a:prstGeom prst="rect">
            <a:avLst/>
          </a:prstGeom>
        </p:spPr>
      </p:pic>
      <p:sp>
        <p:nvSpPr>
          <p:cNvPr id="20" name="Título 1">
            <a:extLst>
              <a:ext uri="{FF2B5EF4-FFF2-40B4-BE49-F238E27FC236}">
                <a16:creationId xmlns:a16="http://schemas.microsoft.com/office/drawing/2014/main" id="{8355C82B-D70E-6841-B54E-C65845909D25}"/>
              </a:ext>
            </a:extLst>
          </p:cNvPr>
          <p:cNvSpPr txBox="1">
            <a:spLocks/>
          </p:cNvSpPr>
          <p:nvPr/>
        </p:nvSpPr>
        <p:spPr>
          <a:xfrm>
            <a:off x="669882" y="672572"/>
            <a:ext cx="9587301" cy="562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200"/>
              </a:lnSpc>
            </a:pPr>
            <a:r>
              <a:rPr lang="es-ES" sz="1600" dirty="0">
                <a:solidFill>
                  <a:srgbClr val="F42100"/>
                </a:solidFill>
                <a:latin typeface="IBM Plex Sans" panose="020B0503050203000203" pitchFamily="34" charset="0"/>
              </a:rPr>
              <a:t>PIRÁMIDE DE MASLOW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6AD9B6E-4431-724E-9779-F244B8EBEC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600" y="11833200"/>
            <a:ext cx="4889500" cy="1384300"/>
          </a:xfrm>
          <a:prstGeom prst="rect">
            <a:avLst/>
          </a:prstGeom>
        </p:spPr>
      </p:pic>
      <p:sp>
        <p:nvSpPr>
          <p:cNvPr id="19" name="Título 1">
            <a:extLst>
              <a:ext uri="{FF2B5EF4-FFF2-40B4-BE49-F238E27FC236}">
                <a16:creationId xmlns:a16="http://schemas.microsoft.com/office/drawing/2014/main" id="{45B25EA2-3D3A-5445-B53F-3F9F36CD8986}"/>
              </a:ext>
            </a:extLst>
          </p:cNvPr>
          <p:cNvSpPr txBox="1">
            <a:spLocks/>
          </p:cNvSpPr>
          <p:nvPr/>
        </p:nvSpPr>
        <p:spPr>
          <a:xfrm>
            <a:off x="12497447" y="672572"/>
            <a:ext cx="11809456" cy="562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200"/>
              </a:lnSpc>
            </a:pPr>
            <a:r>
              <a:rPr lang="es-ES" sz="1600" dirty="0">
                <a:solidFill>
                  <a:srgbClr val="F42100"/>
                </a:solidFill>
                <a:latin typeface="IBM Plex Sans" panose="020F0502020204030204" pitchFamily="34" charset="0"/>
              </a:rPr>
              <a:t>01 — ESTRATEGIA DE DIVERSIFICACIÓN FORMATIVA EN EL CÓMPUTO DE ESTUDIOS SUPERIORES</a:t>
            </a: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32C99A8D-FF17-C747-AE21-6102BF72911A}"/>
              </a:ext>
            </a:extLst>
          </p:cNvPr>
          <p:cNvSpPr txBox="1">
            <a:spLocks/>
          </p:cNvSpPr>
          <p:nvPr/>
        </p:nvSpPr>
        <p:spPr>
          <a:xfrm>
            <a:off x="669882" y="9824484"/>
            <a:ext cx="5639477" cy="71397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600" dirty="0">
                <a:solidFill>
                  <a:srgbClr val="002129"/>
                </a:solidFill>
                <a:effectLst/>
                <a:latin typeface="IBM Plex Sans" panose="020B0503050203000203" pitchFamily="34" charset="0"/>
              </a:rPr>
              <a:t>Cita de Abraham Maslow</a:t>
            </a:r>
          </a:p>
        </p:txBody>
      </p:sp>
      <p:pic>
        <p:nvPicPr>
          <p:cNvPr id="4" name="Imagen 3" descr="Un grupo de personas de pie en la calle&#10;&#10;Descripción generada automáticamente con confianza media">
            <a:extLst>
              <a:ext uri="{FF2B5EF4-FFF2-40B4-BE49-F238E27FC236}">
                <a16:creationId xmlns:a16="http://schemas.microsoft.com/office/drawing/2014/main" id="{7849452E-FE47-8F31-1240-2D77524632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14881" y="40692"/>
            <a:ext cx="12567532" cy="1367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70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1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9E745BF-DB11-7D40-8625-93C5F8BEAE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2355" y="3359150"/>
            <a:ext cx="6997700" cy="699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499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316</Words>
  <Application>Microsoft Office PowerPoint</Application>
  <PresentationFormat>Personalizado</PresentationFormat>
  <Paragraphs>69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IBM Plex Sans</vt:lpstr>
      <vt:lpstr>IBM Plex Sans Medium</vt:lpstr>
      <vt:lpstr>Tema de Office</vt:lpstr>
      <vt:lpstr>TÍTULO GENERAL DE LA PRESENTACIÓN DE POWER POINT  </vt:lpstr>
      <vt:lpstr>Epígrafes de la presentación </vt:lpstr>
      <vt:lpstr>Epígrafes de la presentación </vt:lpstr>
      <vt:lpstr>Presentación de PowerPoint</vt:lpstr>
      <vt:lpstr>Presentación de PowerPoint</vt:lpstr>
      <vt:lpstr>Presentación de PowerPoint</vt:lpstr>
      <vt:lpstr> “La satisfacción de una necesidad crea otra”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ANA SORO LAVELLA</cp:lastModifiedBy>
  <cp:revision>23</cp:revision>
  <dcterms:created xsi:type="dcterms:W3CDTF">2023-07-12T12:00:34Z</dcterms:created>
  <dcterms:modified xsi:type="dcterms:W3CDTF">2023-09-04T10:42:22Z</dcterms:modified>
</cp:coreProperties>
</file>