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9" r:id="rId3"/>
    <p:sldId id="292" r:id="rId4"/>
    <p:sldId id="293" r:id="rId5"/>
    <p:sldId id="260" r:id="rId6"/>
    <p:sldId id="284" r:id="rId7"/>
    <p:sldId id="288" r:id="rId8"/>
    <p:sldId id="285" r:id="rId9"/>
    <p:sldId id="286" r:id="rId10"/>
    <p:sldId id="287" r:id="rId11"/>
    <p:sldId id="311" r:id="rId12"/>
    <p:sldId id="294" r:id="rId13"/>
    <p:sldId id="312" r:id="rId14"/>
    <p:sldId id="295" r:id="rId15"/>
    <p:sldId id="313" r:id="rId16"/>
    <p:sldId id="314" r:id="rId17"/>
    <p:sldId id="296" r:id="rId18"/>
    <p:sldId id="315" r:id="rId19"/>
    <p:sldId id="316" r:id="rId20"/>
    <p:sldId id="297" r:id="rId21"/>
    <p:sldId id="317" r:id="rId22"/>
    <p:sldId id="318" r:id="rId23"/>
    <p:sldId id="298" r:id="rId24"/>
    <p:sldId id="319" r:id="rId25"/>
    <p:sldId id="299" r:id="rId26"/>
    <p:sldId id="320" r:id="rId27"/>
    <p:sldId id="300" r:id="rId28"/>
    <p:sldId id="321" r:id="rId29"/>
    <p:sldId id="265" r:id="rId30"/>
    <p:sldId id="267" r:id="rId31"/>
    <p:sldId id="268" r:id="rId32"/>
    <p:sldId id="274" r:id="rId33"/>
    <p:sldId id="269" r:id="rId34"/>
    <p:sldId id="258" r:id="rId35"/>
    <p:sldId id="289" r:id="rId36"/>
    <p:sldId id="280" r:id="rId37"/>
    <p:sldId id="281" r:id="rId38"/>
    <p:sldId id="277" r:id="rId39"/>
    <p:sldId id="271" r:id="rId40"/>
    <p:sldId id="272" r:id="rId41"/>
    <p:sldId id="273" r:id="rId4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4DE3"/>
    <a:srgbClr val="FBE5D6"/>
    <a:srgbClr val="FFC000"/>
    <a:srgbClr val="703478"/>
    <a:srgbClr val="52206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5135" autoAdjust="0"/>
  </p:normalViewPr>
  <p:slideViewPr>
    <p:cSldViewPr snapToGrid="0">
      <p:cViewPr varScale="1">
        <p:scale>
          <a:sx n="99" d="100"/>
          <a:sy n="99" d="100"/>
        </p:scale>
        <p:origin x="-19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D3EB-F036-4850-B34A-2ED865B2E23C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6A10-F2D1-41FD-A749-76857444AE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78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162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5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81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73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353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96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76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403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840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25525" y="723900"/>
            <a:ext cx="4826000" cy="362108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4614D-41F3-4357-A783-8D7773162AB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358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68375" y="858838"/>
            <a:ext cx="5641975" cy="42322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278A8AA-38A0-4C38-91A5-105893BAFE1E}" type="slidenum">
              <a:rPr lang="es-ES" smtClean="0"/>
              <a:pPr lvl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42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584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68375" y="858838"/>
            <a:ext cx="5641975" cy="42322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278A8AA-38A0-4C38-91A5-105893BAFE1E}" type="slidenum">
              <a:rPr lang="es-ES" smtClean="0"/>
              <a:pPr lvl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871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278A8AA-38A0-4C38-91A5-105893BAFE1E}" type="slidenum">
              <a:rPr lang="es-ES" smtClean="0"/>
              <a:pPr lvl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997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68375" y="858838"/>
            <a:ext cx="5641975" cy="42322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278A8AA-38A0-4C38-91A5-105893BAFE1E}" type="slidenum">
              <a:rPr lang="es-ES" smtClean="0"/>
              <a:pPr lvl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096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259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131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537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1494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073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108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278A8AA-38A0-4C38-91A5-105893BAFE1E}" type="slidenum">
              <a:rPr lang="es-ES" smtClean="0"/>
              <a:pPr lvl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61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36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68375" y="858838"/>
            <a:ext cx="5641975" cy="4232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35DE3-8A8C-453D-BBDD-6611D809FE1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34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68375" y="858838"/>
            <a:ext cx="5641975" cy="42322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35DE3-8A8C-453D-BBDD-6611D809FE1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70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265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54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16A10-F2D1-41FD-A749-76857444AE1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82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0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97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76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08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41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16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57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0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235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45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72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3E001-372F-4E91-9633-18569CB9239B}" type="datetimeFigureOut">
              <a:rPr lang="es-ES" smtClean="0"/>
              <a:t>10/04/2019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27E0-0ECC-4E59-A06D-CD5D3896F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31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d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885" cy="9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6" y="1284279"/>
            <a:ext cx="2328919" cy="9172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137" y="0"/>
            <a:ext cx="6962775" cy="11334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233" y="3879727"/>
            <a:ext cx="1827767" cy="10351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800600"/>
            <a:ext cx="2962275" cy="20574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775" y="4914870"/>
            <a:ext cx="3324225" cy="19335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5966" y="2752824"/>
            <a:ext cx="8939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ESTO (NO) ES UNA CONFERENCIA: </a:t>
            </a:r>
          </a:p>
          <a:p>
            <a:pPr algn="ctr"/>
            <a:r>
              <a:rPr lang="es-ES" sz="2400" dirty="0" smtClean="0"/>
              <a:t>Estrategias </a:t>
            </a:r>
            <a:r>
              <a:rPr lang="es-ES" sz="2400" dirty="0"/>
              <a:t>docentes participativas para la sostenibilización curricular. </a:t>
            </a:r>
          </a:p>
        </p:txBody>
      </p:sp>
      <p:cxnSp>
        <p:nvCxnSpPr>
          <p:cNvPr id="4" name="Conector recto 3"/>
          <p:cNvCxnSpPr/>
          <p:nvPr/>
        </p:nvCxnSpPr>
        <p:spPr>
          <a:xfrm>
            <a:off x="0" y="2608674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-8968" y="3675482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rriba y abajo 7"/>
          <p:cNvSpPr/>
          <p:nvPr/>
        </p:nvSpPr>
        <p:spPr>
          <a:xfrm>
            <a:off x="4227756" y="1207456"/>
            <a:ext cx="484632" cy="1216152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rriba y abajo 13"/>
          <p:cNvSpPr/>
          <p:nvPr/>
        </p:nvSpPr>
        <p:spPr>
          <a:xfrm>
            <a:off x="4227756" y="3767144"/>
            <a:ext cx="484632" cy="1216152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4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4266" y="1786117"/>
            <a:ext cx="8860829" cy="849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4266" y="2732209"/>
            <a:ext cx="8860829" cy="356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8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1.- Tener un </a:t>
            </a:r>
            <a:r>
              <a:rPr lang="es-ES" sz="2800" b="1" dirty="0"/>
              <a:t>enfoque integrado </a:t>
            </a:r>
            <a:r>
              <a:rPr lang="es-ES" sz="2800" dirty="0"/>
              <a:t>sobre los conocimientos, las actitudes, las habilidades y los valores en la enseñanza.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01496" y="141696"/>
            <a:ext cx="7729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O lo que es lo mismo, el enfoque por competencias</a:t>
            </a:r>
            <a:r>
              <a:rPr lang="es-ES" sz="2400" dirty="0" smtClean="0"/>
              <a:t>. </a:t>
            </a:r>
            <a:r>
              <a:rPr lang="es-ES" sz="2400" dirty="0"/>
              <a:t>Las competencias no son conceptos, habilidades o actitudes, sino que los integran, armonizan y movilizan. </a:t>
            </a:r>
          </a:p>
          <a:p>
            <a:pPr algn="just"/>
            <a:r>
              <a:rPr lang="es-ES" sz="2400" dirty="0" smtClean="0"/>
              <a:t> </a:t>
            </a:r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/>
              <a:t>Ser competente entraña disponer de un saber, pero también disponer de las estrategias necesarias para poner en uso ese saber y lograr el éxito en la resolución de una tarea en un contexto concreto.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12433" y="3431688"/>
            <a:ext cx="768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ym typeface="Wingdings" panose="05000000000000000000" pitchFamily="2" charset="2"/>
              </a:rPr>
              <a:t> G</a:t>
            </a:r>
            <a:r>
              <a:rPr lang="es-ES" sz="2800" dirty="0" smtClean="0"/>
              <a:t>enerar </a:t>
            </a:r>
            <a:r>
              <a:rPr lang="es-ES" sz="2800" dirty="0"/>
              <a:t>una diversificación de situaciones de aprendizaje y evaluación que permitan al estudiante adoptar un papel activo de manera que pueda ejercer sus conocimientos, habilidades y conductas en situaciones en las que este conjunto de aprendizajes se combine de distintas formas.</a:t>
            </a:r>
          </a:p>
        </p:txBody>
      </p:sp>
    </p:spTree>
    <p:extLst>
      <p:ext uri="{BB962C8B-B14F-4D97-AF65-F5344CB8AC3E}">
        <p14:creationId xmlns:p14="http://schemas.microsoft.com/office/powerpoint/2010/main" val="37354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4266" y="2753958"/>
            <a:ext cx="8860829" cy="32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4266" y="3205779"/>
            <a:ext cx="8860829" cy="3095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2.- Promover el </a:t>
            </a:r>
            <a:r>
              <a:rPr lang="es-ES" sz="2800" b="1" dirty="0"/>
              <a:t>trabajo en equipos </a:t>
            </a:r>
            <a:r>
              <a:rPr lang="es-ES" sz="2800" dirty="0"/>
              <a:t>multidisciplinares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1401496" y="141696"/>
            <a:ext cx="7729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En </a:t>
            </a:r>
            <a:r>
              <a:rPr lang="es-ES" sz="2800" dirty="0"/>
              <a:t>un mundo cada vez más interdependiente, cobran especial importancia aquellas competencias relacionadas con el trabajo en equipo que permitan trabajar cooperativamente con profesionales procedentes de distintas disciplinas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81169" y="3930734"/>
            <a:ext cx="768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800" dirty="0"/>
              <a:t>Si bien en el aula no siempre es posible contar con equipos multidisciplinares, sí se puede jugar a roles, y adoptar diferentes enfoques. También la inclusión de expertos como fuentes de información es una manera de introducir otros puntos de vista. </a:t>
            </a:r>
          </a:p>
        </p:txBody>
      </p:sp>
    </p:spTree>
    <p:extLst>
      <p:ext uri="{BB962C8B-B14F-4D97-AF65-F5344CB8AC3E}">
        <p14:creationId xmlns:p14="http://schemas.microsoft.com/office/powerpoint/2010/main" val="28815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4266" y="3087445"/>
            <a:ext cx="8860829" cy="32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4266" y="3614569"/>
            <a:ext cx="8860829" cy="268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8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3.- Estimular la </a:t>
            </a:r>
            <a:r>
              <a:rPr lang="es-ES" sz="2800" b="1" dirty="0"/>
              <a:t>creatividad</a:t>
            </a:r>
            <a:r>
              <a:rPr lang="es-ES" sz="2800" dirty="0"/>
              <a:t> y el </a:t>
            </a:r>
            <a:r>
              <a:rPr lang="es-ES" sz="2800" b="1" dirty="0"/>
              <a:t>pensamiento crítico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1401496" y="141696"/>
            <a:ext cx="77293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La creatividad </a:t>
            </a:r>
            <a:r>
              <a:rPr lang="es-ES" sz="2400" dirty="0"/>
              <a:t>es consecuencia de la no linealidad del cerebro </a:t>
            </a:r>
            <a:endParaRPr lang="es-E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Supone la invención </a:t>
            </a:r>
            <a:r>
              <a:rPr lang="es-ES" sz="2400" dirty="0"/>
              <a:t>o descubrimiento de objetos y/o técnicas, en la capacidad para encontrar nuevas soluciones modificando los habituales planteamientos o puntos de vista; o en la posibilidad de renovar antiguos esquemas o pautas.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01677" y="3546200"/>
            <a:ext cx="768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600" dirty="0" smtClean="0">
                <a:sym typeface="Wingdings" panose="05000000000000000000" pitchFamily="2" charset="2"/>
              </a:rPr>
              <a:t>T</a:t>
            </a:r>
            <a:r>
              <a:rPr lang="es-ES" sz="2600" dirty="0" smtClean="0"/>
              <a:t>oda </a:t>
            </a:r>
            <a:r>
              <a:rPr lang="es-ES" sz="2600" dirty="0"/>
              <a:t>actividad que promueva la coexistencia de múltiples ideas para lo cual es necesario que se generen situaciones en las que dichas ideas puedan explicitarse sin temor a ser sancionadas (de cualquier forma). En este punto, la tolerancia como el respeto a lo que no concuerda con lo propio, es fundamental. Todo ello se convierte entonces en parte del contenido que se está poniendo en juego en la asignatura. </a:t>
            </a:r>
          </a:p>
        </p:txBody>
      </p:sp>
    </p:spTree>
    <p:extLst>
      <p:ext uri="{BB962C8B-B14F-4D97-AF65-F5344CB8AC3E}">
        <p14:creationId xmlns:p14="http://schemas.microsoft.com/office/powerpoint/2010/main" val="10005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3.- Estimular la </a:t>
            </a:r>
            <a:r>
              <a:rPr lang="es-ES" sz="2800" b="1" dirty="0"/>
              <a:t>creatividad</a:t>
            </a:r>
            <a:r>
              <a:rPr lang="es-ES" sz="2800" dirty="0"/>
              <a:t> y el </a:t>
            </a:r>
            <a:r>
              <a:rPr lang="es-ES" sz="2800" b="1" dirty="0"/>
              <a:t>pensamiento crítico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1401496" y="141696"/>
            <a:ext cx="77293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En </a:t>
            </a:r>
            <a:r>
              <a:rPr lang="es-ES" sz="2400" dirty="0"/>
              <a:t>cuanto a la definición de pensamiento crítico no existe consenso. </a:t>
            </a:r>
            <a:endParaRPr lang="es-E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Un </a:t>
            </a:r>
            <a:r>
              <a:rPr lang="es-ES" sz="2400" dirty="0"/>
              <a:t>tipo de pensamiento que se caracteriza por gestionar las ideas a partir de su revisión y evaluación; para repensar lo que se entiende, se procesa y se comunica. </a:t>
            </a:r>
            <a:endParaRPr lang="es-E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Se </a:t>
            </a:r>
            <a:r>
              <a:rPr lang="es-ES" sz="2400" dirty="0"/>
              <a:t>concibe como un pensamiento racional y reflexivo, que decide qué hacer o creer, que es capaz de reconocer y analizar los argumentos en sus partes constitutivas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81169" y="4161567"/>
            <a:ext cx="768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800" dirty="0"/>
              <a:t>En el aula, supone crear espacios para la discusión y el contraste de las ideas e informaciones que se van poniendo en juego. </a:t>
            </a:r>
          </a:p>
          <a:p>
            <a:pPr algn="just"/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295876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6669" y="3574124"/>
            <a:ext cx="8860829" cy="32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4266" y="3980329"/>
            <a:ext cx="8860829" cy="232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9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4.- Fomentar la </a:t>
            </a:r>
            <a:r>
              <a:rPr lang="es-ES" sz="2800" b="1" dirty="0"/>
              <a:t>reflexión y el autoaprendizaje</a:t>
            </a:r>
            <a:r>
              <a:rPr lang="es-ES" sz="28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01677" y="905489"/>
            <a:ext cx="77293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La </a:t>
            </a:r>
            <a:r>
              <a:rPr lang="es-ES" sz="2800" dirty="0"/>
              <a:t>reflexión implica cuestionar lo que se da como único, verdadero y, por lo tanto, entendido siempre como algo incuestionable.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algn="just"/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81169" y="4161567"/>
            <a:ext cx="768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800" dirty="0">
                <a:sym typeface="Wingdings" panose="05000000000000000000" pitchFamily="2" charset="2"/>
              </a:rPr>
              <a:t>U</a:t>
            </a:r>
            <a:r>
              <a:rPr lang="es-ES" sz="2800" dirty="0"/>
              <a:t>n reto para el docente y el estudiante, pues nada se debe asumir como “válido” ni “definitivo”, sin haberlo procesado y contextualizado antes de forma adecuada.</a:t>
            </a:r>
          </a:p>
          <a:p>
            <a:pPr algn="just"/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9625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4.- Fomentar la </a:t>
            </a:r>
            <a:r>
              <a:rPr lang="es-ES" sz="2800" b="1" dirty="0"/>
              <a:t>reflexión y el autoaprendizaje</a:t>
            </a:r>
            <a:r>
              <a:rPr lang="es-ES" sz="28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12251" y="819428"/>
            <a:ext cx="7729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Todos </a:t>
            </a:r>
            <a:r>
              <a:rPr lang="es-ES" sz="2800" dirty="0"/>
              <a:t>los aprendizajes son “auto”. Además, supone el acceso autónomo a los mecanismos que te permiten aprender.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81169" y="4161567"/>
            <a:ext cx="768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800" dirty="0"/>
              <a:t>Progresiva emancipación de los estudiantes, solamente viable si es que el docente ha implementado a lo largo del proceso formativo las estrategias que lo hagan posible. 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9467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d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885" cy="9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37" y="0"/>
            <a:ext cx="6962775" cy="11334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2" y="2086734"/>
            <a:ext cx="2644378" cy="2301880"/>
          </a:xfrm>
          <a:prstGeom prst="rect">
            <a:avLst/>
          </a:prstGeom>
        </p:spPr>
      </p:pic>
      <p:sp>
        <p:nvSpPr>
          <p:cNvPr id="7" name="Flecha arriba y abajo 6"/>
          <p:cNvSpPr/>
          <p:nvPr/>
        </p:nvSpPr>
        <p:spPr>
          <a:xfrm rot="16200000">
            <a:off x="2986200" y="2629598"/>
            <a:ext cx="484632" cy="1216152"/>
          </a:xfrm>
          <a:prstGeom prst="upDownArrow">
            <a:avLst/>
          </a:prstGeom>
          <a:solidFill>
            <a:srgbClr val="703478"/>
          </a:solidFill>
          <a:ln>
            <a:solidFill>
              <a:srgbClr val="522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92" y="1452282"/>
            <a:ext cx="5278417" cy="39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1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6669" y="3980331"/>
            <a:ext cx="8860829" cy="32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4266" y="4432151"/>
            <a:ext cx="8860829" cy="1869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0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5.- Reforzar el pensamiento </a:t>
            </a:r>
            <a:r>
              <a:rPr lang="es-ES" sz="2800" b="1" dirty="0"/>
              <a:t>sistémico </a:t>
            </a:r>
            <a:r>
              <a:rPr lang="es-ES" sz="2800" dirty="0"/>
              <a:t>y un enfoque </a:t>
            </a:r>
            <a:r>
              <a:rPr lang="es-ES" sz="2800" b="1" dirty="0"/>
              <a:t>holístico</a:t>
            </a:r>
            <a:r>
              <a:rPr lang="es-ES" sz="28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15820" y="15368"/>
            <a:ext cx="76463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El </a:t>
            </a:r>
            <a:r>
              <a:rPr lang="es-ES" sz="2400" dirty="0"/>
              <a:t>pensamiento sistémico hace alusión a la interacción entre entidades que conforman los fenómenos del mundo. </a:t>
            </a:r>
            <a:endParaRPr lang="es-E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En </a:t>
            </a:r>
            <a:r>
              <a:rPr lang="es-ES" sz="2400" dirty="0"/>
              <a:t>biología, un conjunto de elementos que mantienen una relación entre ellos y que interaccionan de forma conjunta con su entorno. </a:t>
            </a:r>
            <a:endParaRPr lang="es-E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 smtClean="0"/>
              <a:t>Concebir </a:t>
            </a:r>
            <a:r>
              <a:rPr lang="es-ES" sz="2400" dirty="0"/>
              <a:t>el acto educativo como una realidad abierta e interconectada de forma constante con su entorno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81169" y="4161567"/>
            <a:ext cx="768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800" dirty="0"/>
              <a:t>En el aula requiere aceptar la incertidumbre y fomentar la capacidad de contemplar las múltiples causas y efectos, cuando se exploran y se participa en el planteamiento de problemas y creación de soluciones en el ámbito de la sostenibilidad.</a:t>
            </a:r>
          </a:p>
        </p:txBody>
      </p:sp>
    </p:spTree>
    <p:extLst>
      <p:ext uri="{BB962C8B-B14F-4D97-AF65-F5344CB8AC3E}">
        <p14:creationId xmlns:p14="http://schemas.microsoft.com/office/powerpoint/2010/main" val="1656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5.- Reforzar el pensamiento </a:t>
            </a:r>
            <a:r>
              <a:rPr lang="es-ES" sz="2800" b="1" dirty="0"/>
              <a:t>sistémico </a:t>
            </a:r>
            <a:r>
              <a:rPr lang="es-ES" sz="2800" dirty="0"/>
              <a:t>y un enfoque </a:t>
            </a:r>
            <a:r>
              <a:rPr lang="es-ES" sz="2800" b="1" dirty="0"/>
              <a:t>holístico</a:t>
            </a:r>
            <a:r>
              <a:rPr lang="es-ES" sz="28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415820" y="15368"/>
            <a:ext cx="76463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El enfoque </a:t>
            </a:r>
            <a:r>
              <a:rPr lang="es-ES" sz="2800" dirty="0"/>
              <a:t>holístico permite asumir enfoques éticos, ecológicos, sociales y económicos para abordar las problemáticas. Implica una comprensión relacional de los procesos, independientemente de sus diversas manifestaciones.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81169" y="4161567"/>
            <a:ext cx="768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ym typeface="Wingdings" panose="05000000000000000000" pitchFamily="2" charset="2"/>
              </a:rPr>
              <a:t> </a:t>
            </a:r>
            <a:r>
              <a:rPr lang="es-ES" sz="2800" dirty="0">
                <a:sym typeface="Wingdings" panose="05000000000000000000" pitchFamily="2" charset="2"/>
              </a:rPr>
              <a:t>En el aula, p</a:t>
            </a:r>
            <a:r>
              <a:rPr lang="es-ES" sz="2800" dirty="0"/>
              <a:t>ermite ir más allá de la tradición de descomponer la realidad en partes inconexas, que es una de las causas generadoras de la crisis sistémica.</a:t>
            </a:r>
          </a:p>
        </p:txBody>
      </p:sp>
    </p:spTree>
    <p:extLst>
      <p:ext uri="{BB962C8B-B14F-4D97-AF65-F5344CB8AC3E}">
        <p14:creationId xmlns:p14="http://schemas.microsoft.com/office/powerpoint/2010/main" val="31756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4266" y="4378364"/>
            <a:ext cx="8860829" cy="6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4266" y="5142155"/>
            <a:ext cx="8860829" cy="1159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7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6</a:t>
            </a:r>
            <a:r>
              <a:rPr lang="es-ES" sz="2800" dirty="0"/>
              <a:t>.- Formar personas </a:t>
            </a:r>
            <a:r>
              <a:rPr lang="es-ES" sz="2800" b="1" dirty="0"/>
              <a:t>participativas y pro-activas </a:t>
            </a:r>
            <a:r>
              <a:rPr lang="es-ES" sz="2800" dirty="0"/>
              <a:t>que sean capaces de tomar decisiones responsables.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01677" y="616043"/>
            <a:ext cx="76463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Se </a:t>
            </a:r>
            <a:r>
              <a:rPr lang="es-ES" sz="2800" dirty="0"/>
              <a:t>trata de formar personas participativas y proactivas que sean capaces de tomar decisiones responsables, adquirir conciencia de los desafíos que plantea la globalización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01677" y="3238052"/>
            <a:ext cx="768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à"/>
            </a:pPr>
            <a:r>
              <a:rPr lang="es-ES" sz="2400" dirty="0" smtClean="0">
                <a:sym typeface="Wingdings" panose="05000000000000000000" pitchFamily="2" charset="2"/>
              </a:rPr>
              <a:t> </a:t>
            </a:r>
            <a:r>
              <a:rPr lang="es-ES" sz="2400" dirty="0">
                <a:sym typeface="Wingdings" panose="05000000000000000000" pitchFamily="2" charset="2"/>
              </a:rPr>
              <a:t>Crear situaciones y espacios que permitan a los </a:t>
            </a:r>
            <a:r>
              <a:rPr lang="es-ES" sz="2400" dirty="0"/>
              <a:t>estudiantes moverse de la conciencia a la acción, compartir responsabilidades e involucrarse en acciones conjuntas con consciencia e intencionalidad, mediante la participación democrática para resolver la problemática ambiental. </a:t>
            </a:r>
            <a:endParaRPr lang="es-ES" sz="2400" dirty="0" smtClean="0"/>
          </a:p>
          <a:p>
            <a:pPr>
              <a:buFont typeface="Wingdings" panose="05000000000000000000" pitchFamily="2" charset="2"/>
              <a:buChar char="à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à"/>
            </a:pPr>
            <a:r>
              <a:rPr lang="es-ES" sz="2400" dirty="0"/>
              <a:t>Implica también asumir que el grupo clase es un órgano colectivo capaz de enseñar, aprender y evaluar al mismo tiempo.</a:t>
            </a:r>
          </a:p>
        </p:txBody>
      </p:sp>
    </p:spTree>
    <p:extLst>
      <p:ext uri="{BB962C8B-B14F-4D97-AF65-F5344CB8AC3E}">
        <p14:creationId xmlns:p14="http://schemas.microsoft.com/office/powerpoint/2010/main" val="6881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6669" y="5201986"/>
            <a:ext cx="8860829" cy="6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4266" y="5669280"/>
            <a:ext cx="8860829" cy="63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3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7.- Adquirir </a:t>
            </a:r>
            <a:r>
              <a:rPr lang="es-ES" sz="2800" b="1" dirty="0"/>
              <a:t>conciencia </a:t>
            </a:r>
            <a:r>
              <a:rPr lang="es-ES" sz="2800" dirty="0"/>
              <a:t>de los desafíos que plantea la </a:t>
            </a:r>
            <a:r>
              <a:rPr lang="es-ES" sz="2800" b="1" dirty="0"/>
              <a:t>globalización</a:t>
            </a: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1301677" y="129509"/>
            <a:ext cx="76463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Ante </a:t>
            </a:r>
            <a:r>
              <a:rPr lang="es-ES" sz="2800" dirty="0"/>
              <a:t>la creciente globalización, la sociedad se enfrenta a nuevos retos donde los ciudadanos necesitan desarrollar un conjunto de competencias que les permitan ser flexibles y capaces de poder interactuar en un mundo situado bajo la influencia del cambio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800" dirty="0"/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/>
          <p:cNvSpPr/>
          <p:nvPr/>
        </p:nvSpPr>
        <p:spPr>
          <a:xfrm>
            <a:off x="1301677" y="3238052"/>
            <a:ext cx="768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ym typeface="Wingdings" panose="05000000000000000000" pitchFamily="2" charset="2"/>
              </a:rPr>
              <a:t> En </a:t>
            </a:r>
            <a:r>
              <a:rPr lang="es-ES" sz="2400" dirty="0">
                <a:sym typeface="Wingdings" panose="05000000000000000000" pitchFamily="2" charset="2"/>
              </a:rPr>
              <a:t>el aula, d</a:t>
            </a:r>
            <a:r>
              <a:rPr lang="es-ES" sz="2400" dirty="0"/>
              <a:t>esarrollar competencias para la acción, pues una ciudadanía informada y activa se caracteriza por evaluar, planificar y actuar imaginando alternativas; clarificando los valores e intereses que soportan las diferentes visiones y eligiendo entre diferentes soluciones en torno a situaciones problemas; conociendo sus respectivos síntomas así como sus raíces; e interpretando cómo diferentes tipos de soluciones sirven a diferentes </a:t>
            </a:r>
            <a:r>
              <a:rPr lang="es-ES" sz="2400" dirty="0" smtClean="0"/>
              <a:t>intereses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796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669" y="0"/>
            <a:ext cx="8768426" cy="6381172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3171" y="5524716"/>
            <a:ext cx="8860829" cy="684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8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12432" y="-1"/>
            <a:ext cx="7818435" cy="323805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16200000">
            <a:off x="-2764714" y="2796988"/>
            <a:ext cx="6863378" cy="1269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/>
              <a:t>8.- Promover el respeto a la </a:t>
            </a:r>
            <a:r>
              <a:rPr lang="es-ES" sz="2800" b="1" dirty="0"/>
              <a:t>diversidad y la cultura de la paz</a:t>
            </a:r>
            <a:r>
              <a:rPr lang="es-ES" sz="2800" dirty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01677" y="495640"/>
            <a:ext cx="7646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dirty="0" smtClean="0"/>
              <a:t>Uno </a:t>
            </a:r>
            <a:r>
              <a:rPr lang="es-ES" sz="2800" dirty="0"/>
              <a:t>de los grandes retos de la sostenibilidad es el de restaurar una mirada integradora, que una y no separe, que nos enseñe a celebrar las diferencias no como algo que divide sino como una riqueza que viene de la diversidad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12432" y="3250239"/>
            <a:ext cx="7818435" cy="360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2400" dirty="0"/>
          </a:p>
        </p:txBody>
      </p:sp>
      <p:sp>
        <p:nvSpPr>
          <p:cNvPr id="10" name="Rectángulo 9"/>
          <p:cNvSpPr/>
          <p:nvPr/>
        </p:nvSpPr>
        <p:spPr>
          <a:xfrm>
            <a:off x="1301677" y="3161293"/>
            <a:ext cx="768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à"/>
            </a:pPr>
            <a:r>
              <a:rPr lang="es-ES" sz="2400" dirty="0"/>
              <a:t>Construir un modelo de educación que cuestione los valores dominantes, virales de la problemática global, lo cual requiere configurar en las personas principios y valores que le hagan respetar el entorno como sistema fundamental de la vida. 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es-ES" sz="2400" dirty="0"/>
              <a:t>En el aula se hace necesario un clima de intercambio, debate y diálogo, de acción y participación. Por tanto, es necesaria una organización, una estructura y un funcionamiento que ofrezcan espacios, tiempos, pautas y recursos para este fin. </a:t>
            </a:r>
          </a:p>
        </p:txBody>
      </p:sp>
    </p:spTree>
    <p:extLst>
      <p:ext uri="{BB962C8B-B14F-4D97-AF65-F5344CB8AC3E}">
        <p14:creationId xmlns:p14="http://schemas.microsoft.com/office/powerpoint/2010/main" val="36018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>
            <a:off x="503560" y="1501388"/>
            <a:ext cx="8066009" cy="1754326"/>
          </a:xfrm>
          <a:prstGeom prst="rect">
            <a:avLst/>
          </a:prstGeom>
          <a:solidFill>
            <a:srgbClr val="990033">
              <a:alpha val="97000"/>
            </a:srgb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Sostenibilidad Curricular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¿cómo conseguimos un reflejo en el aula?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48896" y="3377537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PROFESOR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93424" y="6083124"/>
            <a:ext cx="131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ALUMNO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219582" y="6083124"/>
            <a:ext cx="156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CONTENIDOS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187191" y="4822663"/>
            <a:ext cx="74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AULA</a:t>
            </a:r>
            <a:endParaRPr lang="es-ES" dirty="0"/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2263140" y="3699938"/>
            <a:ext cx="2216037" cy="2245451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2303837" y="5969076"/>
            <a:ext cx="4391377" cy="15415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4560571" y="3699938"/>
            <a:ext cx="2134644" cy="2245451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 rot="18882231">
            <a:off x="2390830" y="4425978"/>
            <a:ext cx="17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3689755" y="6161075"/>
            <a:ext cx="17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 rot="2709426">
            <a:off x="4987361" y="4502755"/>
            <a:ext cx="17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METODOLOGÍA</a:t>
            </a:r>
            <a:endParaRPr lang="es-ES" dirty="0"/>
          </a:p>
        </p:txBody>
      </p:sp>
      <p:sp>
        <p:nvSpPr>
          <p:cNvPr id="35" name="CuadroTexto 34"/>
          <p:cNvSpPr txBox="1"/>
          <p:nvPr/>
        </p:nvSpPr>
        <p:spPr>
          <a:xfrm rot="18882231">
            <a:off x="2870820" y="4669624"/>
            <a:ext cx="17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7" name="CuadroTexto 36"/>
          <p:cNvSpPr txBox="1"/>
          <p:nvPr/>
        </p:nvSpPr>
        <p:spPr>
          <a:xfrm rot="2709426">
            <a:off x="4687190" y="4857523"/>
            <a:ext cx="17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3794318" y="5596432"/>
            <a:ext cx="17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37"/>
            <a:ext cx="2342433" cy="134531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614108" y="326770"/>
            <a:ext cx="178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Las gafas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23" name="Picture 4" descr="logod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  <p:bldP spid="31" grpId="0"/>
      <p:bldP spid="32" grpId="0"/>
      <p:bldP spid="34" grpId="0"/>
      <p:bldP spid="35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imb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037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90421"/>
            <a:ext cx="847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002060"/>
                </a:solidFill>
              </a:rPr>
              <a:t>¿Cómo vamos a organizar las próximas dos horas?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2" y="2841988"/>
            <a:ext cx="2819400" cy="1619250"/>
          </a:xfrm>
          <a:prstGeom prst="rect">
            <a:avLst/>
          </a:prstGeom>
        </p:spPr>
      </p:pic>
      <p:pic>
        <p:nvPicPr>
          <p:cNvPr id="1028" name="Picture 4" descr="Resultado de imagen de anÃ¡lisis de la acciÃ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02" y="4568814"/>
            <a:ext cx="2156420" cy="21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curvada hacia abajo 6"/>
          <p:cNvSpPr/>
          <p:nvPr/>
        </p:nvSpPr>
        <p:spPr>
          <a:xfrm rot="3541157">
            <a:off x="3132548" y="1882587"/>
            <a:ext cx="1216152" cy="73152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 curvada hacia abajo 7"/>
          <p:cNvSpPr/>
          <p:nvPr/>
        </p:nvSpPr>
        <p:spPr>
          <a:xfrm rot="3541157">
            <a:off x="4385724" y="3508980"/>
            <a:ext cx="1216152" cy="73152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 curvada hacia abajo 8"/>
          <p:cNvSpPr/>
          <p:nvPr/>
        </p:nvSpPr>
        <p:spPr>
          <a:xfrm rot="13998771">
            <a:off x="1849361" y="4909198"/>
            <a:ext cx="1216152" cy="73152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 curvada hacia abajo 9"/>
          <p:cNvSpPr/>
          <p:nvPr/>
        </p:nvSpPr>
        <p:spPr>
          <a:xfrm rot="13998771">
            <a:off x="264726" y="2923580"/>
            <a:ext cx="1216152" cy="731520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35623" y="1499596"/>
            <a:ext cx="2065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Los mimbres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65719" y="3289340"/>
            <a:ext cx="150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Las gafas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399028" y="5353141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La acción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16" name="Picture 4" descr="logodp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6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5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5632" y="506577"/>
            <a:ext cx="81127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/>
          </a:p>
          <a:p>
            <a:endParaRPr lang="es-ES" dirty="0" smtClean="0"/>
          </a:p>
          <a:p>
            <a:r>
              <a:rPr lang="es-ES" dirty="0" smtClean="0"/>
              <a:t>Algunos aspectos a tener en cuenta con los contenidos:</a:t>
            </a:r>
          </a:p>
          <a:p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b="1" dirty="0" smtClean="0"/>
              <a:t>Fuentes de las que los selecciono: </a:t>
            </a:r>
            <a:r>
              <a:rPr lang="es-ES" dirty="0" smtClean="0"/>
              <a:t>conocimiento científico/conocimiento cotidiano/alumnado/programaciones oficiales </a:t>
            </a:r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r>
              <a:rPr lang="es-ES" b="1" dirty="0" smtClean="0"/>
              <a:t>Cómo lo organizo: </a:t>
            </a:r>
            <a:r>
              <a:rPr lang="es-ES" dirty="0" smtClean="0"/>
              <a:t>si estamos hablando de conexiones no podemos organizar el conocimiento de forma lineal, pues sería una simplificación</a:t>
            </a:r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r>
              <a:rPr lang="es-ES" b="1" dirty="0" smtClean="0"/>
              <a:t>Cómo </a:t>
            </a:r>
            <a:r>
              <a:rPr lang="es-ES" b="1" dirty="0"/>
              <a:t>se lo presento a mis alumnos: </a:t>
            </a:r>
            <a:r>
              <a:rPr lang="es-ES" dirty="0"/>
              <a:t>si hablamos de problemas reales no podemos presentar los contenidos como “los temas de toda la vida</a:t>
            </a:r>
            <a:r>
              <a:rPr lang="es-ES" dirty="0" smtClean="0"/>
              <a:t>”. 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b="1" dirty="0" smtClean="0"/>
              <a:t>Tipos de conocimientos que pongo en juego: </a:t>
            </a:r>
            <a:r>
              <a:rPr lang="es-ES" dirty="0" smtClean="0"/>
              <a:t>si queremos formar alumnos “competentes” no podemos trabajar solo contenidos conceptuales, debemos incluir ACTITUDES Y PROCEDIMIENTOS INTEGRADOS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…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r>
              <a:rPr lang="es-ES" dirty="0" smtClean="0"/>
              <a:t>	Desde la perspectiva de la sostenibilidad el conocimiento es un medio a 	través del cual nos aproximamos a la comprensión de una realidad o de 	una problemática relacionada con la sostenibilidad</a:t>
            </a:r>
          </a:p>
          <a:p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139952" y="116632"/>
            <a:ext cx="417646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¿Cómo </a:t>
            </a:r>
            <a:r>
              <a:rPr lang="es-ES" dirty="0" err="1" smtClean="0"/>
              <a:t>sostenibilizo</a:t>
            </a:r>
            <a:r>
              <a:rPr lang="es-ES" dirty="0" smtClean="0"/>
              <a:t> mi asignatura?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1884" y="525917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CONOCIMIENTO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12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5066852" y="5712311"/>
            <a:ext cx="2710928" cy="344279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4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5536" y="462704"/>
            <a:ext cx="79928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ctr"/>
            <a:r>
              <a:rPr lang="es-ES" sz="2000" dirty="0" smtClean="0"/>
              <a:t>¿Qué metodologías pongo en juego para abordar el conocimiento</a:t>
            </a:r>
            <a:r>
              <a:rPr lang="es-ES" sz="2000" dirty="0"/>
              <a:t>?/¿Cómo </a:t>
            </a:r>
            <a:r>
              <a:rPr lang="es-ES" sz="2000" dirty="0" smtClean="0"/>
              <a:t>busco soluciones </a:t>
            </a:r>
            <a:r>
              <a:rPr lang="es-ES" sz="2000" dirty="0"/>
              <a:t>a estas problemáticas? </a:t>
            </a:r>
          </a:p>
          <a:p>
            <a:endParaRPr lang="es-ES" sz="2000" dirty="0" smtClean="0"/>
          </a:p>
          <a:p>
            <a:pPr algn="just"/>
            <a:r>
              <a:rPr lang="es-ES" dirty="0" smtClean="0"/>
              <a:t>Para ayudar en la comprensión de los problemas socio-ambientales y en la construcción/búsqueda de soluciones, los alumnos tienen que “aprender haciendo”. Debemos combinar diferentes estrategias para abordar el conocimiento por ejemplo: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b="1" dirty="0" smtClean="0"/>
              <a:t>Armonizando el trabajo individual y el trabajo cooperativo </a:t>
            </a:r>
            <a:r>
              <a:rPr lang="es-ES" dirty="0" smtClean="0"/>
              <a:t>(proyectos comunes/trabajo por proyectos)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Generando espacios para la reflexión: </a:t>
            </a:r>
            <a:r>
              <a:rPr lang="es-ES" dirty="0" smtClean="0"/>
              <a:t>debates, lluvias de ideas,…potenciando </a:t>
            </a:r>
            <a:r>
              <a:rPr lang="es-ES" dirty="0"/>
              <a:t>y valorando las respuestas divergentes y diversas a una </a:t>
            </a:r>
            <a:r>
              <a:rPr lang="es-ES" dirty="0" smtClean="0"/>
              <a:t>misma pregunta/estrategia </a:t>
            </a:r>
            <a:r>
              <a:rPr lang="es-ES" dirty="0"/>
              <a:t>sin que exista una respuesta única prevista 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Las dinámicas </a:t>
            </a:r>
            <a:r>
              <a:rPr lang="es-ES" dirty="0"/>
              <a:t>que utilizamos dentro del </a:t>
            </a:r>
            <a:r>
              <a:rPr lang="es-ES" dirty="0" smtClean="0"/>
              <a:t>aula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b="1" dirty="0" smtClean="0"/>
              <a:t>Recursos</a:t>
            </a:r>
            <a:r>
              <a:rPr lang="es-ES" dirty="0" smtClean="0"/>
              <a:t> </a:t>
            </a:r>
            <a:r>
              <a:rPr lang="es-ES" dirty="0"/>
              <a:t>que ponemos en </a:t>
            </a:r>
            <a:r>
              <a:rPr lang="es-ES" dirty="0" smtClean="0"/>
              <a:t>juego</a:t>
            </a:r>
            <a:endParaRPr lang="es-ES" dirty="0"/>
          </a:p>
          <a:p>
            <a:r>
              <a:rPr lang="es-ES" dirty="0" smtClean="0"/>
              <a:t>	Todas ellas con un sentido e hilo conductor</a:t>
            </a:r>
          </a:p>
          <a:p>
            <a:r>
              <a:rPr lang="es-ES" dirty="0" smtClean="0"/>
              <a:t>	Se </a:t>
            </a:r>
            <a:r>
              <a:rPr lang="es-ES" dirty="0"/>
              <a:t>trata de una metodología que ayude a construir </a:t>
            </a:r>
            <a:r>
              <a:rPr lang="es-ES" dirty="0" smtClean="0"/>
              <a:t>un conocimiento que 	nos permita comprender el mundo, su funcionamiento y sus conexiones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15816" y="109211"/>
            <a:ext cx="417646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¿Cómo </a:t>
            </a:r>
            <a:r>
              <a:rPr lang="es-ES" dirty="0" err="1" smtClean="0"/>
              <a:t>sostenibilizo</a:t>
            </a:r>
            <a:r>
              <a:rPr lang="es-ES" dirty="0" smtClean="0"/>
              <a:t> mi asignatura?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129156" y="121292"/>
            <a:ext cx="257063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METODOLOGÍA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11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3090528" y="5809129"/>
            <a:ext cx="2342084" cy="250644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522165" y="6371745"/>
            <a:ext cx="5599857" cy="232432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9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5378" y="112474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metodologías empleadas condicionan, en cierta medida, el rol que adquiere el alumno en el aula 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ALUMNO</a:t>
            </a:r>
            <a:r>
              <a:rPr lang="es-ES" b="1" dirty="0"/>
              <a:t>: </a:t>
            </a:r>
            <a:r>
              <a:rPr lang="es-ES" dirty="0"/>
              <a:t>pasar de simple </a:t>
            </a:r>
            <a:r>
              <a:rPr lang="es-ES" dirty="0" smtClean="0"/>
              <a:t>espectador, a adquirir mayor protagonismo dentro del aula, esto implica aportar </a:t>
            </a:r>
            <a:r>
              <a:rPr lang="es-ES" dirty="0"/>
              <a:t>ideas y tomar decisiones sobre el curso del </a:t>
            </a:r>
            <a:r>
              <a:rPr lang="es-ES" dirty="0" smtClean="0"/>
              <a:t>proceso (para ello es necesario un proceso de adaptación) </a:t>
            </a:r>
          </a:p>
          <a:p>
            <a:endParaRPr lang="es-ES" dirty="0" smtClean="0"/>
          </a:p>
          <a:p>
            <a:r>
              <a:rPr lang="es-ES" b="1" dirty="0" smtClean="0"/>
              <a:t>PROFESOR</a:t>
            </a:r>
            <a:r>
              <a:rPr lang="es-ES" b="1" dirty="0"/>
              <a:t>: </a:t>
            </a:r>
            <a:r>
              <a:rPr lang="es-ES" dirty="0" smtClean="0"/>
              <a:t>coordinador </a:t>
            </a:r>
            <a:r>
              <a:rPr lang="es-ES" dirty="0"/>
              <a:t>de los procesos, generador de situaciones problemáticas, </a:t>
            </a:r>
            <a:r>
              <a:rPr lang="es-ES" dirty="0" smtClean="0"/>
              <a:t>investigador,…</a:t>
            </a:r>
          </a:p>
          <a:p>
            <a:endParaRPr lang="es-ES" dirty="0" smtClean="0"/>
          </a:p>
          <a:p>
            <a:r>
              <a:rPr lang="es-ES" dirty="0" smtClean="0"/>
              <a:t>Desde esta perspectiva estamos repartiendo </a:t>
            </a:r>
            <a:r>
              <a:rPr lang="es-ES" dirty="0"/>
              <a:t>responsabilidades sobre lo que ocurre en el </a:t>
            </a:r>
            <a:r>
              <a:rPr lang="es-ES" dirty="0" smtClean="0"/>
              <a:t>aula, lo cual es </a:t>
            </a:r>
            <a:r>
              <a:rPr lang="es-ES" dirty="0"/>
              <a:t>fundamental si queremos formar ciudadanos comprometidos </a:t>
            </a:r>
          </a:p>
          <a:p>
            <a:endParaRPr lang="es-ES" dirty="0" smtClean="0"/>
          </a:p>
          <a:p>
            <a:endParaRPr lang="es-ES" b="1" dirty="0" smtClean="0"/>
          </a:p>
          <a:p>
            <a:endParaRPr lang="es-ES" dirty="0"/>
          </a:p>
          <a:p>
            <a:r>
              <a:rPr lang="es-ES" dirty="0"/>
              <a:t>  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855248" y="218857"/>
            <a:ext cx="417646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¿Cómo </a:t>
            </a:r>
            <a:r>
              <a:rPr lang="es-ES" dirty="0" err="1" smtClean="0"/>
              <a:t>sostenibilizo</a:t>
            </a:r>
            <a:r>
              <a:rPr lang="es-ES" dirty="0" smtClean="0"/>
              <a:t> mi asignatura?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7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3524" y="588189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/>
              <a:t>METODOLOGÍA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34283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660867" y="5397031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90" y="4708320"/>
            <a:ext cx="2628900" cy="17430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415928" y="3859345"/>
            <a:ext cx="2877295" cy="344279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19872" y="117214"/>
            <a:ext cx="4176464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¿Cómo </a:t>
            </a:r>
            <a:r>
              <a:rPr lang="es-ES" dirty="0" err="1" smtClean="0"/>
              <a:t>sostenibilizo</a:t>
            </a:r>
            <a:r>
              <a:rPr lang="es-ES" dirty="0" smtClean="0"/>
              <a:t> mi asignatura?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7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6666" y="252826"/>
            <a:ext cx="225571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EVALUACIÓN</a:t>
            </a:r>
            <a:endParaRPr lang="es-ES" sz="28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83744" y="566242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prstClr val="black"/>
                </a:solidFill>
                <a:latin typeface="Century Gothic"/>
              </a:rPr>
              <a:t>(</a:t>
            </a:r>
            <a:r>
              <a:rPr lang="es-ES" dirty="0" err="1">
                <a:solidFill>
                  <a:prstClr val="black"/>
                </a:solidFill>
                <a:latin typeface="Century Gothic"/>
              </a:rPr>
              <a:t>Farley</a:t>
            </a:r>
            <a:r>
              <a:rPr lang="es-ES" dirty="0">
                <a:solidFill>
                  <a:prstClr val="black"/>
                </a:solidFill>
                <a:latin typeface="Century Gothic"/>
              </a:rPr>
              <a:t> et al., 1985; </a:t>
            </a:r>
            <a:r>
              <a:rPr lang="es-ES" dirty="0" err="1">
                <a:solidFill>
                  <a:prstClr val="black"/>
                </a:solidFill>
                <a:latin typeface="Century Gothic"/>
              </a:rPr>
              <a:t>Mckinney</a:t>
            </a:r>
            <a:r>
              <a:rPr lang="es-ES" dirty="0">
                <a:solidFill>
                  <a:prstClr val="black"/>
                </a:solidFill>
                <a:latin typeface="Century Gothic"/>
              </a:rPr>
              <a:t> et al., 1985; </a:t>
            </a:r>
            <a:r>
              <a:rPr lang="es-ES_tradnl" dirty="0" err="1">
                <a:solidFill>
                  <a:prstClr val="black"/>
                </a:solidFill>
                <a:latin typeface="Century Gothic"/>
              </a:rPr>
              <a:t>Colás</a:t>
            </a:r>
            <a:r>
              <a:rPr lang="es-ES_tradnl" dirty="0">
                <a:solidFill>
                  <a:prstClr val="black"/>
                </a:solidFill>
                <a:latin typeface="Century Gothic"/>
              </a:rPr>
              <a:t> y Rebollo, 1993; Santos Guerra, 1996; </a:t>
            </a:r>
            <a:r>
              <a:rPr lang="es-ES_tradnl" dirty="0" err="1">
                <a:solidFill>
                  <a:prstClr val="black"/>
                </a:solidFill>
                <a:latin typeface="Century Gothic"/>
              </a:rPr>
              <a:t>Boud</a:t>
            </a:r>
            <a:r>
              <a:rPr lang="es-ES_tradnl" dirty="0">
                <a:solidFill>
                  <a:prstClr val="black"/>
                </a:solidFill>
                <a:latin typeface="Century Gothic"/>
              </a:rPr>
              <a:t>, 2000; González, 2000; </a:t>
            </a:r>
            <a:r>
              <a:rPr lang="es-ES_tradnl" dirty="0" err="1">
                <a:solidFill>
                  <a:prstClr val="black"/>
                </a:solidFill>
                <a:latin typeface="Century Gothic"/>
              </a:rPr>
              <a:t>Cardeñoso</a:t>
            </a:r>
            <a:r>
              <a:rPr lang="es-ES_tradnl" dirty="0">
                <a:solidFill>
                  <a:prstClr val="black"/>
                </a:solidFill>
                <a:latin typeface="Century Gothic"/>
              </a:rPr>
              <a:t>, 2006; </a:t>
            </a:r>
            <a:r>
              <a:rPr lang="es-ES" dirty="0" err="1">
                <a:solidFill>
                  <a:prstClr val="black"/>
                </a:solidFill>
                <a:latin typeface="Century Gothic"/>
              </a:rPr>
              <a:t>Tojar</a:t>
            </a:r>
            <a:r>
              <a:rPr lang="es-ES" dirty="0">
                <a:solidFill>
                  <a:prstClr val="black"/>
                </a:solidFill>
                <a:latin typeface="Century Gothic"/>
              </a:rPr>
              <a:t>, 2006; Pimienta, 2008; De </a:t>
            </a:r>
            <a:r>
              <a:rPr lang="es-ES" dirty="0" err="1">
                <a:solidFill>
                  <a:prstClr val="black"/>
                </a:solidFill>
                <a:latin typeface="Century Gothic"/>
              </a:rPr>
              <a:t>Ory</a:t>
            </a:r>
            <a:r>
              <a:rPr lang="es-ES" dirty="0">
                <a:solidFill>
                  <a:prstClr val="black"/>
                </a:solidFill>
                <a:latin typeface="Century Gothic"/>
              </a:rPr>
              <a:t> y Ruiz, 2011; Rivero et al., 2012; Brown y </a:t>
            </a:r>
            <a:r>
              <a:rPr lang="es-ES" dirty="0" err="1">
                <a:solidFill>
                  <a:prstClr val="black"/>
                </a:solidFill>
                <a:latin typeface="Century Gothic"/>
              </a:rPr>
              <a:t>Pickford</a:t>
            </a:r>
            <a:r>
              <a:rPr lang="es-ES" dirty="0">
                <a:solidFill>
                  <a:prstClr val="black"/>
                </a:solidFill>
                <a:latin typeface="Century Gothic"/>
              </a:rPr>
              <a:t>, 2013)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424191" y="2692922"/>
            <a:ext cx="1778496" cy="1440160"/>
          </a:xfrm>
          <a:prstGeom prst="rect">
            <a:avLst/>
          </a:prstGeom>
          <a:solidFill>
            <a:srgbClr val="94C600"/>
          </a:solidFill>
          <a:ln w="15875" cap="flat" cmpd="sng" algn="ctr">
            <a:solidFill>
              <a:srgbClr val="94C6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Aspectos básicos para la evaluación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50045" y="1348982"/>
            <a:ext cx="2282552" cy="877079"/>
          </a:xfrm>
          <a:prstGeom prst="rect">
            <a:avLst/>
          </a:prstGeom>
          <a:gradFill rotWithShape="1">
            <a:gsLst>
              <a:gs pos="0">
                <a:srgbClr val="956B43">
                  <a:tint val="20000"/>
                  <a:satMod val="180000"/>
                  <a:lumMod val="98000"/>
                </a:srgbClr>
              </a:gs>
              <a:gs pos="40000">
                <a:srgbClr val="956B43">
                  <a:tint val="30000"/>
                  <a:satMod val="260000"/>
                  <a:lumMod val="84000"/>
                </a:srgbClr>
              </a:gs>
              <a:gs pos="100000">
                <a:srgbClr val="956B43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956B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Necesidad ¿Por qué evaluar?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672628" y="1275073"/>
            <a:ext cx="2467930" cy="916605"/>
          </a:xfrm>
          <a:prstGeom prst="rect">
            <a:avLst/>
          </a:prstGeom>
          <a:gradFill rotWithShape="1">
            <a:gsLst>
              <a:gs pos="0">
                <a:srgbClr val="956B43">
                  <a:tint val="20000"/>
                  <a:satMod val="180000"/>
                  <a:lumMod val="98000"/>
                </a:srgbClr>
              </a:gs>
              <a:gs pos="40000">
                <a:srgbClr val="956B43">
                  <a:tint val="30000"/>
                  <a:satMod val="260000"/>
                  <a:lumMod val="84000"/>
                </a:srgbClr>
              </a:gs>
              <a:gs pos="100000">
                <a:srgbClr val="956B43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956B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Sentido y finalidad ¿Para qué evaluar?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984344" y="2703727"/>
            <a:ext cx="2359827" cy="1099974"/>
          </a:xfrm>
          <a:prstGeom prst="rect">
            <a:avLst/>
          </a:prstGeom>
          <a:gradFill rotWithShape="1">
            <a:gsLst>
              <a:gs pos="0">
                <a:srgbClr val="956B43">
                  <a:tint val="20000"/>
                  <a:satMod val="180000"/>
                  <a:lumMod val="98000"/>
                </a:srgbClr>
              </a:gs>
              <a:gs pos="40000">
                <a:srgbClr val="956B43">
                  <a:tint val="30000"/>
                  <a:satMod val="260000"/>
                  <a:lumMod val="84000"/>
                </a:srgbClr>
              </a:gs>
              <a:gs pos="100000">
                <a:srgbClr val="956B43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956B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Objeto y criterios de evaluación ¿qué evaluar?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306666" y="2716235"/>
            <a:ext cx="2304152" cy="1074957"/>
          </a:xfrm>
          <a:prstGeom prst="rect">
            <a:avLst/>
          </a:prstGeom>
          <a:gradFill rotWithShape="1">
            <a:gsLst>
              <a:gs pos="0">
                <a:srgbClr val="956B43">
                  <a:tint val="20000"/>
                  <a:satMod val="180000"/>
                  <a:lumMod val="98000"/>
                </a:srgbClr>
              </a:gs>
              <a:gs pos="40000">
                <a:srgbClr val="956B43">
                  <a:tint val="30000"/>
                  <a:satMod val="260000"/>
                  <a:lumMod val="84000"/>
                </a:srgbClr>
              </a:gs>
              <a:gs pos="100000">
                <a:srgbClr val="956B43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956B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Instrumentos de evaluación ¿cómo evaluar?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583744" y="4222260"/>
            <a:ext cx="2506521" cy="1110779"/>
          </a:xfrm>
          <a:prstGeom prst="rect">
            <a:avLst/>
          </a:prstGeom>
          <a:gradFill rotWithShape="1">
            <a:gsLst>
              <a:gs pos="0">
                <a:srgbClr val="956B43">
                  <a:tint val="20000"/>
                  <a:satMod val="180000"/>
                  <a:lumMod val="98000"/>
                </a:srgbClr>
              </a:gs>
              <a:gs pos="40000">
                <a:srgbClr val="956B43">
                  <a:tint val="30000"/>
                  <a:satMod val="260000"/>
                  <a:lumMod val="84000"/>
                </a:srgbClr>
              </a:gs>
              <a:gs pos="100000">
                <a:srgbClr val="956B43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956B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Agentes de evaluación ¿quién evalúa?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639465" y="4272926"/>
            <a:ext cx="2488682" cy="1009445"/>
          </a:xfrm>
          <a:prstGeom prst="rect">
            <a:avLst/>
          </a:prstGeom>
          <a:gradFill rotWithShape="1">
            <a:gsLst>
              <a:gs pos="0">
                <a:srgbClr val="956B43">
                  <a:tint val="20000"/>
                  <a:satMod val="180000"/>
                  <a:lumMod val="98000"/>
                </a:srgbClr>
              </a:gs>
              <a:gs pos="40000">
                <a:srgbClr val="956B43">
                  <a:tint val="30000"/>
                  <a:satMod val="260000"/>
                  <a:lumMod val="84000"/>
                </a:srgbClr>
              </a:gs>
              <a:gs pos="100000">
                <a:srgbClr val="956B43">
                  <a:tint val="100000"/>
                  <a:satMod val="110000"/>
                  <a:lumMod val="100000"/>
                </a:srgbClr>
              </a:gs>
            </a:gsLst>
            <a:lin ang="5040000" scaled="1"/>
          </a:gradFill>
          <a:ln w="9525" cap="flat" cmpd="sng" algn="ctr">
            <a:solidFill>
              <a:srgbClr val="956B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Momentos ¿cuándo se evalúa?</a:t>
            </a:r>
          </a:p>
        </p:txBody>
      </p:sp>
      <p:sp>
        <p:nvSpPr>
          <p:cNvPr id="31" name="Flecha abajo 30"/>
          <p:cNvSpPr/>
          <p:nvPr/>
        </p:nvSpPr>
        <p:spPr>
          <a:xfrm rot="3096140">
            <a:off x="3333118" y="3923827"/>
            <a:ext cx="484632" cy="1239338"/>
          </a:xfrm>
          <a:prstGeom prst="downArrow">
            <a:avLst/>
          </a:prstGeom>
          <a:solidFill>
            <a:sysClr val="window" lastClr="FFFFFF"/>
          </a:solidFill>
          <a:ln w="15875" cap="flat" cmpd="sng" algn="ctr">
            <a:solidFill>
              <a:srgbClr val="7168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Flecha abajo 31"/>
          <p:cNvSpPr/>
          <p:nvPr/>
        </p:nvSpPr>
        <p:spPr>
          <a:xfrm rot="18673044">
            <a:off x="4901618" y="3939617"/>
            <a:ext cx="484632" cy="1239338"/>
          </a:xfrm>
          <a:prstGeom prst="downArrow">
            <a:avLst/>
          </a:prstGeom>
          <a:solidFill>
            <a:sysClr val="window" lastClr="FFFFFF"/>
          </a:solidFill>
          <a:ln w="15875" cap="flat" cmpd="sng" algn="ctr">
            <a:solidFill>
              <a:srgbClr val="7168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Flecha abajo 32"/>
          <p:cNvSpPr/>
          <p:nvPr/>
        </p:nvSpPr>
        <p:spPr>
          <a:xfrm rot="16200000">
            <a:off x="5281983" y="2842373"/>
            <a:ext cx="484632" cy="920090"/>
          </a:xfrm>
          <a:prstGeom prst="downArrow">
            <a:avLst/>
          </a:prstGeom>
          <a:solidFill>
            <a:sysClr val="window" lastClr="FFFFFF"/>
          </a:solidFill>
          <a:ln w="15875" cap="flat" cmpd="sng" algn="ctr">
            <a:solidFill>
              <a:srgbClr val="7168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Flecha abajo 33"/>
          <p:cNvSpPr/>
          <p:nvPr/>
        </p:nvSpPr>
        <p:spPr>
          <a:xfrm rot="5400000">
            <a:off x="2828547" y="2897246"/>
            <a:ext cx="484632" cy="920090"/>
          </a:xfrm>
          <a:prstGeom prst="downArrow">
            <a:avLst/>
          </a:prstGeom>
          <a:solidFill>
            <a:sysClr val="window" lastClr="FFFFFF"/>
          </a:solidFill>
          <a:ln w="15875" cap="flat" cmpd="sng" algn="ctr">
            <a:solidFill>
              <a:srgbClr val="7168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Flecha abajo 34"/>
          <p:cNvSpPr/>
          <p:nvPr/>
        </p:nvSpPr>
        <p:spPr>
          <a:xfrm rot="7202913">
            <a:off x="3354688" y="1783683"/>
            <a:ext cx="484632" cy="1239338"/>
          </a:xfrm>
          <a:prstGeom prst="downArrow">
            <a:avLst/>
          </a:prstGeom>
          <a:solidFill>
            <a:sysClr val="window" lastClr="FFFFFF"/>
          </a:solidFill>
          <a:ln w="15875" cap="flat" cmpd="sng" algn="ctr">
            <a:solidFill>
              <a:srgbClr val="7168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Flecha abajo 35"/>
          <p:cNvSpPr/>
          <p:nvPr/>
        </p:nvSpPr>
        <p:spPr>
          <a:xfrm rot="13922747">
            <a:off x="4960372" y="1693204"/>
            <a:ext cx="484632" cy="1239338"/>
          </a:xfrm>
          <a:prstGeom prst="downArrow">
            <a:avLst/>
          </a:prstGeom>
          <a:solidFill>
            <a:sysClr val="window" lastClr="FFFFFF"/>
          </a:solidFill>
          <a:ln w="15875" cap="flat" cmpd="sng" algn="ctr">
            <a:solidFill>
              <a:srgbClr val="7168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710" y="461108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Aquí y ahora…una conferencia sobre estrategias participativas…</a:t>
            </a:r>
            <a:br>
              <a:rPr lang="es-ES" b="1" dirty="0" smtClean="0"/>
            </a:br>
            <a:r>
              <a:rPr lang="es-ES" b="1" dirty="0" smtClean="0"/>
              <a:t>¿en la que no vais a participar?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778" y="322730"/>
            <a:ext cx="6116196" cy="36026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6" name="Picture 4" descr="logod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4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de anÃ¡lisis de la acciÃ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403"/>
            <a:ext cx="1258645" cy="12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484554" y="90465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La acción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64400"/>
              </p:ext>
            </p:extLst>
          </p:nvPr>
        </p:nvGraphicFramePr>
        <p:xfrm>
          <a:off x="387274" y="1206581"/>
          <a:ext cx="8128748" cy="5088546"/>
        </p:xfrm>
        <a:graphic>
          <a:graphicData uri="http://schemas.openxmlformats.org/drawingml/2006/table">
            <a:tbl>
              <a:tblPr firstRow="1" firstCol="1" bandRow="1"/>
              <a:tblGrid>
                <a:gridCol w="914401">
                  <a:extLst>
                    <a:ext uri="{9D8B030D-6E8A-4147-A177-3AD203B41FA5}">
                      <a16:colId xmlns:a16="http://schemas.microsoft.com/office/drawing/2014/main" xmlns="" val="2939220825"/>
                    </a:ext>
                  </a:extLst>
                </a:gridCol>
                <a:gridCol w="7214347">
                  <a:extLst>
                    <a:ext uri="{9D8B030D-6E8A-4147-A177-3AD203B41FA5}">
                      <a16:colId xmlns:a16="http://schemas.microsoft.com/office/drawing/2014/main" xmlns="" val="321132470"/>
                    </a:ext>
                  </a:extLst>
                </a:gridCol>
              </a:tblGrid>
              <a:tr h="2598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FASES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872937"/>
                  </a:ext>
                </a:extLst>
              </a:tr>
              <a:tr h="740560">
                <a:tc>
                  <a:txBody>
                    <a:bodyPr/>
                    <a:lstStyle/>
                    <a:p>
                      <a:r>
                        <a:rPr lang="es-ES" dirty="0" smtClean="0"/>
                        <a:t>FASE 1</a:t>
                      </a:r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Focalizar el problema a estudiar desde un punto de vista de la sostenibilidad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Qué queremos saber y a qué queremos dar respuesta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7049529"/>
                  </a:ext>
                </a:extLst>
              </a:tr>
              <a:tr h="487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FASE 2</a:t>
                      </a:r>
                    </a:p>
                    <a:p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Caracterización y concreción de la temática a trabajar o los problemas a tratar.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9598074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FASE 3</a:t>
                      </a:r>
                    </a:p>
                    <a:p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Introducción de información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8886991"/>
                  </a:ext>
                </a:extLst>
              </a:tr>
              <a:tr h="724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FASE 4</a:t>
                      </a:r>
                    </a:p>
                    <a:p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Análisis y contraste de información con las cuestiones formuladas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7537543"/>
                  </a:ext>
                </a:extLst>
              </a:tr>
              <a:tr h="414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FASE 5</a:t>
                      </a:r>
                    </a:p>
                    <a:p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Síntesis de información y elaboración de resultados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4797752"/>
                  </a:ext>
                </a:extLst>
              </a:tr>
              <a:tr h="460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FASE 6</a:t>
                      </a:r>
                    </a:p>
                    <a:p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Comunicación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2876472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FASE 7</a:t>
                      </a:r>
                    </a:p>
                    <a:p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Compromiso y acción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664794"/>
                  </a:ext>
                </a:extLst>
              </a:tr>
              <a:tr h="3823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FASE 8</a:t>
                      </a:r>
                    </a:p>
                    <a:p>
                      <a:endParaRPr lang="es-ES" dirty="0"/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Valoración del proceso seguido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520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5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90" y="1"/>
            <a:ext cx="2735472" cy="246887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535040" y="163912"/>
            <a:ext cx="1563624" cy="5797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Actividad 1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190" y="5109882"/>
            <a:ext cx="3797450" cy="1237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 smtClean="0"/>
              <a:t>DOCUMENTO 1</a:t>
            </a:r>
          </a:p>
          <a:p>
            <a:pPr algn="ctr"/>
            <a:r>
              <a:rPr lang="es-ES" dirty="0" smtClean="0"/>
              <a:t>Fases y ejemplificaciones de tres supuestos de aula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863682" y="5109882"/>
            <a:ext cx="4280318" cy="123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 smtClean="0"/>
              <a:t>DOCUMENTO 2</a:t>
            </a:r>
          </a:p>
          <a:p>
            <a:pPr algn="ctr"/>
            <a:r>
              <a:rPr lang="es-ES" dirty="0" smtClean="0"/>
              <a:t>Parrilla de valoración de las ejemplificaciones “criterios generales de </a:t>
            </a:r>
            <a:r>
              <a:rPr lang="es-ES" dirty="0" err="1" smtClean="0"/>
              <a:t>sostenibilización</a:t>
            </a:r>
            <a:r>
              <a:rPr lang="es-ES" dirty="0" smtClean="0"/>
              <a:t> curricular”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098664" y="242511"/>
            <a:ext cx="26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grupos de 3-4 personas</a:t>
            </a:r>
            <a:endParaRPr lang="es-ES" dirty="0"/>
          </a:p>
        </p:txBody>
      </p:sp>
      <p:pic>
        <p:nvPicPr>
          <p:cNvPr id="9" name="Marcador de contenid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48344" y="2460809"/>
            <a:ext cx="3395656" cy="24711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12" name="Picture 4" descr="logodp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0" y="2766167"/>
            <a:ext cx="3244560" cy="1814392"/>
          </a:xfrm>
          <a:prstGeom prst="rect">
            <a:avLst/>
          </a:prstGeom>
        </p:spPr>
      </p:pic>
      <p:sp>
        <p:nvSpPr>
          <p:cNvPr id="10" name="Flecha izquierda y derecha 9"/>
          <p:cNvSpPr/>
          <p:nvPr/>
        </p:nvSpPr>
        <p:spPr>
          <a:xfrm>
            <a:off x="2850777" y="2592653"/>
            <a:ext cx="2897568" cy="2161420"/>
          </a:xfrm>
          <a:prstGeom prst="leftRightArrow">
            <a:avLst>
              <a:gd name="adj1" fmla="val 49005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Identificar qué criterios hay presentes en las ejemplificaciones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72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90" y="1"/>
            <a:ext cx="2735472" cy="246887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578966" y="151083"/>
            <a:ext cx="1671201" cy="466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Actividad 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190" y="5345633"/>
            <a:ext cx="3797450" cy="10013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>
                <a:solidFill>
                  <a:schemeClr val="dk1"/>
                </a:solidFill>
              </a:rPr>
              <a:t>DOCUMENTO 1</a:t>
            </a:r>
          </a:p>
          <a:p>
            <a:pPr algn="ctr"/>
            <a:r>
              <a:rPr lang="es-ES" dirty="0"/>
              <a:t>Fases y ejemplificaciones de tres supuestos de aula</a:t>
            </a:r>
            <a:endParaRPr lang="es-ES" dirty="0">
              <a:solidFill>
                <a:schemeClr val="dk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42161" y="5345633"/>
            <a:ext cx="3905023" cy="10013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u="sng" dirty="0" smtClean="0"/>
              <a:t>DOCUMENTO 3</a:t>
            </a:r>
          </a:p>
          <a:p>
            <a:pPr algn="ctr"/>
            <a:r>
              <a:rPr lang="es-ES" dirty="0" smtClean="0"/>
              <a:t>Interacciones entre los elementos que componen el aula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438097" y="142574"/>
            <a:ext cx="26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grupos de 3-4 personas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10" name="Picture 4" descr="logod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0" y="2766167"/>
            <a:ext cx="3244560" cy="1814392"/>
          </a:xfrm>
          <a:prstGeom prst="rect">
            <a:avLst/>
          </a:prstGeom>
        </p:spPr>
      </p:pic>
      <p:sp>
        <p:nvSpPr>
          <p:cNvPr id="2" name="Flecha izquierda y derecha 1"/>
          <p:cNvSpPr/>
          <p:nvPr/>
        </p:nvSpPr>
        <p:spPr>
          <a:xfrm>
            <a:off x="2746336" y="3204908"/>
            <a:ext cx="3383522" cy="2035410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dk1"/>
                </a:solidFill>
              </a:rPr>
              <a:t>Establecer </a:t>
            </a:r>
            <a:r>
              <a:rPr lang="es-ES" dirty="0" smtClean="0">
                <a:solidFill>
                  <a:schemeClr val="dk1"/>
                </a:solidFill>
              </a:rPr>
              <a:t>relaciones de </a:t>
            </a:r>
            <a:r>
              <a:rPr lang="es-ES" dirty="0">
                <a:solidFill>
                  <a:schemeClr val="dk1"/>
                </a:solidFill>
              </a:rPr>
              <a:t>cada </a:t>
            </a:r>
            <a:r>
              <a:rPr lang="es-ES" dirty="0" smtClean="0">
                <a:solidFill>
                  <a:schemeClr val="dk1"/>
                </a:solidFill>
              </a:rPr>
              <a:t>ejemplificación con sus interacciones de aula</a:t>
            </a:r>
            <a:endParaRPr lang="es-ES" dirty="0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048" y="813584"/>
            <a:ext cx="1875248" cy="44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3524" y="3654371"/>
            <a:ext cx="8993392" cy="337997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Puesta en común y debate. </a:t>
            </a:r>
          </a:p>
          <a:p>
            <a:pPr marL="0" indent="0" algn="just">
              <a:buNone/>
            </a:pPr>
            <a:r>
              <a:rPr lang="es-ES" sz="2400" dirty="0" smtClean="0"/>
              <a:t>-Por fases, cada grupo expone los resultados de la </a:t>
            </a:r>
            <a:r>
              <a:rPr lang="es-ES" sz="2400" b="1" u="sng" dirty="0" smtClean="0"/>
              <a:t>actividad 1</a:t>
            </a:r>
            <a:r>
              <a:rPr lang="es-ES" sz="2400" dirty="0" smtClean="0"/>
              <a:t> (</a:t>
            </a:r>
            <a:r>
              <a:rPr lang="es-ES" sz="2400" dirty="0"/>
              <a:t>Identificar qué criterios hay presentes en las </a:t>
            </a:r>
            <a:r>
              <a:rPr lang="es-ES" sz="2400" dirty="0" smtClean="0"/>
              <a:t>ejemplificaciones). 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 smtClean="0"/>
              <a:t>-También por fases, cada grupo expone los resultados de la </a:t>
            </a:r>
            <a:r>
              <a:rPr lang="es-ES" sz="2400" b="1" u="sng" dirty="0" smtClean="0"/>
              <a:t>actividad 2</a:t>
            </a:r>
            <a:r>
              <a:rPr lang="es-ES" sz="2400" b="1" dirty="0" smtClean="0"/>
              <a:t> </a:t>
            </a:r>
            <a:r>
              <a:rPr lang="es-ES" sz="2400" dirty="0" smtClean="0"/>
              <a:t>(E</a:t>
            </a:r>
            <a:r>
              <a:rPr lang="es-ES" sz="2400" dirty="0" smtClean="0">
                <a:solidFill>
                  <a:schemeClr val="dk1"/>
                </a:solidFill>
              </a:rPr>
              <a:t>stablecer </a:t>
            </a:r>
            <a:r>
              <a:rPr lang="es-ES" sz="2400" dirty="0">
                <a:solidFill>
                  <a:schemeClr val="dk1"/>
                </a:solidFill>
              </a:rPr>
              <a:t>relaciones de cada ejemplificación con sus interacciones de </a:t>
            </a:r>
            <a:r>
              <a:rPr lang="es-ES" sz="2400" dirty="0" smtClean="0">
                <a:solidFill>
                  <a:schemeClr val="dk1"/>
                </a:solidFill>
              </a:rPr>
              <a:t>aula</a:t>
            </a:r>
            <a:r>
              <a:rPr lang="es-ES" sz="2400" dirty="0" smtClean="0"/>
              <a:t>)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4409" y="567860"/>
            <a:ext cx="4266171" cy="30865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7" name="Picture 4" descr="logod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3838638" y="101722"/>
            <a:ext cx="1616386" cy="466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Actividad </a:t>
            </a:r>
            <a:r>
              <a:rPr lang="es-ES" b="1" dirty="0" smtClean="0">
                <a:solidFill>
                  <a:schemeClr val="tx1"/>
                </a:solidFill>
              </a:rPr>
              <a:t>3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24681" y="101722"/>
            <a:ext cx="266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grupos de 3-4 personas</a:t>
            </a:r>
          </a:p>
          <a:p>
            <a:r>
              <a:rPr lang="es-ES" dirty="0" smtClean="0"/>
              <a:t>En gran grupo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90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3560" y="1208409"/>
            <a:ext cx="640871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CONCLUSIONES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5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58185" y="2312894"/>
            <a:ext cx="78853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sz="2800" dirty="0"/>
              <a:t>¿Qué ha supuesto para nosotros la realización de esta actividad práctica en relación a la inclusión de la sostenibilidad en el </a:t>
            </a:r>
            <a:r>
              <a:rPr lang="es-ES" sz="2800" dirty="0" err="1"/>
              <a:t>curriculum</a:t>
            </a:r>
            <a:r>
              <a:rPr lang="es-ES" sz="2800" dirty="0" smtClean="0"/>
              <a:t>?</a:t>
            </a:r>
            <a:endParaRPr lang="es-ES" sz="2800" dirty="0"/>
          </a:p>
          <a:p>
            <a:pPr marL="342900" indent="-342900" algn="just">
              <a:buAutoNum type="arabicPeriod"/>
            </a:pPr>
            <a:endParaRPr lang="es-ES" sz="2800" dirty="0" smtClean="0"/>
          </a:p>
          <a:p>
            <a:pPr marL="342900" indent="-342900" algn="just">
              <a:buAutoNum type="arabicPeriod"/>
            </a:pPr>
            <a:r>
              <a:rPr lang="es-ES" sz="2800" dirty="0" smtClean="0"/>
              <a:t>¿Qué nuevas preguntas formulamos?</a:t>
            </a:r>
          </a:p>
          <a:p>
            <a:pPr marL="342900" indent="-342900" algn="just">
              <a:buAutoNum type="arabicPeriod"/>
            </a:pPr>
            <a:endParaRPr lang="es-ES" sz="2800" dirty="0"/>
          </a:p>
          <a:p>
            <a:pPr marL="342900" indent="-342900" algn="just">
              <a:buAutoNum type="arabicPeriod"/>
            </a:pPr>
            <a:endParaRPr lang="es-ES" sz="2800" dirty="0" smtClean="0"/>
          </a:p>
          <a:p>
            <a:pPr marL="342900" indent="-342900" algn="just">
              <a:buAutoNum type="arabicPeriod"/>
            </a:pPr>
            <a:r>
              <a:rPr lang="es-ES" sz="2800" dirty="0" smtClean="0"/>
              <a:t>¿Qué necesidades formativas identificamos?</a:t>
            </a:r>
          </a:p>
          <a:p>
            <a:pPr marL="342900" indent="-342900" algn="just">
              <a:buAutoNum type="arabicPeriod"/>
            </a:pPr>
            <a:endParaRPr lang="es-ES" sz="2800" dirty="0"/>
          </a:p>
          <a:p>
            <a:pPr marL="342900" indent="-342900" algn="just">
              <a:buAutoNum type="arabicPeriod"/>
            </a:pPr>
            <a:endParaRPr lang="es-E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0824" y="152401"/>
            <a:ext cx="755576" cy="973090"/>
          </a:xfrm>
          <a:prstGeom prst="rect">
            <a:avLst/>
          </a:prstGeom>
        </p:spPr>
      </p:pic>
      <p:pic>
        <p:nvPicPr>
          <p:cNvPr id="9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5241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328" y="182516"/>
            <a:ext cx="23812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487" y="258184"/>
            <a:ext cx="5348459" cy="40937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26340" y="4554296"/>
            <a:ext cx="502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Espiral </a:t>
            </a:r>
            <a:r>
              <a:rPr lang="es-ES" sz="2800" b="1" dirty="0"/>
              <a:t>auto‐reflexiva </a:t>
            </a:r>
            <a:r>
              <a:rPr lang="es-ES" sz="2800" b="1" dirty="0" smtClean="0"/>
              <a:t>continua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5" name="Picture 4" descr="logod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3560" y="441498"/>
            <a:ext cx="6408712" cy="461665"/>
          </a:xfrm>
          <a:prstGeom prst="rect">
            <a:avLst/>
          </a:prstGeom>
          <a:solidFill>
            <a:srgbClr val="3E4CCE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Algunas referencias bibliográficas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5" name="Picture 4" descr="logod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03560" y="1296814"/>
            <a:ext cx="77408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BARRÓN, A., NAVARRETE, A. y FERRER-BALAS, D. (2010). </a:t>
            </a:r>
            <a:r>
              <a:rPr lang="es-ES" sz="1600" dirty="0" err="1"/>
              <a:t>Sostenibilización</a:t>
            </a:r>
            <a:r>
              <a:rPr lang="es-ES" sz="1600" dirty="0"/>
              <a:t> curricular en las universidades españolas. ¿Ha llegado la hora de actuar? </a:t>
            </a:r>
            <a:r>
              <a:rPr lang="es-ES" sz="1600" i="1" dirty="0"/>
              <a:t>Revista Eureka sobre Enseñanza y Divulgación de las Ciencias</a:t>
            </a:r>
            <a:r>
              <a:rPr lang="es-ES" sz="1600" dirty="0"/>
              <a:t>, </a:t>
            </a:r>
            <a:r>
              <a:rPr lang="es-ES" sz="1600" i="1" dirty="0"/>
              <a:t>7</a:t>
            </a:r>
            <a:r>
              <a:rPr lang="es-ES" sz="1600" dirty="0"/>
              <a:t>(N</a:t>
            </a:r>
            <a:r>
              <a:rPr lang="es-ES" sz="1600" baseline="30000" dirty="0"/>
              <a:t>o</a:t>
            </a:r>
            <a:r>
              <a:rPr lang="es-ES" sz="1600" dirty="0"/>
              <a:t> </a:t>
            </a:r>
            <a:r>
              <a:rPr lang="es-ES" sz="1600" dirty="0" err="1"/>
              <a:t>Extr</a:t>
            </a:r>
            <a:r>
              <a:rPr lang="es-ES" sz="1600" dirty="0"/>
              <a:t>), 388–399</a:t>
            </a:r>
            <a:endParaRPr lang="en-GB" sz="1600" dirty="0" smtClean="0"/>
          </a:p>
          <a:p>
            <a:r>
              <a:rPr lang="es-ES" sz="1600" dirty="0" smtClean="0"/>
              <a:t>GARCÍA-GONZÁLEZ</a:t>
            </a:r>
            <a:r>
              <a:rPr lang="es-ES" sz="1600" dirty="0"/>
              <a:t>, E., JIMÉNEZ-FONTANA, R., AZCÁRATE, P., y CARDEÑOSO, J. M. (2016). </a:t>
            </a:r>
            <a:r>
              <a:rPr lang="es-ES" sz="1600" dirty="0" err="1"/>
              <a:t>Inclusion</a:t>
            </a:r>
            <a:r>
              <a:rPr lang="es-ES" sz="1600" dirty="0"/>
              <a:t> of </a:t>
            </a:r>
            <a:r>
              <a:rPr lang="es-ES" sz="1600" dirty="0" err="1"/>
              <a:t>Sustainability</a:t>
            </a:r>
            <a:r>
              <a:rPr lang="es-ES" sz="1600" dirty="0"/>
              <a:t> in </a:t>
            </a:r>
            <a:r>
              <a:rPr lang="es-ES" sz="1600" dirty="0" err="1"/>
              <a:t>University</a:t>
            </a:r>
            <a:r>
              <a:rPr lang="es-ES" sz="1600" dirty="0"/>
              <a:t> </a:t>
            </a:r>
            <a:r>
              <a:rPr lang="es-ES" sz="1600" dirty="0" err="1"/>
              <a:t>Classrooms</a:t>
            </a:r>
            <a:r>
              <a:rPr lang="es-ES" sz="1600" dirty="0"/>
              <a:t> </a:t>
            </a:r>
            <a:r>
              <a:rPr lang="es-ES" sz="1600" dirty="0" err="1"/>
              <a:t>Through</a:t>
            </a:r>
            <a:r>
              <a:rPr lang="es-ES" sz="1600" dirty="0"/>
              <a:t> </a:t>
            </a:r>
            <a:r>
              <a:rPr lang="es-ES" sz="1600" dirty="0" err="1"/>
              <a:t>Methodology</a:t>
            </a:r>
            <a:r>
              <a:rPr lang="es-ES" sz="1600" dirty="0"/>
              <a:t>. In W. Leal </a:t>
            </a:r>
            <a:r>
              <a:rPr lang="es-ES" sz="1600" dirty="0" err="1"/>
              <a:t>Filho</a:t>
            </a:r>
            <a:r>
              <a:rPr lang="es-ES" sz="1600" dirty="0"/>
              <a:t>, L. </a:t>
            </a:r>
            <a:r>
              <a:rPr lang="es-ES" sz="1600" dirty="0" err="1"/>
              <a:t>Brandli</a:t>
            </a:r>
            <a:r>
              <a:rPr lang="es-ES" sz="1600" dirty="0"/>
              <a:t>, J. Newman, &amp; P. Castro (Eds.), </a:t>
            </a:r>
            <a:r>
              <a:rPr lang="es-ES" sz="1600" dirty="0" err="1"/>
              <a:t>Handbook</a:t>
            </a:r>
            <a:r>
              <a:rPr lang="es-ES" sz="1600" dirty="0"/>
              <a:t> of </a:t>
            </a:r>
            <a:r>
              <a:rPr lang="es-ES" sz="1600" dirty="0" err="1"/>
              <a:t>Theory</a:t>
            </a:r>
            <a:r>
              <a:rPr lang="es-ES" sz="1600" dirty="0"/>
              <a:t> and </a:t>
            </a:r>
            <a:r>
              <a:rPr lang="es-ES" sz="1600" dirty="0" err="1"/>
              <a:t>Practice</a:t>
            </a:r>
            <a:r>
              <a:rPr lang="es-ES" sz="1600" dirty="0"/>
              <a:t> of </a:t>
            </a:r>
            <a:r>
              <a:rPr lang="es-ES" sz="1600" dirty="0" err="1"/>
              <a:t>Sustainable</a:t>
            </a:r>
            <a:r>
              <a:rPr lang="es-ES" sz="1600" dirty="0"/>
              <a:t> </a:t>
            </a:r>
            <a:r>
              <a:rPr lang="es-ES" sz="1600" dirty="0" err="1"/>
              <a:t>Development</a:t>
            </a:r>
            <a:r>
              <a:rPr lang="es-ES" sz="1600" dirty="0"/>
              <a:t> in </a:t>
            </a:r>
            <a:r>
              <a:rPr lang="es-ES" sz="1600" dirty="0" err="1"/>
              <a:t>Higher</a:t>
            </a:r>
            <a:r>
              <a:rPr lang="es-ES" sz="1600" dirty="0"/>
              <a:t> </a:t>
            </a:r>
            <a:r>
              <a:rPr lang="es-ES" sz="1600" dirty="0" err="1"/>
              <a:t>Education</a:t>
            </a:r>
            <a:r>
              <a:rPr lang="es-ES" sz="1600" dirty="0"/>
              <a:t> (pp. 3–19). </a:t>
            </a:r>
            <a:r>
              <a:rPr lang="es-ES" sz="1600" dirty="0" err="1"/>
              <a:t>Switzerland</a:t>
            </a:r>
            <a:r>
              <a:rPr lang="es-ES" sz="1600" dirty="0"/>
              <a:t>: </a:t>
            </a:r>
            <a:r>
              <a:rPr lang="es-ES" sz="1600" dirty="0" err="1"/>
              <a:t>Springer</a:t>
            </a:r>
            <a:r>
              <a:rPr lang="es-ES" sz="1600" dirty="0"/>
              <a:t> International Publishing. http://doi.org/10.1007/978-3-319-47868-5</a:t>
            </a:r>
          </a:p>
          <a:p>
            <a:r>
              <a:rPr lang="es-ES" sz="1600" dirty="0" smtClean="0"/>
              <a:t>JUNYENT</a:t>
            </a:r>
            <a:r>
              <a:rPr lang="es-ES" sz="1600" dirty="0"/>
              <a:t>, M., GELI, A. M. y ARBAT, E. (2003). </a:t>
            </a:r>
            <a:r>
              <a:rPr lang="es-ES" sz="1600" i="1" dirty="0" err="1"/>
              <a:t>Ambientalización</a:t>
            </a:r>
            <a:r>
              <a:rPr lang="es-ES" sz="1600" i="1" dirty="0"/>
              <a:t> curricular de los estudios superiores</a:t>
            </a:r>
            <a:r>
              <a:rPr lang="es-ES" sz="1600" dirty="0"/>
              <a:t>. Girona: </a:t>
            </a:r>
            <a:r>
              <a:rPr lang="es-ES" sz="1600" dirty="0" err="1"/>
              <a:t>Universitat</a:t>
            </a:r>
            <a:r>
              <a:rPr lang="es-ES" sz="1600" dirty="0"/>
              <a:t> de Girona/Red ACES.</a:t>
            </a:r>
          </a:p>
          <a:p>
            <a:r>
              <a:rPr lang="es-ES" sz="1600" dirty="0"/>
              <a:t>LEAL FILHO, W. (2009). La educación para la sostenibilidad: iniciativas internacionales. </a:t>
            </a:r>
            <a:r>
              <a:rPr lang="es-ES" sz="1600" i="1" dirty="0"/>
              <a:t>Revista de Educación</a:t>
            </a:r>
            <a:r>
              <a:rPr lang="es-ES" sz="1600" dirty="0"/>
              <a:t>, </a:t>
            </a:r>
            <a:r>
              <a:rPr lang="es-ES" sz="1600" i="1" dirty="0"/>
              <a:t>número Ext</a:t>
            </a:r>
            <a:r>
              <a:rPr lang="es-ES" sz="1600" dirty="0"/>
              <a:t>, 263–277</a:t>
            </a:r>
            <a:r>
              <a:rPr lang="es-ES" sz="1600" dirty="0" smtClean="0"/>
              <a:t>.</a:t>
            </a:r>
          </a:p>
          <a:p>
            <a:r>
              <a:rPr lang="en-GB" sz="1600" dirty="0"/>
              <a:t>THOMAS, I. (2016) Challenges for implementation of education for sustainable development in higher education institutions, in BARTH, M., MICHELSEN, G., RIECKMANN, M. and THOMAS, I. </a:t>
            </a:r>
            <a:r>
              <a:rPr lang="en-GB" sz="1600" i="1" dirty="0"/>
              <a:t>Routledge Handbook of Higher Education for Sustainable Development</a:t>
            </a:r>
            <a:r>
              <a:rPr lang="en-GB" sz="1600" dirty="0"/>
              <a:t>. </a:t>
            </a:r>
            <a:r>
              <a:rPr lang="es-ES" sz="1600" dirty="0"/>
              <a:t>London, New York, </a:t>
            </a:r>
            <a:r>
              <a:rPr lang="es-ES" sz="1600" dirty="0" err="1"/>
              <a:t>Routledge</a:t>
            </a:r>
            <a:r>
              <a:rPr lang="es-ES" sz="1600" dirty="0"/>
              <a:t>, 56-71.</a:t>
            </a:r>
          </a:p>
          <a:p>
            <a:pPr marL="342900" indent="-342900">
              <a:buAutoNum type="arabicPeriod"/>
            </a:pPr>
            <a:endParaRPr lang="es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0824" y="152401"/>
            <a:ext cx="755576" cy="973090"/>
          </a:xfrm>
          <a:prstGeom prst="rect">
            <a:avLst/>
          </a:prstGeom>
        </p:spPr>
      </p:pic>
      <p:pic>
        <p:nvPicPr>
          <p:cNvPr id="8" name="Picture 4" descr="logodp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5241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8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5" name="Picture 4" descr="logod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33524" y="486546"/>
            <a:ext cx="77408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dirty="0"/>
          </a:p>
          <a:p>
            <a:r>
              <a:rPr lang="es-ES" sz="1600" dirty="0" smtClean="0"/>
              <a:t>VILCHES</a:t>
            </a:r>
            <a:r>
              <a:rPr lang="es-ES" sz="1600" dirty="0"/>
              <a:t>, A. y GIL PÉREZ, D. (2016). La transición a la sostenibilidad como objetivo urgente para la superación de la crisis sistémica actual. </a:t>
            </a:r>
            <a:r>
              <a:rPr lang="es-ES" sz="1600" i="1" dirty="0"/>
              <a:t>Revista Eureka sobre Enseñanza y Divulgación de las Ciencias</a:t>
            </a:r>
            <a:r>
              <a:rPr lang="es-ES" sz="1600" dirty="0"/>
              <a:t>, </a:t>
            </a:r>
            <a:r>
              <a:rPr lang="es-ES" sz="1600" i="1" dirty="0"/>
              <a:t>13</a:t>
            </a:r>
            <a:r>
              <a:rPr lang="es-ES" sz="1600" dirty="0"/>
              <a:t>(2), 395–407.</a:t>
            </a:r>
          </a:p>
          <a:p>
            <a:r>
              <a:rPr lang="en-GB" sz="1600" dirty="0" smtClean="0"/>
              <a:t>WALS</a:t>
            </a:r>
            <a:r>
              <a:rPr lang="en-GB" sz="1600" dirty="0"/>
              <a:t>, A. E. J., y JICKLING, B. (2002). “Sustainability” in higher education. </a:t>
            </a:r>
            <a:r>
              <a:rPr lang="en-GB" sz="1600" i="1" dirty="0"/>
              <a:t>International Journal of Sustainability in Higher Education</a:t>
            </a:r>
            <a:r>
              <a:rPr lang="en-GB" sz="1600" dirty="0"/>
              <a:t>, </a:t>
            </a:r>
            <a:r>
              <a:rPr lang="en-GB" sz="1600" i="1" dirty="0"/>
              <a:t>3</a:t>
            </a:r>
            <a:r>
              <a:rPr lang="en-GB" sz="1600" dirty="0"/>
              <a:t>(3), 221–232. http://doi.org/10.1108/14676370210434688</a:t>
            </a:r>
            <a:endParaRPr lang="es-ES" sz="1600" dirty="0"/>
          </a:p>
          <a:p>
            <a:r>
              <a:rPr lang="es-ES" sz="1600" dirty="0"/>
              <a:t>WIEK, A., XIONG, A., BRUNDIERS, K. y LEEUW, S. VAN DER. </a:t>
            </a:r>
            <a:r>
              <a:rPr lang="en-GB" sz="1600" dirty="0"/>
              <a:t>(2014). Integrating problem- and project-based learning into sustainability programs. A case study on the School of Sustainability at Arizona State University. </a:t>
            </a:r>
            <a:r>
              <a:rPr lang="es-ES" sz="1600" i="1" dirty="0"/>
              <a:t>International </a:t>
            </a:r>
            <a:r>
              <a:rPr lang="es-ES" sz="1600" i="1" dirty="0" err="1"/>
              <a:t>Journal</a:t>
            </a:r>
            <a:r>
              <a:rPr lang="es-ES" sz="1600" i="1" dirty="0"/>
              <a:t> of </a:t>
            </a:r>
            <a:r>
              <a:rPr lang="es-ES" sz="1600" i="1" dirty="0" err="1"/>
              <a:t>Sustainability</a:t>
            </a:r>
            <a:r>
              <a:rPr lang="es-ES" sz="1600" i="1" dirty="0"/>
              <a:t> in </a:t>
            </a:r>
            <a:r>
              <a:rPr lang="es-ES" sz="1600" i="1" dirty="0" err="1"/>
              <a:t>Higher</a:t>
            </a:r>
            <a:r>
              <a:rPr lang="es-ES" sz="1600" i="1" dirty="0"/>
              <a:t> </a:t>
            </a:r>
            <a:r>
              <a:rPr lang="es-ES" sz="1600" i="1" dirty="0" err="1"/>
              <a:t>Education</a:t>
            </a:r>
            <a:r>
              <a:rPr lang="es-ES" sz="1600" dirty="0"/>
              <a:t>, </a:t>
            </a:r>
            <a:r>
              <a:rPr lang="es-ES" sz="1600" i="1" dirty="0"/>
              <a:t>15</a:t>
            </a:r>
            <a:r>
              <a:rPr lang="es-ES" sz="1600" dirty="0"/>
              <a:t>(4), </a:t>
            </a:r>
            <a:r>
              <a:rPr lang="es-ES" sz="1600" dirty="0" smtClean="0"/>
              <a:t>413–449</a:t>
            </a:r>
          </a:p>
          <a:p>
            <a:endParaRPr lang="es-ES" sz="1600" dirty="0"/>
          </a:p>
          <a:p>
            <a:pPr algn="ctr"/>
            <a:r>
              <a:rPr lang="es-ES" sz="1600" dirty="0" smtClean="0"/>
              <a:t>MONOGRÁFICOS SOSTENIBILIDAD</a:t>
            </a:r>
          </a:p>
          <a:p>
            <a:endParaRPr lang="es-ES" sz="1600" dirty="0"/>
          </a:p>
          <a:p>
            <a:r>
              <a:rPr lang="es-ES" b="1" dirty="0"/>
              <a:t>Desarrollo sostenible y educación superior en un mundo </a:t>
            </a:r>
            <a:r>
              <a:rPr lang="es-ES" b="1" dirty="0" smtClean="0"/>
              <a:t>global: </a:t>
            </a:r>
            <a:r>
              <a:rPr lang="es-ES" dirty="0" smtClean="0"/>
              <a:t>http</a:t>
            </a:r>
            <a:r>
              <a:rPr lang="es-ES" dirty="0"/>
              <a:t>://rieoei.org/index.php</a:t>
            </a:r>
          </a:p>
          <a:p>
            <a:endParaRPr lang="es-ES" dirty="0" smtClean="0"/>
          </a:p>
          <a:p>
            <a:r>
              <a:rPr lang="es-ES" b="1" dirty="0" err="1" smtClean="0"/>
              <a:t>Ambientalización</a:t>
            </a:r>
            <a:r>
              <a:rPr lang="es-ES" b="1" dirty="0" smtClean="0"/>
              <a:t> curricular y </a:t>
            </a:r>
            <a:r>
              <a:rPr lang="es-ES" b="1" dirty="0" err="1" smtClean="0"/>
              <a:t>sostenibilización</a:t>
            </a:r>
            <a:r>
              <a:rPr lang="es-ES" b="1" dirty="0" smtClean="0"/>
              <a:t>. Nuevos  retos de profesionalización docente. </a:t>
            </a:r>
            <a:r>
              <a:rPr lang="es-ES" dirty="0" smtClean="0"/>
              <a:t>http</a:t>
            </a:r>
            <a:r>
              <a:rPr lang="es-ES" dirty="0"/>
              <a:t>://recyt.fecyt.es/index.php/profesorado/article/viewFile/43863/25735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744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2878022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es-ES" dirty="0" smtClean="0"/>
          </a:p>
          <a:p>
            <a:endParaRPr lang="es-ES" dirty="0"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0934" y="134949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1725" indent="-457200"/>
            <a:endParaRPr lang="es-ES" sz="2800" b="1" dirty="0"/>
          </a:p>
          <a:p>
            <a:pPr marL="644525"/>
            <a:r>
              <a:rPr lang="es-ES" sz="2800" b="1" dirty="0" smtClean="0"/>
              <a:t>  </a:t>
            </a:r>
            <a:endParaRPr lang="es-ES" sz="28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52" y="1349494"/>
            <a:ext cx="7210648" cy="5392473"/>
          </a:xfrm>
          <a:prstGeom prst="rect">
            <a:avLst/>
          </a:prstGeom>
        </p:spPr>
      </p:pic>
      <p:pic>
        <p:nvPicPr>
          <p:cNvPr id="7" name="Picture 2" descr="Resultado de imagen de mimb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46"/>
            <a:ext cx="2033195" cy="9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033195" y="-42198"/>
            <a:ext cx="2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Los mimbres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280453"/>
            <a:ext cx="2162287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Crisis SISTÉMICA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9840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2878022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endParaRPr lang="es-ES" dirty="0" smtClean="0"/>
          </a:p>
          <a:p>
            <a:endParaRPr lang="es-ES" dirty="0"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0934" y="134949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01725" indent="-457200"/>
            <a:endParaRPr lang="es-ES" sz="2800" b="1" dirty="0"/>
          </a:p>
          <a:p>
            <a:pPr marL="644525"/>
            <a:r>
              <a:rPr lang="es-ES" sz="2800" b="1" dirty="0" smtClean="0"/>
              <a:t>  </a:t>
            </a:r>
            <a:endParaRPr lang="es-ES" sz="28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1916832"/>
            <a:ext cx="2655543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Crisis SISTÉMICA</a:t>
            </a:r>
            <a:endParaRPr lang="es-ES" sz="3200" b="1" dirty="0"/>
          </a:p>
        </p:txBody>
      </p:sp>
      <p:grpSp>
        <p:nvGrpSpPr>
          <p:cNvPr id="7" name="6 Grupo"/>
          <p:cNvGrpSpPr/>
          <p:nvPr/>
        </p:nvGrpSpPr>
        <p:grpSpPr>
          <a:xfrm>
            <a:off x="3168285" y="1901198"/>
            <a:ext cx="1619739" cy="441340"/>
            <a:chOff x="2987824" y="611396"/>
            <a:chExt cx="1619739" cy="441340"/>
          </a:xfrm>
        </p:grpSpPr>
        <p:cxnSp>
          <p:nvCxnSpPr>
            <p:cNvPr id="14" name="13 Conector recto de flecha"/>
            <p:cNvCxnSpPr/>
            <p:nvPr/>
          </p:nvCxnSpPr>
          <p:spPr>
            <a:xfrm>
              <a:off x="2987824" y="1052736"/>
              <a:ext cx="16197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3113617" y="611396"/>
              <a:ext cx="13681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requiere</a:t>
              </a:r>
              <a:endParaRPr lang="es-ES" sz="2000" dirty="0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4860032" y="1844824"/>
            <a:ext cx="3168352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200" b="1" dirty="0" smtClean="0">
                <a:solidFill>
                  <a:schemeClr val="bg1"/>
                </a:solidFill>
              </a:rPr>
              <a:t>Búsqueda de soluciones para construir un MUNDO MEJOR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75656" y="4417948"/>
            <a:ext cx="5382343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Educación para la Sostenibilidad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424713" y="3090706"/>
            <a:ext cx="4150558" cy="1261488"/>
            <a:chOff x="2934292" y="1376155"/>
            <a:chExt cx="3911342" cy="784537"/>
          </a:xfrm>
        </p:grpSpPr>
        <p:cxnSp>
          <p:nvCxnSpPr>
            <p:cNvPr id="12" name="11 Conector recto de flecha"/>
            <p:cNvCxnSpPr/>
            <p:nvPr/>
          </p:nvCxnSpPr>
          <p:spPr>
            <a:xfrm flipH="1">
              <a:off x="5549490" y="1376155"/>
              <a:ext cx="1296144" cy="7845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12 CuadroTexto"/>
            <p:cNvSpPr txBox="1"/>
            <p:nvPr/>
          </p:nvSpPr>
          <p:spPr>
            <a:xfrm>
              <a:off x="2934292" y="1459355"/>
              <a:ext cx="3312368" cy="2871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/>
                <a:t>una de las  posibles  vías</a:t>
              </a:r>
              <a:endParaRPr lang="es-ES" sz="2400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87" y="4941169"/>
            <a:ext cx="4751813" cy="187152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8424" y="1"/>
            <a:ext cx="755576" cy="973090"/>
          </a:xfrm>
          <a:prstGeom prst="rect">
            <a:avLst/>
          </a:prstGeom>
        </p:spPr>
      </p:pic>
      <p:pic>
        <p:nvPicPr>
          <p:cNvPr id="18" name="Picture 4" descr="logodp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71745"/>
            <a:ext cx="540072" cy="48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de mimb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46"/>
            <a:ext cx="2033195" cy="9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2033195" y="-42198"/>
            <a:ext cx="2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Los mimbres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5" y="0"/>
            <a:ext cx="8993393" cy="6711837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46"/>
            <a:ext cx="2033195" cy="9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33195" y="-42198"/>
            <a:ext cx="2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ea typeface="Cambria Math" panose="02040503050406030204" pitchFamily="18" charset="0"/>
              </a:rPr>
              <a:t>Los mimbres</a:t>
            </a:r>
            <a:endParaRPr lang="es-ES" sz="2800" b="1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5" y="0"/>
            <a:ext cx="7960659" cy="596876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198631" y="2614108"/>
            <a:ext cx="1545030" cy="301214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198631" y="5934670"/>
            <a:ext cx="6876752" cy="923330"/>
          </a:xfrm>
          <a:prstGeom prst="rect">
            <a:avLst/>
          </a:prstGeom>
          <a:solidFill>
            <a:srgbClr val="ED9A1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Formar en COMPETENCIAS para la SOSTENIBILIDAD requiere métodos no tradicionales porque estamos hablando de una formación integral y que excede los límites de la simple transmisión del conocimiento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545590" y="2614108"/>
            <a:ext cx="1984301" cy="301214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587507" y="2614108"/>
            <a:ext cx="1082695" cy="301214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17904" y="2915322"/>
            <a:ext cx="1082695" cy="301214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111357" y="3293633"/>
            <a:ext cx="3128078" cy="267148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6898049" y="3293633"/>
            <a:ext cx="1084125" cy="267148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1060718" y="3639670"/>
            <a:ext cx="1843847" cy="222325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591271" y="3939092"/>
            <a:ext cx="3853021" cy="338866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3248808" y="4584551"/>
            <a:ext cx="2807747" cy="331728"/>
          </a:xfrm>
          <a:prstGeom prst="rect">
            <a:avLst/>
          </a:prstGeom>
          <a:solidFill>
            <a:srgbClr val="FFC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3171" y="2313242"/>
            <a:ext cx="8860829" cy="952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167134" y="3234476"/>
            <a:ext cx="8860829" cy="687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0" y="3962946"/>
            <a:ext cx="8860829" cy="687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-15745" y="4650368"/>
            <a:ext cx="8860829" cy="1111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0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16" y="-4"/>
            <a:ext cx="9059555" cy="6088828"/>
          </a:xfrm>
          <a:prstGeom prst="rect">
            <a:avLst/>
          </a:prstGeom>
        </p:spPr>
      </p:pic>
      <p:pic>
        <p:nvPicPr>
          <p:cNvPr id="3" name="Picture 2" descr="Resultado de imagen de mimb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" y="-29845"/>
            <a:ext cx="887016" cy="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994591" y="39982"/>
            <a:ext cx="1015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a typeface="Cambria Math" panose="02040503050406030204" pitchFamily="18" charset="0"/>
              </a:rPr>
              <a:t>Los mimbres</a:t>
            </a:r>
            <a:endParaRPr lang="es-ES" sz="1000" b="1" dirty="0">
              <a:ea typeface="Cambria Math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0878" y="3399764"/>
            <a:ext cx="8860829" cy="2291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61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2413</Words>
  <Application>Microsoft Office PowerPoint</Application>
  <PresentationFormat>Presentación en pantalla (4:3)</PresentationFormat>
  <Paragraphs>239</Paragraphs>
  <Slides>41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Aquí y ahora…una conferencia sobre estrategias participativas… ¿en la que no vais a participar?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DIDACTICA</dc:creator>
  <cp:lastModifiedBy>clara.martinez6</cp:lastModifiedBy>
  <cp:revision>59</cp:revision>
  <dcterms:created xsi:type="dcterms:W3CDTF">2019-03-27T19:47:47Z</dcterms:created>
  <dcterms:modified xsi:type="dcterms:W3CDTF">2019-04-10T07:14:15Z</dcterms:modified>
</cp:coreProperties>
</file>