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1"/>
  </p:notesMasterIdLst>
  <p:sldIdLst>
    <p:sldId id="571" r:id="rId2"/>
    <p:sldId id="613" r:id="rId3"/>
    <p:sldId id="660" r:id="rId4"/>
    <p:sldId id="661" r:id="rId5"/>
    <p:sldId id="662" r:id="rId6"/>
    <p:sldId id="663" r:id="rId7"/>
    <p:sldId id="614" r:id="rId8"/>
    <p:sldId id="664" r:id="rId9"/>
    <p:sldId id="665" r:id="rId10"/>
    <p:sldId id="615" r:id="rId11"/>
    <p:sldId id="650" r:id="rId12"/>
    <p:sldId id="651" r:id="rId13"/>
    <p:sldId id="617" r:id="rId14"/>
    <p:sldId id="641" r:id="rId15"/>
    <p:sldId id="642" r:id="rId16"/>
    <p:sldId id="643" r:id="rId17"/>
    <p:sldId id="644" r:id="rId18"/>
    <p:sldId id="645" r:id="rId19"/>
    <p:sldId id="646" r:id="rId20"/>
    <p:sldId id="647" r:id="rId21"/>
    <p:sldId id="648" r:id="rId22"/>
    <p:sldId id="649" r:id="rId23"/>
    <p:sldId id="618" r:id="rId24"/>
    <p:sldId id="259" r:id="rId25"/>
    <p:sldId id="265" r:id="rId26"/>
    <p:sldId id="266" r:id="rId27"/>
    <p:sldId id="267" r:id="rId28"/>
    <p:sldId id="633" r:id="rId29"/>
    <p:sldId id="634" r:id="rId30"/>
    <p:sldId id="635" r:id="rId31"/>
    <p:sldId id="636" r:id="rId32"/>
    <p:sldId id="620" r:id="rId33"/>
    <p:sldId id="601" r:id="rId34"/>
    <p:sldId id="602" r:id="rId35"/>
    <p:sldId id="603" r:id="rId36"/>
    <p:sldId id="637" r:id="rId37"/>
    <p:sldId id="621" r:id="rId38"/>
    <p:sldId id="413" r:id="rId39"/>
    <p:sldId id="412" r:id="rId40"/>
    <p:sldId id="310" r:id="rId41"/>
    <p:sldId id="364" r:id="rId42"/>
    <p:sldId id="363" r:id="rId43"/>
    <p:sldId id="368" r:id="rId44"/>
    <p:sldId id="365" r:id="rId45"/>
    <p:sldId id="622" r:id="rId46"/>
    <p:sldId id="652" r:id="rId47"/>
    <p:sldId id="623" r:id="rId48"/>
    <p:sldId id="638" r:id="rId49"/>
    <p:sldId id="624" r:id="rId50"/>
    <p:sldId id="666" r:id="rId51"/>
    <p:sldId id="667" r:id="rId52"/>
    <p:sldId id="653" r:id="rId53"/>
    <p:sldId id="654" r:id="rId54"/>
    <p:sldId id="655" r:id="rId55"/>
    <p:sldId id="656" r:id="rId56"/>
    <p:sldId id="657" r:id="rId57"/>
    <p:sldId id="658" r:id="rId58"/>
    <p:sldId id="659" r:id="rId59"/>
    <p:sldId id="583" r:id="rId60"/>
  </p:sldIdLst>
  <p:sldSz cx="12192000" cy="6858000"/>
  <p:notesSz cx="6797675" cy="9871075"/>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8EA"/>
    <a:srgbClr val="A40000"/>
    <a:srgbClr val="AF1A2D"/>
    <a:srgbClr val="A50021"/>
    <a:srgbClr val="E73336"/>
    <a:srgbClr val="C0C0C0"/>
    <a:srgbClr val="929292"/>
    <a:srgbClr val="FB8B1F"/>
    <a:srgbClr val="AE202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80" autoAdjust="0"/>
    <p:restoredTop sz="96327" autoAdjust="0"/>
  </p:normalViewPr>
  <p:slideViewPr>
    <p:cSldViewPr snapToGrid="0">
      <p:cViewPr>
        <p:scale>
          <a:sx n="119" d="100"/>
          <a:sy n="119" d="100"/>
        </p:scale>
        <p:origin x="-120" y="-42"/>
      </p:cViewPr>
      <p:guideLst>
        <p:guide orient="horz" pos="2160"/>
        <p:guide pos="3840"/>
      </p:guideLst>
    </p:cSldViewPr>
  </p:slideViewPr>
  <p:outlineViewPr>
    <p:cViewPr>
      <p:scale>
        <a:sx n="33" d="100"/>
        <a:sy n="33" d="100"/>
      </p:scale>
      <p:origin x="0" y="124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3554"/>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ES"/>
          </a:p>
        </p:txBody>
      </p:sp>
      <p:sp>
        <p:nvSpPr>
          <p:cNvPr id="3" name="2 Marcador de fecha"/>
          <p:cNvSpPr>
            <a:spLocks noGrp="1"/>
          </p:cNvSpPr>
          <p:nvPr>
            <p:ph type="dt" idx="1"/>
          </p:nvPr>
        </p:nvSpPr>
        <p:spPr>
          <a:xfrm>
            <a:off x="3850443" y="0"/>
            <a:ext cx="2945659" cy="493554"/>
          </a:xfrm>
          <a:prstGeom prst="rect">
            <a:avLst/>
          </a:prstGeom>
        </p:spPr>
        <p:txBody>
          <a:bodyPr vert="horz" lIns="91440" tIns="45720" rIns="91440" bIns="45720" rtlCol="0"/>
          <a:lstStyle>
            <a:lvl1pPr algn="r">
              <a:defRPr sz="1200">
                <a:latin typeface="Arial" charset="0"/>
                <a:cs typeface="Arial" charset="0"/>
              </a:defRPr>
            </a:lvl1pPr>
          </a:lstStyle>
          <a:p>
            <a:pPr>
              <a:defRPr/>
            </a:pPr>
            <a:fld id="{CB6B84DB-C557-4499-90C7-36EDB4133D67}" type="datetimeFigureOut">
              <a:rPr lang="es-ES"/>
              <a:pPr>
                <a:defRPr/>
              </a:pPr>
              <a:t>14/12/2020</a:t>
            </a:fld>
            <a:endParaRPr lang="es-ES"/>
          </a:p>
        </p:txBody>
      </p:sp>
      <p:sp>
        <p:nvSpPr>
          <p:cNvPr id="4" name="3 Marcador de imagen de diapositiva"/>
          <p:cNvSpPr>
            <a:spLocks noGrp="1" noRot="1" noChangeAspect="1"/>
          </p:cNvSpPr>
          <p:nvPr>
            <p:ph type="sldImg" idx="2"/>
          </p:nvPr>
        </p:nvSpPr>
        <p:spPr>
          <a:xfrm>
            <a:off x="109538" y="739775"/>
            <a:ext cx="6578600" cy="370205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79768" y="4688761"/>
            <a:ext cx="5438140" cy="4441984"/>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9375808"/>
            <a:ext cx="2945659" cy="493554"/>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ES"/>
          </a:p>
        </p:txBody>
      </p:sp>
      <p:sp>
        <p:nvSpPr>
          <p:cNvPr id="7" name="6 Marcador de número de diapositiva"/>
          <p:cNvSpPr>
            <a:spLocks noGrp="1"/>
          </p:cNvSpPr>
          <p:nvPr>
            <p:ph type="sldNum" sz="quarter" idx="5"/>
          </p:nvPr>
        </p:nvSpPr>
        <p:spPr>
          <a:xfrm>
            <a:off x="3850443" y="9375808"/>
            <a:ext cx="2945659" cy="493554"/>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2EC3BE70-BE40-47E4-A62E-DA8943201EDA}" type="slidenum">
              <a:rPr lang="es-ES"/>
              <a:pPr>
                <a:defRPr/>
              </a:pPr>
              <a:t>‹Nº›</a:t>
            </a:fld>
            <a:endParaRPr lang="es-ES"/>
          </a:p>
        </p:txBody>
      </p:sp>
    </p:spTree>
    <p:extLst>
      <p:ext uri="{BB962C8B-B14F-4D97-AF65-F5344CB8AC3E}">
        <p14:creationId xmlns:p14="http://schemas.microsoft.com/office/powerpoint/2010/main" val="366378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dirty="0">
              <a:ea typeface="ＭＳ Ｐゴシック" pitchFamily="34" charset="-128"/>
            </a:endParaRPr>
          </a:p>
        </p:txBody>
      </p:sp>
      <p:sp>
        <p:nvSpPr>
          <p:cNvPr id="839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42659D9-313F-4250-8CF8-2DB5B2670AD3}" type="slidenum">
              <a:rPr lang="es-ES_tradnl" smtClean="0">
                <a:solidFill>
                  <a:srgbClr val="000000"/>
                </a:solidFill>
              </a:rPr>
              <a:pPr eaLnBrk="1" hangingPunct="1"/>
              <a:t>38</a:t>
            </a:fld>
            <a:endParaRPr lang="es-ES_tradnl">
              <a:solidFill>
                <a:srgbClr val="000000"/>
              </a:solidFill>
            </a:endParaRPr>
          </a:p>
        </p:txBody>
      </p:sp>
    </p:spTree>
    <p:extLst>
      <p:ext uri="{BB962C8B-B14F-4D97-AF65-F5344CB8AC3E}">
        <p14:creationId xmlns:p14="http://schemas.microsoft.com/office/powerpoint/2010/main" val="159684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ea typeface="ＭＳ Ｐゴシック" pitchFamily="34" charset="-128"/>
            </a:endParaRPr>
          </a:p>
        </p:txBody>
      </p:sp>
      <p:sp>
        <p:nvSpPr>
          <p:cNvPr id="839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42659D9-313F-4250-8CF8-2DB5B2670AD3}" type="slidenum">
              <a:rPr lang="es-ES_tradnl" smtClean="0">
                <a:solidFill>
                  <a:srgbClr val="000000"/>
                </a:solidFill>
              </a:rPr>
              <a:pPr eaLnBrk="1" hangingPunct="1"/>
              <a:t>39</a:t>
            </a:fld>
            <a:endParaRPr lang="es-ES_tradnl">
              <a:solidFill>
                <a:srgbClr val="000000"/>
              </a:solidFill>
            </a:endParaRPr>
          </a:p>
        </p:txBody>
      </p:sp>
    </p:spTree>
    <p:extLst>
      <p:ext uri="{BB962C8B-B14F-4D97-AF65-F5344CB8AC3E}">
        <p14:creationId xmlns:p14="http://schemas.microsoft.com/office/powerpoint/2010/main" val="189508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4691" name="2 Marcador de notas"/>
          <p:cNvSpPr>
            <a:spLocks noGrp="1"/>
          </p:cNvSpPr>
          <p:nvPr>
            <p:ph type="body" idx="1"/>
          </p:nvPr>
        </p:nvSpPr>
        <p:spPr bwMode="auto">
          <a:noFill/>
        </p:spPr>
        <p:txBody>
          <a:bodyPr/>
          <a:lstStyle/>
          <a:p>
            <a:pPr eaLnBrk="1" hangingPunct="1"/>
            <a:endParaRPr lang="es-ES">
              <a:ea typeface="ＭＳ Ｐゴシック" pitchFamily="34" charset="-128"/>
            </a:endParaRPr>
          </a:p>
        </p:txBody>
      </p:sp>
      <p:sp>
        <p:nvSpPr>
          <p:cNvPr id="114692" name="3 Marcador de número de diapositiva"/>
          <p:cNvSpPr>
            <a:spLocks noGrp="1"/>
          </p:cNvSpPr>
          <p:nvPr>
            <p:ph type="sldNum" sz="quarter" idx="5"/>
          </p:nvPr>
        </p:nvSpPr>
        <p:spPr bwMode="auto">
          <a:noFill/>
          <a:ln>
            <a:miter lim="800000"/>
            <a:headEnd/>
            <a:tailEnd/>
          </a:ln>
        </p:spPr>
        <p:txBody>
          <a:bodyPr/>
          <a:lstStyle/>
          <a:p>
            <a:fld id="{B122D07C-9AFA-4091-8D27-EA7F3D9539AA}" type="slidenum">
              <a:rPr lang="es-ES_tradnl" smtClean="0">
                <a:ea typeface="ＭＳ Ｐゴシック" pitchFamily="34" charset="-128"/>
              </a:rPr>
              <a:pPr/>
              <a:t>40</a:t>
            </a:fld>
            <a:endParaRPr lang="es-ES_tradnl">
              <a:ea typeface="ＭＳ Ｐゴシック" pitchFamily="34" charset="-128"/>
            </a:endParaRPr>
          </a:p>
        </p:txBody>
      </p:sp>
    </p:spTree>
    <p:extLst>
      <p:ext uri="{BB962C8B-B14F-4D97-AF65-F5344CB8AC3E}">
        <p14:creationId xmlns:p14="http://schemas.microsoft.com/office/powerpoint/2010/main" val="485637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4691" name="2 Marcador de notas"/>
          <p:cNvSpPr>
            <a:spLocks noGrp="1"/>
          </p:cNvSpPr>
          <p:nvPr>
            <p:ph type="body" idx="1"/>
          </p:nvPr>
        </p:nvSpPr>
        <p:spPr bwMode="auto">
          <a:noFill/>
        </p:spPr>
        <p:txBody>
          <a:bodyPr/>
          <a:lstStyle/>
          <a:p>
            <a:pPr eaLnBrk="1" hangingPunct="1"/>
            <a:endParaRPr lang="es-ES">
              <a:ea typeface="ＭＳ Ｐゴシック" pitchFamily="34" charset="-128"/>
            </a:endParaRPr>
          </a:p>
        </p:txBody>
      </p:sp>
      <p:sp>
        <p:nvSpPr>
          <p:cNvPr id="114692" name="3 Marcador de número de diapositiva"/>
          <p:cNvSpPr>
            <a:spLocks noGrp="1"/>
          </p:cNvSpPr>
          <p:nvPr>
            <p:ph type="sldNum" sz="quarter" idx="5"/>
          </p:nvPr>
        </p:nvSpPr>
        <p:spPr bwMode="auto">
          <a:noFill/>
          <a:ln>
            <a:miter lim="800000"/>
            <a:headEnd/>
            <a:tailEnd/>
          </a:ln>
        </p:spPr>
        <p:txBody>
          <a:bodyPr/>
          <a:lstStyle/>
          <a:p>
            <a:fld id="{B122D07C-9AFA-4091-8D27-EA7F3D9539AA}" type="slidenum">
              <a:rPr lang="es-ES_tradnl" smtClean="0">
                <a:ea typeface="ＭＳ Ｐゴシック" pitchFamily="34" charset="-128"/>
              </a:rPr>
              <a:pPr/>
              <a:t>41</a:t>
            </a:fld>
            <a:endParaRPr lang="es-ES_tradnl">
              <a:ea typeface="ＭＳ Ｐゴシック" pitchFamily="34" charset="-128"/>
            </a:endParaRPr>
          </a:p>
        </p:txBody>
      </p:sp>
    </p:spTree>
    <p:extLst>
      <p:ext uri="{BB962C8B-B14F-4D97-AF65-F5344CB8AC3E}">
        <p14:creationId xmlns:p14="http://schemas.microsoft.com/office/powerpoint/2010/main" val="59525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4691" name="2 Marcador de notas"/>
          <p:cNvSpPr>
            <a:spLocks noGrp="1"/>
          </p:cNvSpPr>
          <p:nvPr>
            <p:ph type="body" idx="1"/>
          </p:nvPr>
        </p:nvSpPr>
        <p:spPr bwMode="auto">
          <a:noFill/>
        </p:spPr>
        <p:txBody>
          <a:bodyPr/>
          <a:lstStyle/>
          <a:p>
            <a:pPr eaLnBrk="1" hangingPunct="1"/>
            <a:endParaRPr lang="es-ES">
              <a:ea typeface="ＭＳ Ｐゴシック" pitchFamily="34" charset="-128"/>
            </a:endParaRPr>
          </a:p>
        </p:txBody>
      </p:sp>
      <p:sp>
        <p:nvSpPr>
          <p:cNvPr id="114692" name="3 Marcador de número de diapositiva"/>
          <p:cNvSpPr>
            <a:spLocks noGrp="1"/>
          </p:cNvSpPr>
          <p:nvPr>
            <p:ph type="sldNum" sz="quarter" idx="5"/>
          </p:nvPr>
        </p:nvSpPr>
        <p:spPr bwMode="auto">
          <a:noFill/>
          <a:ln>
            <a:miter lim="800000"/>
            <a:headEnd/>
            <a:tailEnd/>
          </a:ln>
        </p:spPr>
        <p:txBody>
          <a:bodyPr/>
          <a:lstStyle/>
          <a:p>
            <a:fld id="{B122D07C-9AFA-4091-8D27-EA7F3D9539AA}" type="slidenum">
              <a:rPr lang="es-ES_tradnl" smtClean="0">
                <a:ea typeface="ＭＳ Ｐゴシック" pitchFamily="34" charset="-128"/>
              </a:rPr>
              <a:pPr/>
              <a:t>42</a:t>
            </a:fld>
            <a:endParaRPr lang="es-ES_tradnl">
              <a:ea typeface="ＭＳ Ｐゴシック" pitchFamily="34" charset="-128"/>
            </a:endParaRPr>
          </a:p>
        </p:txBody>
      </p:sp>
    </p:spTree>
    <p:extLst>
      <p:ext uri="{BB962C8B-B14F-4D97-AF65-F5344CB8AC3E}">
        <p14:creationId xmlns:p14="http://schemas.microsoft.com/office/powerpoint/2010/main" val="268515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4691" name="2 Marcador de notas"/>
          <p:cNvSpPr>
            <a:spLocks noGrp="1"/>
          </p:cNvSpPr>
          <p:nvPr>
            <p:ph type="body" idx="1"/>
          </p:nvPr>
        </p:nvSpPr>
        <p:spPr bwMode="auto">
          <a:noFill/>
        </p:spPr>
        <p:txBody>
          <a:bodyPr/>
          <a:lstStyle/>
          <a:p>
            <a:pPr eaLnBrk="1" hangingPunct="1"/>
            <a:endParaRPr lang="es-ES">
              <a:ea typeface="ＭＳ Ｐゴシック" pitchFamily="34" charset="-128"/>
            </a:endParaRPr>
          </a:p>
        </p:txBody>
      </p:sp>
      <p:sp>
        <p:nvSpPr>
          <p:cNvPr id="114692" name="3 Marcador de número de diapositiva"/>
          <p:cNvSpPr>
            <a:spLocks noGrp="1"/>
          </p:cNvSpPr>
          <p:nvPr>
            <p:ph type="sldNum" sz="quarter" idx="5"/>
          </p:nvPr>
        </p:nvSpPr>
        <p:spPr bwMode="auto">
          <a:noFill/>
          <a:ln>
            <a:miter lim="800000"/>
            <a:headEnd/>
            <a:tailEnd/>
          </a:ln>
        </p:spPr>
        <p:txBody>
          <a:bodyPr/>
          <a:lstStyle/>
          <a:p>
            <a:fld id="{B122D07C-9AFA-4091-8D27-EA7F3D9539AA}" type="slidenum">
              <a:rPr lang="es-ES_tradnl" smtClean="0">
                <a:ea typeface="ＭＳ Ｐゴシック" pitchFamily="34" charset="-128"/>
              </a:rPr>
              <a:pPr/>
              <a:t>43</a:t>
            </a:fld>
            <a:endParaRPr lang="es-ES_tradnl">
              <a:ea typeface="ＭＳ Ｐゴシック" pitchFamily="34" charset="-128"/>
            </a:endParaRPr>
          </a:p>
        </p:txBody>
      </p:sp>
    </p:spTree>
    <p:extLst>
      <p:ext uri="{BB962C8B-B14F-4D97-AF65-F5344CB8AC3E}">
        <p14:creationId xmlns:p14="http://schemas.microsoft.com/office/powerpoint/2010/main" val="4032037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4691" name="2 Marcador de notas"/>
          <p:cNvSpPr>
            <a:spLocks noGrp="1"/>
          </p:cNvSpPr>
          <p:nvPr>
            <p:ph type="body" idx="1"/>
          </p:nvPr>
        </p:nvSpPr>
        <p:spPr bwMode="auto">
          <a:noFill/>
        </p:spPr>
        <p:txBody>
          <a:bodyPr/>
          <a:lstStyle/>
          <a:p>
            <a:pPr eaLnBrk="1" hangingPunct="1"/>
            <a:endParaRPr lang="es-ES">
              <a:ea typeface="ＭＳ Ｐゴシック" pitchFamily="34" charset="-128"/>
            </a:endParaRPr>
          </a:p>
        </p:txBody>
      </p:sp>
      <p:sp>
        <p:nvSpPr>
          <p:cNvPr id="114692" name="3 Marcador de número de diapositiva"/>
          <p:cNvSpPr>
            <a:spLocks noGrp="1"/>
          </p:cNvSpPr>
          <p:nvPr>
            <p:ph type="sldNum" sz="quarter" idx="5"/>
          </p:nvPr>
        </p:nvSpPr>
        <p:spPr bwMode="auto">
          <a:noFill/>
          <a:ln>
            <a:miter lim="800000"/>
            <a:headEnd/>
            <a:tailEnd/>
          </a:ln>
        </p:spPr>
        <p:txBody>
          <a:bodyPr/>
          <a:lstStyle/>
          <a:p>
            <a:fld id="{B122D07C-9AFA-4091-8D27-EA7F3D9539AA}" type="slidenum">
              <a:rPr lang="es-ES_tradnl" smtClean="0">
                <a:ea typeface="ＭＳ Ｐゴシック" pitchFamily="34" charset="-128"/>
              </a:rPr>
              <a:pPr/>
              <a:t>44</a:t>
            </a:fld>
            <a:endParaRPr lang="es-ES_tradnl">
              <a:ea typeface="ＭＳ Ｐゴシック" pitchFamily="34" charset="-128"/>
            </a:endParaRPr>
          </a:p>
        </p:txBody>
      </p:sp>
    </p:spTree>
    <p:extLst>
      <p:ext uri="{BB962C8B-B14F-4D97-AF65-F5344CB8AC3E}">
        <p14:creationId xmlns:p14="http://schemas.microsoft.com/office/powerpoint/2010/main" val="390588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solidFill>
          <a:srgbClr val="AE202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6 Imagen" descr="cap3.jpg"/>
          <p:cNvPicPr>
            <a:picLocks noChangeAspect="1"/>
          </p:cNvPicPr>
          <p:nvPr/>
        </p:nvPicPr>
        <p:blipFill>
          <a:blip r:embed="rId2"/>
          <a:srcRect/>
          <a:stretch>
            <a:fillRect/>
          </a:stretch>
        </p:blipFill>
        <p:spPr bwMode="auto">
          <a:xfrm>
            <a:off x="0" y="0"/>
            <a:ext cx="12192000" cy="1220788"/>
          </a:xfrm>
          <a:prstGeom prst="rect">
            <a:avLst/>
          </a:prstGeom>
          <a:noFill/>
          <a:ln w="9525">
            <a:noFill/>
            <a:miter lim="800000"/>
            <a:headEnd/>
            <a:tailEnd/>
          </a:ln>
        </p:spPr>
      </p:pic>
      <p:sp>
        <p:nvSpPr>
          <p:cNvPr id="5" name="4 Marcador de pie de página"/>
          <p:cNvSpPr txBox="1">
            <a:spLocks/>
          </p:cNvSpPr>
          <p:nvPr/>
        </p:nvSpPr>
        <p:spPr>
          <a:xfrm>
            <a:off x="3143251" y="6357949"/>
            <a:ext cx="5905500" cy="365125"/>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t>Observatorio TUI - Santander Universidades - Universidad de Murcia</a:t>
            </a:r>
          </a:p>
        </p:txBody>
      </p:sp>
      <p:sp>
        <p:nvSpPr>
          <p:cNvPr id="3" name="2 Marcador de contenido"/>
          <p:cNvSpPr>
            <a:spLocks noGrp="1"/>
          </p:cNvSpPr>
          <p:nvPr>
            <p:ph idx="1"/>
          </p:nvPr>
        </p:nvSpPr>
        <p:spPr/>
        <p:txBody>
          <a:bodyPr/>
          <a:lstStyle>
            <a:lvl1pPr>
              <a:defRPr>
                <a:solidFill>
                  <a:schemeClr val="tx1">
                    <a:lumMod val="65000"/>
                    <a:lumOff val="35000"/>
                  </a:schemeClr>
                </a:solidFill>
                <a:latin typeface="+mn-lt"/>
              </a:defRPr>
            </a:lvl1pPr>
            <a:lvl2pPr>
              <a:defRPr>
                <a:solidFill>
                  <a:schemeClr val="tx1">
                    <a:lumMod val="65000"/>
                    <a:lumOff val="35000"/>
                  </a:schemeClr>
                </a:solidFill>
                <a:latin typeface="+mn-lt"/>
              </a:defRPr>
            </a:lvl2pPr>
            <a:lvl3pPr>
              <a:defRPr>
                <a:solidFill>
                  <a:schemeClr val="tx1">
                    <a:lumMod val="65000"/>
                    <a:lumOff val="35000"/>
                  </a:schemeClr>
                </a:solidFill>
                <a:latin typeface="+mn-lt"/>
              </a:defRPr>
            </a:lvl3pPr>
            <a:lvl4pPr>
              <a:defRPr>
                <a:solidFill>
                  <a:schemeClr val="tx1">
                    <a:lumMod val="65000"/>
                    <a:lumOff val="35000"/>
                  </a:schemeClr>
                </a:solidFill>
                <a:latin typeface="+mn-lt"/>
              </a:defRPr>
            </a:lvl4pPr>
            <a:lvl5pPr>
              <a:defRPr>
                <a:solidFill>
                  <a:schemeClr val="tx1">
                    <a:lumMod val="65000"/>
                    <a:lumOff val="35000"/>
                  </a:schemeClr>
                </a:solidFill>
                <a:latin typeface="+mn-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2" name="1 Título"/>
          <p:cNvSpPr>
            <a:spLocks noGrp="1"/>
          </p:cNvSpPr>
          <p:nvPr>
            <p:ph type="title"/>
          </p:nvPr>
        </p:nvSpPr>
        <p:spPr>
          <a:xfrm>
            <a:off x="571463" y="71438"/>
            <a:ext cx="7334301" cy="1071546"/>
          </a:xfrm>
        </p:spPr>
        <p:txBody>
          <a:bodyPr/>
          <a:lstStyle>
            <a:lvl1pPr algn="l">
              <a:defRPr sz="3600"/>
            </a:lvl1pPr>
          </a:lstStyle>
          <a:p>
            <a:r>
              <a:rPr lang="es-ES" dirty="0"/>
              <a:t>Haga clic para modificar el estilo de título del patrón</a:t>
            </a:r>
          </a:p>
        </p:txBody>
      </p:sp>
      <p:sp>
        <p:nvSpPr>
          <p:cNvPr id="6" name="1 Marcador de número de diapositiva"/>
          <p:cNvSpPr>
            <a:spLocks noGrp="1"/>
          </p:cNvSpPr>
          <p:nvPr>
            <p:ph type="sldNum" sz="quarter" idx="10"/>
          </p:nvPr>
        </p:nvSpPr>
        <p:spPr>
          <a:noFill/>
          <a:ln>
            <a:noFill/>
          </a:ln>
        </p:spPr>
        <p:style>
          <a:lnRef idx="2">
            <a:schemeClr val="accent2"/>
          </a:lnRef>
          <a:fillRef idx="1">
            <a:schemeClr val="lt1"/>
          </a:fillRef>
          <a:effectRef idx="0">
            <a:schemeClr val="accent2"/>
          </a:effectRef>
          <a:fontRef idx="none"/>
        </p:style>
        <p:txBody>
          <a:bodyPr/>
          <a:lstStyle>
            <a:lvl1pPr algn="ctr">
              <a:defRPr sz="1000">
                <a:solidFill>
                  <a:srgbClr val="AE202F"/>
                </a:solidFill>
              </a:defRPr>
            </a:lvl1pPr>
          </a:lstStyle>
          <a:p>
            <a:pPr>
              <a:defRPr/>
            </a:pPr>
            <a:fld id="{541DB131-1CC5-4EF9-BCA9-FF9C2026A1C2}"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4" name="4 Marcador de pie de página"/>
          <p:cNvSpPr txBox="1">
            <a:spLocks/>
          </p:cNvSpPr>
          <p:nvPr/>
        </p:nvSpPr>
        <p:spPr>
          <a:xfrm>
            <a:off x="3143251" y="6357949"/>
            <a:ext cx="5905500" cy="365125"/>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t>Observatorio TUI - Santander Universidades - Universidad de Murcia</a:t>
            </a:r>
          </a:p>
        </p:txBody>
      </p:sp>
      <p:pic>
        <p:nvPicPr>
          <p:cNvPr id="5" name="7 Imagen" descr="cap3.jpg"/>
          <p:cNvPicPr>
            <a:picLocks noChangeAspect="1"/>
          </p:cNvPicPr>
          <p:nvPr/>
        </p:nvPicPr>
        <p:blipFill>
          <a:blip r:embed="rId2"/>
          <a:srcRect/>
          <a:stretch>
            <a:fillRect/>
          </a:stretch>
        </p:blipFill>
        <p:spPr bwMode="auto">
          <a:xfrm>
            <a:off x="0" y="0"/>
            <a:ext cx="12192000" cy="1220788"/>
          </a:xfrm>
          <a:prstGeom prst="rect">
            <a:avLst/>
          </a:prstGeom>
          <a:noFill/>
          <a:ln w="9525">
            <a:noFill/>
            <a:miter lim="800000"/>
            <a:headEnd/>
            <a:tailEnd/>
          </a:ln>
        </p:spPr>
      </p:pic>
      <p:sp>
        <p:nvSpPr>
          <p:cNvPr id="3" name="2 Marcador de contenido"/>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1 Título"/>
          <p:cNvSpPr>
            <a:spLocks noGrp="1"/>
          </p:cNvSpPr>
          <p:nvPr>
            <p:ph type="title"/>
          </p:nvPr>
        </p:nvSpPr>
        <p:spPr>
          <a:xfrm>
            <a:off x="571463" y="71438"/>
            <a:ext cx="7334301" cy="1071546"/>
          </a:xfrm>
        </p:spPr>
        <p:txBody>
          <a:bodyPr/>
          <a:lstStyle>
            <a:lvl1pPr algn="l">
              <a:defRPr sz="3600"/>
            </a:lvl1pPr>
          </a:lstStyle>
          <a:p>
            <a:r>
              <a:rPr lang="es-ES" dirty="0"/>
              <a:t>Haga clic para modificar el estilo de título del patrón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6 Imagen" descr="cap3.jpg"/>
          <p:cNvPicPr>
            <a:picLocks noChangeAspect="1"/>
          </p:cNvPicPr>
          <p:nvPr/>
        </p:nvPicPr>
        <p:blipFill>
          <a:blip r:embed="rId2"/>
          <a:srcRect/>
          <a:stretch>
            <a:fillRect/>
          </a:stretch>
        </p:blipFill>
        <p:spPr bwMode="auto">
          <a:xfrm>
            <a:off x="0" y="928699"/>
            <a:ext cx="12192000" cy="1220787"/>
          </a:xfrm>
          <a:prstGeom prst="rect">
            <a:avLst/>
          </a:prstGeom>
          <a:noFill/>
          <a:ln w="9525">
            <a:noFill/>
            <a:miter lim="800000"/>
            <a:headEnd/>
            <a:tailEnd/>
          </a:ln>
        </p:spPr>
      </p:pic>
      <p:sp>
        <p:nvSpPr>
          <p:cNvPr id="5" name="4 Marcador de pie de página"/>
          <p:cNvSpPr txBox="1">
            <a:spLocks/>
          </p:cNvSpPr>
          <p:nvPr/>
        </p:nvSpPr>
        <p:spPr>
          <a:xfrm>
            <a:off x="3143252" y="6357949"/>
            <a:ext cx="6762749" cy="365125"/>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sp>
        <p:nvSpPr>
          <p:cNvPr id="2" name="1 Título"/>
          <p:cNvSpPr>
            <a:spLocks noGrp="1"/>
          </p:cNvSpPr>
          <p:nvPr>
            <p:ph type="title"/>
          </p:nvPr>
        </p:nvSpPr>
        <p:spPr>
          <a:xfrm>
            <a:off x="761963" y="2357430"/>
            <a:ext cx="10363200" cy="1285884"/>
          </a:xfrm>
        </p:spPr>
        <p:txBody>
          <a:bodyPr anchor="t"/>
          <a:lstStyle>
            <a:lvl1pPr algn="l">
              <a:defRPr sz="3600" b="1" cap="all">
                <a:solidFill>
                  <a:schemeClr val="tx1">
                    <a:lumMod val="65000"/>
                    <a:lumOff val="35000"/>
                  </a:schemeClr>
                </a:solidFill>
              </a:defRPr>
            </a:lvl1pPr>
          </a:lstStyle>
          <a:p>
            <a:r>
              <a:rPr lang="es-ES" dirty="0"/>
              <a:t>Haga clic para modificar el estilo de título del patrón</a:t>
            </a:r>
          </a:p>
        </p:txBody>
      </p:sp>
      <p:sp>
        <p:nvSpPr>
          <p:cNvPr id="3" name="2 Marcador de texto"/>
          <p:cNvSpPr>
            <a:spLocks noGrp="1"/>
          </p:cNvSpPr>
          <p:nvPr>
            <p:ph type="body" idx="1"/>
          </p:nvPr>
        </p:nvSpPr>
        <p:spPr>
          <a:xfrm>
            <a:off x="761963" y="1714490"/>
            <a:ext cx="8286808" cy="428629"/>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Haga clic para modificar el estilo de texto del patrón</a:t>
            </a:r>
          </a:p>
        </p:txBody>
      </p:sp>
      <p:sp>
        <p:nvSpPr>
          <p:cNvPr id="6" name="1 Marcador de número de diapositiva"/>
          <p:cNvSpPr>
            <a:spLocks noGrp="1"/>
          </p:cNvSpPr>
          <p:nvPr>
            <p:ph type="sldNum" sz="quarter" idx="10"/>
          </p:nvPr>
        </p:nvSpPr>
        <p:spPr>
          <a:noFill/>
          <a:ln>
            <a:noFill/>
          </a:ln>
        </p:spPr>
        <p:style>
          <a:lnRef idx="2">
            <a:schemeClr val="accent2"/>
          </a:lnRef>
          <a:fillRef idx="1">
            <a:schemeClr val="lt1"/>
          </a:fillRef>
          <a:effectRef idx="0">
            <a:schemeClr val="accent2"/>
          </a:effectRef>
          <a:fontRef idx="none"/>
        </p:style>
        <p:txBody>
          <a:bodyPr/>
          <a:lstStyle>
            <a:lvl1pPr algn="ctr">
              <a:defRPr sz="1000">
                <a:solidFill>
                  <a:srgbClr val="AE202F"/>
                </a:solidFill>
              </a:defRPr>
            </a:lvl1pPr>
          </a:lstStyle>
          <a:p>
            <a:pPr>
              <a:defRPr/>
            </a:pPr>
            <a:fld id="{32354A53-FDAF-4AC1-B463-4FB9AB69B71A}" type="slidenum">
              <a:rPr lang="es-ES"/>
              <a:pPr>
                <a:defRPr/>
              </a:pPr>
              <a:t>‹Nº›</a:t>
            </a:fld>
            <a:endParaRPr lang="es-E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2_Encabezado de sección">
    <p:spTree>
      <p:nvGrpSpPr>
        <p:cNvPr id="1" name=""/>
        <p:cNvGrpSpPr/>
        <p:nvPr/>
      </p:nvGrpSpPr>
      <p:grpSpPr>
        <a:xfrm>
          <a:off x="0" y="0"/>
          <a:ext cx="0" cy="0"/>
          <a:chOff x="0" y="0"/>
          <a:chExt cx="0" cy="0"/>
        </a:xfrm>
      </p:grpSpPr>
      <p:pic>
        <p:nvPicPr>
          <p:cNvPr id="4" name="6 Imagen" descr="cap3.jpg"/>
          <p:cNvPicPr>
            <a:picLocks noChangeAspect="1"/>
          </p:cNvPicPr>
          <p:nvPr/>
        </p:nvPicPr>
        <p:blipFill>
          <a:blip r:embed="rId2"/>
          <a:srcRect/>
          <a:stretch>
            <a:fillRect/>
          </a:stretch>
        </p:blipFill>
        <p:spPr bwMode="auto">
          <a:xfrm>
            <a:off x="0" y="928699"/>
            <a:ext cx="12192000" cy="1220787"/>
          </a:xfrm>
          <a:prstGeom prst="rect">
            <a:avLst/>
          </a:prstGeom>
          <a:noFill/>
          <a:ln w="9525">
            <a:noFill/>
            <a:miter lim="800000"/>
            <a:headEnd/>
            <a:tailEnd/>
          </a:ln>
        </p:spPr>
      </p:pic>
      <p:sp>
        <p:nvSpPr>
          <p:cNvPr id="5" name="4 Marcador de pie de página"/>
          <p:cNvSpPr txBox="1">
            <a:spLocks/>
          </p:cNvSpPr>
          <p:nvPr/>
        </p:nvSpPr>
        <p:spPr>
          <a:xfrm>
            <a:off x="3143251" y="6357949"/>
            <a:ext cx="6667500" cy="365125"/>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sp>
        <p:nvSpPr>
          <p:cNvPr id="2" name="1 Título"/>
          <p:cNvSpPr>
            <a:spLocks noGrp="1"/>
          </p:cNvSpPr>
          <p:nvPr>
            <p:ph type="title"/>
          </p:nvPr>
        </p:nvSpPr>
        <p:spPr>
          <a:xfrm>
            <a:off x="761963" y="2357441"/>
            <a:ext cx="10363200" cy="1362075"/>
          </a:xfrm>
        </p:spPr>
        <p:txBody>
          <a:bodyPr anchor="t"/>
          <a:lstStyle>
            <a:lvl1pPr algn="l">
              <a:defRPr sz="3600" b="1" cap="all">
                <a:solidFill>
                  <a:schemeClr val="tx1">
                    <a:lumMod val="65000"/>
                    <a:lumOff val="35000"/>
                  </a:schemeClr>
                </a:solidFill>
              </a:defRPr>
            </a:lvl1pPr>
          </a:lstStyle>
          <a:p>
            <a:r>
              <a:rPr lang="es-ES" dirty="0"/>
              <a:t>Haga clic para modificar el estilo de título del patrón</a:t>
            </a:r>
          </a:p>
        </p:txBody>
      </p:sp>
      <p:sp>
        <p:nvSpPr>
          <p:cNvPr id="3" name="2 Marcador de texto"/>
          <p:cNvSpPr>
            <a:spLocks noGrp="1"/>
          </p:cNvSpPr>
          <p:nvPr>
            <p:ph type="body" idx="1"/>
          </p:nvPr>
        </p:nvSpPr>
        <p:spPr>
          <a:xfrm>
            <a:off x="761965" y="1714490"/>
            <a:ext cx="8096307" cy="428629"/>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Haga clic para modificar el estilo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5" name="6 Imagen" descr="cap3.jpg"/>
          <p:cNvPicPr>
            <a:picLocks noChangeAspect="1"/>
          </p:cNvPicPr>
          <p:nvPr/>
        </p:nvPicPr>
        <p:blipFill>
          <a:blip r:embed="rId2"/>
          <a:srcRect/>
          <a:stretch>
            <a:fillRect/>
          </a:stretch>
        </p:blipFill>
        <p:spPr bwMode="auto">
          <a:xfrm>
            <a:off x="0" y="0"/>
            <a:ext cx="12192000" cy="1220788"/>
          </a:xfrm>
          <a:prstGeom prst="rect">
            <a:avLst/>
          </a:prstGeom>
          <a:noFill/>
          <a:ln w="9525">
            <a:noFill/>
            <a:miter lim="800000"/>
            <a:headEnd/>
            <a:tailEnd/>
          </a:ln>
        </p:spPr>
      </p:pic>
      <p:sp>
        <p:nvSpPr>
          <p:cNvPr id="6" name="4 Marcador de pie de página"/>
          <p:cNvSpPr txBox="1">
            <a:spLocks/>
          </p:cNvSpPr>
          <p:nvPr/>
        </p:nvSpPr>
        <p:spPr>
          <a:xfrm>
            <a:off x="3143251" y="6357949"/>
            <a:ext cx="6667500" cy="365125"/>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sp>
        <p:nvSpPr>
          <p:cNvPr id="3" name="2 Marcador de contenido"/>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contenido"/>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1 Título"/>
          <p:cNvSpPr>
            <a:spLocks noGrp="1"/>
          </p:cNvSpPr>
          <p:nvPr>
            <p:ph type="title"/>
          </p:nvPr>
        </p:nvSpPr>
        <p:spPr>
          <a:xfrm>
            <a:off x="571461" y="71438"/>
            <a:ext cx="7429552" cy="1071546"/>
          </a:xfrm>
        </p:spPr>
        <p:txBody>
          <a:bodyPr/>
          <a:lstStyle>
            <a:lvl1pPr algn="l">
              <a:defRPr sz="3200"/>
            </a:lvl1pPr>
          </a:lstStyle>
          <a:p>
            <a:r>
              <a:rPr lang="es-ES" dirty="0"/>
              <a:t>Haga clic para modificar el estilo de título del patrón</a:t>
            </a:r>
          </a:p>
        </p:txBody>
      </p:sp>
      <p:sp>
        <p:nvSpPr>
          <p:cNvPr id="7" name="1 Marcador de número de diapositiva"/>
          <p:cNvSpPr>
            <a:spLocks noGrp="1"/>
          </p:cNvSpPr>
          <p:nvPr>
            <p:ph type="sldNum" sz="quarter" idx="10"/>
          </p:nvPr>
        </p:nvSpPr>
        <p:spPr>
          <a:noFill/>
          <a:ln>
            <a:noFill/>
          </a:ln>
        </p:spPr>
        <p:style>
          <a:lnRef idx="2">
            <a:schemeClr val="accent2"/>
          </a:lnRef>
          <a:fillRef idx="1">
            <a:schemeClr val="lt1"/>
          </a:fillRef>
          <a:effectRef idx="0">
            <a:schemeClr val="accent2"/>
          </a:effectRef>
          <a:fontRef idx="none"/>
        </p:style>
        <p:txBody>
          <a:bodyPr/>
          <a:lstStyle>
            <a:lvl1pPr algn="ctr">
              <a:defRPr sz="1000">
                <a:solidFill>
                  <a:srgbClr val="AE202F"/>
                </a:solidFill>
              </a:defRPr>
            </a:lvl1pPr>
          </a:lstStyle>
          <a:p>
            <a:pPr>
              <a:defRPr/>
            </a:pPr>
            <a:fld id="{589CAE19-3A11-4C9A-A6D4-5CA56D65FA17}" type="slidenum">
              <a:rPr lang="es-ES"/>
              <a:pPr>
                <a:defRPr/>
              </a:pPr>
              <a:t>‹Nº›</a:t>
            </a:fld>
            <a:endParaRPr lang="es-E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
        <p:nvSpPr>
          <p:cNvPr id="5" name="4 Marcador de pie de página"/>
          <p:cNvSpPr txBox="1">
            <a:spLocks/>
          </p:cNvSpPr>
          <p:nvPr/>
        </p:nvSpPr>
        <p:spPr>
          <a:xfrm>
            <a:off x="3143251" y="6357949"/>
            <a:ext cx="6477000" cy="365125"/>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pic>
        <p:nvPicPr>
          <p:cNvPr id="6" name="7 Imagen" descr="cap3.jpg"/>
          <p:cNvPicPr>
            <a:picLocks noChangeAspect="1"/>
          </p:cNvPicPr>
          <p:nvPr/>
        </p:nvPicPr>
        <p:blipFill>
          <a:blip r:embed="rId2"/>
          <a:srcRect/>
          <a:stretch>
            <a:fillRect/>
          </a:stretch>
        </p:blipFill>
        <p:spPr bwMode="auto">
          <a:xfrm>
            <a:off x="0" y="0"/>
            <a:ext cx="12192000" cy="1220788"/>
          </a:xfrm>
          <a:prstGeom prst="rect">
            <a:avLst/>
          </a:prstGeom>
          <a:noFill/>
          <a:ln w="9525">
            <a:noFill/>
            <a:miter lim="800000"/>
            <a:headEnd/>
            <a:tailEnd/>
          </a:ln>
        </p:spPr>
      </p:pic>
      <p:sp>
        <p:nvSpPr>
          <p:cNvPr id="3" name="2 Marcador de contenido"/>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contenido"/>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1 Título"/>
          <p:cNvSpPr>
            <a:spLocks noGrp="1"/>
          </p:cNvSpPr>
          <p:nvPr>
            <p:ph type="title"/>
          </p:nvPr>
        </p:nvSpPr>
        <p:spPr>
          <a:xfrm>
            <a:off x="571463" y="71438"/>
            <a:ext cx="7334301" cy="1071546"/>
          </a:xfrm>
        </p:spPr>
        <p:txBody>
          <a:bodyPr/>
          <a:lstStyle>
            <a:lvl1pPr algn="l">
              <a:defRPr sz="3200"/>
            </a:lvl1pPr>
          </a:lstStyle>
          <a:p>
            <a:r>
              <a:rPr lang="es-ES" dirty="0"/>
              <a:t>Haga clic para modificar el estilo de título del patrón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pic>
        <p:nvPicPr>
          <p:cNvPr id="3" name="6 Imagen" descr="cap3.jpg"/>
          <p:cNvPicPr>
            <a:picLocks noChangeAspect="1"/>
          </p:cNvPicPr>
          <p:nvPr/>
        </p:nvPicPr>
        <p:blipFill>
          <a:blip r:embed="rId2"/>
          <a:srcRect/>
          <a:stretch>
            <a:fillRect/>
          </a:stretch>
        </p:blipFill>
        <p:spPr bwMode="auto">
          <a:xfrm>
            <a:off x="0" y="0"/>
            <a:ext cx="12192000" cy="1220788"/>
          </a:xfrm>
          <a:prstGeom prst="rect">
            <a:avLst/>
          </a:prstGeom>
          <a:noFill/>
          <a:ln w="9525">
            <a:noFill/>
            <a:miter lim="800000"/>
            <a:headEnd/>
            <a:tailEnd/>
          </a:ln>
        </p:spPr>
      </p:pic>
      <p:sp>
        <p:nvSpPr>
          <p:cNvPr id="4" name="4 Marcador de pie de página"/>
          <p:cNvSpPr txBox="1">
            <a:spLocks/>
          </p:cNvSpPr>
          <p:nvPr/>
        </p:nvSpPr>
        <p:spPr>
          <a:xfrm>
            <a:off x="3143251" y="6357949"/>
            <a:ext cx="7239000" cy="365125"/>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sp>
        <p:nvSpPr>
          <p:cNvPr id="6" name="1 Título"/>
          <p:cNvSpPr>
            <a:spLocks noGrp="1"/>
          </p:cNvSpPr>
          <p:nvPr>
            <p:ph type="title"/>
          </p:nvPr>
        </p:nvSpPr>
        <p:spPr>
          <a:xfrm>
            <a:off x="571463" y="71438"/>
            <a:ext cx="7334301" cy="1071546"/>
          </a:xfrm>
        </p:spPr>
        <p:txBody>
          <a:bodyPr/>
          <a:lstStyle>
            <a:lvl1pPr algn="l">
              <a:defRPr sz="3200"/>
            </a:lvl1pPr>
          </a:lstStyle>
          <a:p>
            <a:r>
              <a:rPr lang="es-ES" dirty="0"/>
              <a:t>Haga clic para modificar el estilo de título del patrón</a:t>
            </a:r>
          </a:p>
        </p:txBody>
      </p:sp>
      <p:sp>
        <p:nvSpPr>
          <p:cNvPr id="5" name="1 Marcador de número de diapositiva"/>
          <p:cNvSpPr>
            <a:spLocks noGrp="1"/>
          </p:cNvSpPr>
          <p:nvPr>
            <p:ph type="sldNum" sz="quarter" idx="10"/>
          </p:nvPr>
        </p:nvSpPr>
        <p:spPr>
          <a:noFill/>
          <a:ln>
            <a:noFill/>
          </a:ln>
        </p:spPr>
        <p:style>
          <a:lnRef idx="2">
            <a:schemeClr val="accent2"/>
          </a:lnRef>
          <a:fillRef idx="1">
            <a:schemeClr val="lt1"/>
          </a:fillRef>
          <a:effectRef idx="0">
            <a:schemeClr val="accent2"/>
          </a:effectRef>
          <a:fontRef idx="none"/>
        </p:style>
        <p:txBody>
          <a:bodyPr/>
          <a:lstStyle>
            <a:lvl1pPr algn="ctr">
              <a:defRPr sz="1000">
                <a:solidFill>
                  <a:srgbClr val="AE202F"/>
                </a:solidFill>
              </a:defRPr>
            </a:lvl1pPr>
          </a:lstStyle>
          <a:p>
            <a:pPr>
              <a:defRPr/>
            </a:pPr>
            <a:fld id="{A47B8E44-D70E-4E1F-8DE9-DB023CBE0763}" type="slidenum">
              <a:rPr lang="es-ES"/>
              <a:pPr>
                <a:defRPr/>
              </a:pPr>
              <a:t>‹Nº›</a:t>
            </a:fld>
            <a:endParaRPr lang="es-E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ólo el título">
    <p:spTree>
      <p:nvGrpSpPr>
        <p:cNvPr id="1" name=""/>
        <p:cNvGrpSpPr/>
        <p:nvPr/>
      </p:nvGrpSpPr>
      <p:grpSpPr>
        <a:xfrm>
          <a:off x="0" y="0"/>
          <a:ext cx="0" cy="0"/>
          <a:chOff x="0" y="0"/>
          <a:chExt cx="0" cy="0"/>
        </a:xfrm>
      </p:grpSpPr>
      <p:pic>
        <p:nvPicPr>
          <p:cNvPr id="3" name="6 Imagen" descr="cap3.jpg"/>
          <p:cNvPicPr>
            <a:picLocks noChangeAspect="1"/>
          </p:cNvPicPr>
          <p:nvPr/>
        </p:nvPicPr>
        <p:blipFill>
          <a:blip r:embed="rId2"/>
          <a:srcRect/>
          <a:stretch>
            <a:fillRect/>
          </a:stretch>
        </p:blipFill>
        <p:spPr bwMode="auto">
          <a:xfrm>
            <a:off x="0" y="0"/>
            <a:ext cx="12192000" cy="1220788"/>
          </a:xfrm>
          <a:prstGeom prst="rect">
            <a:avLst/>
          </a:prstGeom>
          <a:noFill/>
          <a:ln w="9525">
            <a:noFill/>
            <a:miter lim="800000"/>
            <a:headEnd/>
            <a:tailEnd/>
          </a:ln>
        </p:spPr>
      </p:pic>
      <p:sp>
        <p:nvSpPr>
          <p:cNvPr id="4" name="4 Marcador de pie de página"/>
          <p:cNvSpPr txBox="1">
            <a:spLocks/>
          </p:cNvSpPr>
          <p:nvPr/>
        </p:nvSpPr>
        <p:spPr>
          <a:xfrm>
            <a:off x="3143251" y="6357949"/>
            <a:ext cx="6477000" cy="365125"/>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sp>
        <p:nvSpPr>
          <p:cNvPr id="5" name="1 Título"/>
          <p:cNvSpPr>
            <a:spLocks noGrp="1"/>
          </p:cNvSpPr>
          <p:nvPr>
            <p:ph type="title"/>
          </p:nvPr>
        </p:nvSpPr>
        <p:spPr>
          <a:xfrm>
            <a:off x="571463" y="71438"/>
            <a:ext cx="7334301" cy="1071546"/>
          </a:xfrm>
        </p:spPr>
        <p:txBody>
          <a:bodyPr/>
          <a:lstStyle>
            <a:lvl1pPr algn="l">
              <a:defRPr sz="3200"/>
            </a:lvl1pPr>
          </a:lstStyle>
          <a:p>
            <a:r>
              <a:rPr lang="es-ES" dirty="0"/>
              <a:t>Haga clic para modificar el estilo de título del patrón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2" name="4 Marcador de pie de página"/>
          <p:cNvSpPr txBox="1">
            <a:spLocks/>
          </p:cNvSpPr>
          <p:nvPr/>
        </p:nvSpPr>
        <p:spPr>
          <a:xfrm>
            <a:off x="3143258" y="6357949"/>
            <a:ext cx="6572249" cy="365125"/>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pic>
        <p:nvPicPr>
          <p:cNvPr id="3" name="7 Imagen" descr="cap3.jpg"/>
          <p:cNvPicPr>
            <a:picLocks noChangeAspect="1"/>
          </p:cNvPicPr>
          <p:nvPr/>
        </p:nvPicPr>
        <p:blipFill>
          <a:blip r:embed="rId2"/>
          <a:srcRect/>
          <a:stretch>
            <a:fillRect/>
          </a:stretch>
        </p:blipFill>
        <p:spPr bwMode="auto">
          <a:xfrm>
            <a:off x="0" y="0"/>
            <a:ext cx="12192000" cy="1220788"/>
          </a:xfrm>
          <a:prstGeom prst="rect">
            <a:avLst/>
          </a:prstGeom>
          <a:noFill/>
          <a:ln w="9525">
            <a:noFill/>
            <a:miter lim="800000"/>
            <a:headEnd/>
            <a:tailEnd/>
          </a:ln>
        </p:spPr>
      </p:pic>
      <p:sp>
        <p:nvSpPr>
          <p:cNvPr id="4" name="1 Marcador de número de diapositiva"/>
          <p:cNvSpPr>
            <a:spLocks noGrp="1"/>
          </p:cNvSpPr>
          <p:nvPr>
            <p:ph type="sldNum" sz="quarter" idx="10"/>
          </p:nvPr>
        </p:nvSpPr>
        <p:spPr>
          <a:noFill/>
          <a:ln>
            <a:noFill/>
          </a:ln>
        </p:spPr>
        <p:style>
          <a:lnRef idx="2">
            <a:schemeClr val="accent2"/>
          </a:lnRef>
          <a:fillRef idx="1">
            <a:schemeClr val="lt1"/>
          </a:fillRef>
          <a:effectRef idx="0">
            <a:schemeClr val="accent2"/>
          </a:effectRef>
          <a:fontRef idx="none"/>
        </p:style>
        <p:txBody>
          <a:bodyPr/>
          <a:lstStyle>
            <a:lvl1pPr algn="ctr">
              <a:defRPr sz="1000">
                <a:solidFill>
                  <a:srgbClr val="AE202F"/>
                </a:solidFill>
              </a:defRPr>
            </a:lvl1pPr>
          </a:lstStyle>
          <a:p>
            <a:pPr>
              <a:defRPr/>
            </a:pPr>
            <a:fld id="{947570F8-5C1D-4076-BF5F-FC9CA9E53EEB}" type="slidenum">
              <a:rPr lang="es-ES"/>
              <a:pPr>
                <a:defRPr/>
              </a:pPr>
              <a:t>‹Nº›</a:t>
            </a:fld>
            <a:endParaRPr lang="es-E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4 Marcador de pie de página"/>
          <p:cNvSpPr txBox="1">
            <a:spLocks/>
          </p:cNvSpPr>
          <p:nvPr/>
        </p:nvSpPr>
        <p:spPr>
          <a:xfrm>
            <a:off x="3143251" y="6357949"/>
            <a:ext cx="6667500" cy="365125"/>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pic>
        <p:nvPicPr>
          <p:cNvPr id="3" name="7 Imagen" descr="cap3.jpg"/>
          <p:cNvPicPr>
            <a:picLocks noChangeAspect="1"/>
          </p:cNvPicPr>
          <p:nvPr/>
        </p:nvPicPr>
        <p:blipFill>
          <a:blip r:embed="rId2"/>
          <a:srcRect/>
          <a:stretch>
            <a:fillRect/>
          </a:stretch>
        </p:blipFill>
        <p:spPr bwMode="auto">
          <a:xfrm>
            <a:off x="0" y="0"/>
            <a:ext cx="12192000" cy="1220788"/>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0" y="5715000"/>
            <a:ext cx="12192000" cy="1143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s-ES"/>
          </a:p>
        </p:txBody>
      </p:sp>
      <p:sp>
        <p:nvSpPr>
          <p:cNvPr id="2" name="Título 1"/>
          <p:cNvSpPr>
            <a:spLocks noGrp="1"/>
          </p:cNvSpPr>
          <p:nvPr>
            <p:ph type="ctrTitle"/>
          </p:nvPr>
        </p:nvSpPr>
        <p:spPr>
          <a:xfrm>
            <a:off x="952464" y="571480"/>
            <a:ext cx="10363200" cy="1071570"/>
          </a:xfrm>
        </p:spPr>
        <p:txBody>
          <a:bodyPr/>
          <a:lstStyle>
            <a:lvl1pPr>
              <a:defRPr sz="3000">
                <a:solidFill>
                  <a:schemeClr val="bg1"/>
                </a:solidFill>
                <a:latin typeface="Arial" pitchFamily="34" charset="0"/>
                <a:cs typeface="Arial" pitchFamily="34" charset="0"/>
              </a:defRPr>
            </a:lvl1pPr>
          </a:lstStyle>
          <a:p>
            <a:r>
              <a:rPr lang="es-ES" dirty="0"/>
              <a:t>Haga clic para modificar el estilo de título del patrón</a:t>
            </a:r>
            <a:endParaRPr lang="es-ES_tradnl" dirty="0"/>
          </a:p>
        </p:txBody>
      </p:sp>
      <p:pic>
        <p:nvPicPr>
          <p:cNvPr id="6" name="Imagen 1" descr="power.jpg"/>
          <p:cNvPicPr>
            <a:picLocks noChangeAspect="1"/>
          </p:cNvPicPr>
          <p:nvPr userDrawn="1"/>
        </p:nvPicPr>
        <p:blipFill>
          <a:blip r:embed="rId3"/>
          <a:srcRect l="7031" t="5208" r="71094" b="84377"/>
          <a:stretch>
            <a:fillRect/>
          </a:stretch>
        </p:blipFill>
        <p:spPr bwMode="auto">
          <a:xfrm>
            <a:off x="285749" y="5929323"/>
            <a:ext cx="2000251" cy="714375"/>
          </a:xfrm>
          <a:prstGeom prst="rect">
            <a:avLst/>
          </a:prstGeom>
          <a:noFill/>
          <a:ln w="9525">
            <a:noFill/>
            <a:miter lim="800000"/>
            <a:headEnd/>
            <a:tailEnd/>
          </a:ln>
        </p:spPr>
      </p:pic>
      <p:pic>
        <p:nvPicPr>
          <p:cNvPr id="7" name="Picture 2" descr="Universidad de Murcia"/>
          <p:cNvPicPr>
            <a:picLocks noChangeAspect="1" noChangeArrowheads="1"/>
          </p:cNvPicPr>
          <p:nvPr userDrawn="1"/>
        </p:nvPicPr>
        <p:blipFill>
          <a:blip r:embed="rId4"/>
          <a:srcRect/>
          <a:stretch>
            <a:fillRect/>
          </a:stretch>
        </p:blipFill>
        <p:spPr bwMode="auto">
          <a:xfrm>
            <a:off x="9408368" y="5929322"/>
            <a:ext cx="2590800" cy="714375"/>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6 Imagen" descr="cap.tif"/>
          <p:cNvPicPr>
            <a:picLocks noChangeAspect="1"/>
          </p:cNvPicPr>
          <p:nvPr/>
        </p:nvPicPr>
        <p:blipFill>
          <a:blip r:embed="rId2"/>
          <a:srcRect/>
          <a:stretch>
            <a:fillRect/>
          </a:stretch>
        </p:blipFill>
        <p:spPr bwMode="auto">
          <a:xfrm>
            <a:off x="571503" y="301625"/>
            <a:ext cx="4000500" cy="1517650"/>
          </a:xfrm>
          <a:prstGeom prst="rect">
            <a:avLst/>
          </a:prstGeom>
          <a:noFill/>
          <a:ln w="9525">
            <a:noFill/>
            <a:miter lim="800000"/>
            <a:headEnd/>
            <a:tailEnd/>
          </a:ln>
        </p:spPr>
      </p:pic>
      <p:sp>
        <p:nvSpPr>
          <p:cNvPr id="6" name="4 Marcador de pie de página"/>
          <p:cNvSpPr txBox="1">
            <a:spLocks/>
          </p:cNvSpPr>
          <p:nvPr/>
        </p:nvSpPr>
        <p:spPr>
          <a:xfrm>
            <a:off x="3143251" y="6357949"/>
            <a:ext cx="6858000" cy="365125"/>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sp>
        <p:nvSpPr>
          <p:cNvPr id="2" name="1 Título"/>
          <p:cNvSpPr>
            <a:spLocks noGrp="1"/>
          </p:cNvSpPr>
          <p:nvPr>
            <p:ph type="title"/>
          </p:nvPr>
        </p:nvSpPr>
        <p:spPr>
          <a:xfrm>
            <a:off x="571461" y="1838322"/>
            <a:ext cx="4000528" cy="1019174"/>
          </a:xfrm>
          <a:solidFill>
            <a:srgbClr val="AE202F"/>
          </a:solidFill>
        </p:spPr>
        <p:txBody>
          <a:bodyPr anchor="b"/>
          <a:lstStyle>
            <a:lvl1pPr algn="l">
              <a:defRPr sz="2000" b="0"/>
            </a:lvl1pPr>
          </a:lstStyle>
          <a:p>
            <a:r>
              <a:rPr lang="es-ES" dirty="0"/>
              <a:t>Haga clic para modificar el estilo de título del patrón</a:t>
            </a:r>
          </a:p>
        </p:txBody>
      </p:sp>
      <p:sp>
        <p:nvSpPr>
          <p:cNvPr id="3" name="2 Marcador de contenido"/>
          <p:cNvSpPr>
            <a:spLocks noGrp="1"/>
          </p:cNvSpPr>
          <p:nvPr>
            <p:ph idx="1"/>
          </p:nvPr>
        </p:nvSpPr>
        <p:spPr>
          <a:xfrm>
            <a:off x="4766733" y="273061"/>
            <a:ext cx="6815667" cy="5853113"/>
          </a:xfrm>
        </p:spPr>
        <p:txBody>
          <a:bodyPr/>
          <a:lstStyle>
            <a:lvl1pPr>
              <a:defRPr sz="3200">
                <a:solidFill>
                  <a:schemeClr val="tx1">
                    <a:lumMod val="65000"/>
                    <a:lumOff val="35000"/>
                  </a:schemeClr>
                </a:solidFill>
              </a:defRPr>
            </a:lvl1pPr>
            <a:lvl2pPr>
              <a:defRPr sz="2800">
                <a:solidFill>
                  <a:schemeClr val="tx1">
                    <a:lumMod val="65000"/>
                    <a:lumOff val="35000"/>
                  </a:schemeClr>
                </a:solidFill>
              </a:defRPr>
            </a:lvl2pPr>
            <a:lvl3pPr>
              <a:defRPr sz="24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texto"/>
          <p:cNvSpPr>
            <a:spLocks noGrp="1"/>
          </p:cNvSpPr>
          <p:nvPr>
            <p:ph type="body" sz="half" idx="2"/>
          </p:nvPr>
        </p:nvSpPr>
        <p:spPr>
          <a:xfrm>
            <a:off x="609603" y="2928945"/>
            <a:ext cx="4011084" cy="3197229"/>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7" name="1 Marcador de número de diapositiva"/>
          <p:cNvSpPr>
            <a:spLocks noGrp="1"/>
          </p:cNvSpPr>
          <p:nvPr>
            <p:ph type="sldNum" sz="quarter" idx="10"/>
          </p:nvPr>
        </p:nvSpPr>
        <p:spPr>
          <a:noFill/>
          <a:ln>
            <a:noFill/>
          </a:ln>
        </p:spPr>
        <p:style>
          <a:lnRef idx="2">
            <a:schemeClr val="accent2"/>
          </a:lnRef>
          <a:fillRef idx="1">
            <a:schemeClr val="lt1"/>
          </a:fillRef>
          <a:effectRef idx="0">
            <a:schemeClr val="accent2"/>
          </a:effectRef>
          <a:fontRef idx="none"/>
        </p:style>
        <p:txBody>
          <a:bodyPr/>
          <a:lstStyle>
            <a:lvl1pPr algn="ctr">
              <a:defRPr sz="1000">
                <a:solidFill>
                  <a:srgbClr val="AE202F"/>
                </a:solidFill>
              </a:defRPr>
            </a:lvl1pPr>
          </a:lstStyle>
          <a:p>
            <a:pPr>
              <a:defRPr/>
            </a:pPr>
            <a:fld id="{DC62F3D2-532D-47D8-A16D-62AFD29C726C}" type="slidenum">
              <a:rPr lang="es-ES"/>
              <a:pPr>
                <a:defRPr/>
              </a:pPr>
              <a:t>‹Nº›</a:t>
            </a:fld>
            <a:endParaRPr lang="es-E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_Contenido con título">
    <p:spTree>
      <p:nvGrpSpPr>
        <p:cNvPr id="1" name=""/>
        <p:cNvGrpSpPr/>
        <p:nvPr/>
      </p:nvGrpSpPr>
      <p:grpSpPr>
        <a:xfrm>
          <a:off x="0" y="0"/>
          <a:ext cx="0" cy="0"/>
          <a:chOff x="0" y="0"/>
          <a:chExt cx="0" cy="0"/>
        </a:xfrm>
      </p:grpSpPr>
      <p:pic>
        <p:nvPicPr>
          <p:cNvPr id="5" name="6 Imagen" descr="cap.tif"/>
          <p:cNvPicPr>
            <a:picLocks noChangeAspect="1"/>
          </p:cNvPicPr>
          <p:nvPr/>
        </p:nvPicPr>
        <p:blipFill>
          <a:blip r:embed="rId2"/>
          <a:srcRect/>
          <a:stretch>
            <a:fillRect/>
          </a:stretch>
        </p:blipFill>
        <p:spPr bwMode="auto">
          <a:xfrm>
            <a:off x="571503" y="301625"/>
            <a:ext cx="4000500" cy="1517650"/>
          </a:xfrm>
          <a:prstGeom prst="rect">
            <a:avLst/>
          </a:prstGeom>
          <a:noFill/>
          <a:ln w="9525">
            <a:noFill/>
            <a:miter lim="800000"/>
            <a:headEnd/>
            <a:tailEnd/>
          </a:ln>
        </p:spPr>
      </p:pic>
      <p:sp>
        <p:nvSpPr>
          <p:cNvPr id="6" name="4 Marcador de pie de página"/>
          <p:cNvSpPr txBox="1">
            <a:spLocks/>
          </p:cNvSpPr>
          <p:nvPr/>
        </p:nvSpPr>
        <p:spPr>
          <a:xfrm>
            <a:off x="3143258" y="6357949"/>
            <a:ext cx="6572249" cy="365125"/>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sp>
        <p:nvSpPr>
          <p:cNvPr id="2" name="1 Título"/>
          <p:cNvSpPr>
            <a:spLocks noGrp="1"/>
          </p:cNvSpPr>
          <p:nvPr>
            <p:ph type="title"/>
          </p:nvPr>
        </p:nvSpPr>
        <p:spPr>
          <a:xfrm>
            <a:off x="571461" y="1838322"/>
            <a:ext cx="4000528" cy="1019174"/>
          </a:xfrm>
          <a:solidFill>
            <a:srgbClr val="AE202F"/>
          </a:solidFill>
        </p:spPr>
        <p:txBody>
          <a:bodyPr anchor="b"/>
          <a:lstStyle>
            <a:lvl1pPr algn="l">
              <a:defRPr sz="2000" b="0"/>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texto"/>
          <p:cNvSpPr>
            <a:spLocks noGrp="1"/>
          </p:cNvSpPr>
          <p:nvPr>
            <p:ph type="body" sz="half" idx="2"/>
          </p:nvPr>
        </p:nvSpPr>
        <p:spPr>
          <a:xfrm>
            <a:off x="609603" y="2928945"/>
            <a:ext cx="4011084" cy="31972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8 Imagen" descr="logo obs invert.jpg"/>
          <p:cNvPicPr>
            <a:picLocks noChangeAspect="1"/>
          </p:cNvPicPr>
          <p:nvPr/>
        </p:nvPicPr>
        <p:blipFill>
          <a:blip r:embed="rId2">
            <a:grayscl/>
          </a:blip>
          <a:srcRect/>
          <a:stretch>
            <a:fillRect/>
          </a:stretch>
        </p:blipFill>
        <p:spPr bwMode="auto">
          <a:xfrm>
            <a:off x="9525001" y="58738"/>
            <a:ext cx="2624667" cy="1084262"/>
          </a:xfrm>
          <a:prstGeom prst="rect">
            <a:avLst/>
          </a:prstGeom>
          <a:noFill/>
          <a:ln w="9525">
            <a:noFill/>
            <a:miter lim="800000"/>
            <a:headEnd/>
            <a:tailEnd/>
          </a:ln>
        </p:spPr>
      </p:pic>
      <p:sp>
        <p:nvSpPr>
          <p:cNvPr id="6" name="4 Marcador de pie de página"/>
          <p:cNvSpPr txBox="1">
            <a:spLocks/>
          </p:cNvSpPr>
          <p:nvPr/>
        </p:nvSpPr>
        <p:spPr>
          <a:xfrm>
            <a:off x="3143252" y="6357949"/>
            <a:ext cx="6762749" cy="365125"/>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sp>
        <p:nvSpPr>
          <p:cNvPr id="2" name="1 Título"/>
          <p:cNvSpPr>
            <a:spLocks noGrp="1"/>
          </p:cNvSpPr>
          <p:nvPr>
            <p:ph type="title"/>
          </p:nvPr>
        </p:nvSpPr>
        <p:spPr>
          <a:xfrm>
            <a:off x="1333467" y="4714884"/>
            <a:ext cx="7315200" cy="638176"/>
          </a:xfrm>
        </p:spPr>
        <p:txBody>
          <a:bodyPr anchor="b"/>
          <a:lstStyle>
            <a:lvl1pPr algn="l">
              <a:defRPr sz="1800" b="0">
                <a:solidFill>
                  <a:schemeClr val="tx1">
                    <a:lumMod val="75000"/>
                    <a:lumOff val="25000"/>
                  </a:schemeClr>
                </a:solidFill>
              </a:defRPr>
            </a:lvl1pPr>
          </a:lstStyle>
          <a:p>
            <a:r>
              <a:rPr lang="es-ES" dirty="0"/>
              <a:t>Haga clic para modificar el estilo de título del patrón</a:t>
            </a:r>
          </a:p>
        </p:txBody>
      </p:sp>
      <p:sp>
        <p:nvSpPr>
          <p:cNvPr id="3" name="2 Marcador de posición de imagen"/>
          <p:cNvSpPr>
            <a:spLocks noGrp="1"/>
          </p:cNvSpPr>
          <p:nvPr>
            <p:ph type="pic" idx="1"/>
          </p:nvPr>
        </p:nvSpPr>
        <p:spPr>
          <a:xfrm>
            <a:off x="1333467" y="571480"/>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p>
        </p:txBody>
      </p:sp>
      <p:sp>
        <p:nvSpPr>
          <p:cNvPr id="4" name="3 Marcador de texto"/>
          <p:cNvSpPr>
            <a:spLocks noGrp="1"/>
          </p:cNvSpPr>
          <p:nvPr>
            <p:ph type="body" sz="half" idx="2"/>
          </p:nvPr>
        </p:nvSpPr>
        <p:spPr>
          <a:xfrm>
            <a:off x="1333467" y="5429264"/>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7" name="1 Marcador de número de diapositiva"/>
          <p:cNvSpPr>
            <a:spLocks noGrp="1"/>
          </p:cNvSpPr>
          <p:nvPr>
            <p:ph type="sldNum" sz="quarter" idx="10"/>
          </p:nvPr>
        </p:nvSpPr>
        <p:spPr>
          <a:xfrm>
            <a:off x="1333507" y="6357949"/>
            <a:ext cx="732367" cy="365125"/>
          </a:xfrm>
          <a:noFill/>
          <a:ln>
            <a:noFill/>
          </a:ln>
        </p:spPr>
        <p:style>
          <a:lnRef idx="2">
            <a:schemeClr val="accent2"/>
          </a:lnRef>
          <a:fillRef idx="1">
            <a:schemeClr val="lt1"/>
          </a:fillRef>
          <a:effectRef idx="0">
            <a:schemeClr val="accent2"/>
          </a:effectRef>
          <a:fontRef idx="none"/>
        </p:style>
        <p:txBody>
          <a:bodyPr/>
          <a:lstStyle>
            <a:lvl1pPr algn="ctr">
              <a:defRPr sz="1000">
                <a:solidFill>
                  <a:srgbClr val="AE202F"/>
                </a:solidFill>
              </a:defRPr>
            </a:lvl1pPr>
          </a:lstStyle>
          <a:p>
            <a:pPr>
              <a:defRPr/>
            </a:pPr>
            <a:fld id="{DAFB3D70-EF54-4B9F-B14E-0585AC400AC1}" type="slidenum">
              <a:rPr lang="es-ES"/>
              <a:pPr>
                <a:defRPr/>
              </a:pPr>
              <a:t>‹Nº›</a:t>
            </a:fld>
            <a:endParaRPr lang="es-E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1_Imagen con título">
    <p:spTree>
      <p:nvGrpSpPr>
        <p:cNvPr id="1" name=""/>
        <p:cNvGrpSpPr/>
        <p:nvPr/>
      </p:nvGrpSpPr>
      <p:grpSpPr>
        <a:xfrm>
          <a:off x="0" y="0"/>
          <a:ext cx="0" cy="0"/>
          <a:chOff x="0" y="0"/>
          <a:chExt cx="0" cy="0"/>
        </a:xfrm>
      </p:grpSpPr>
      <p:pic>
        <p:nvPicPr>
          <p:cNvPr id="5" name="8 Imagen" descr="logo obs invert.jpg"/>
          <p:cNvPicPr>
            <a:picLocks noChangeAspect="1"/>
          </p:cNvPicPr>
          <p:nvPr/>
        </p:nvPicPr>
        <p:blipFill>
          <a:blip r:embed="rId2">
            <a:grayscl/>
          </a:blip>
          <a:srcRect/>
          <a:stretch>
            <a:fillRect/>
          </a:stretch>
        </p:blipFill>
        <p:spPr bwMode="auto">
          <a:xfrm>
            <a:off x="9525001" y="58738"/>
            <a:ext cx="2624667" cy="1084262"/>
          </a:xfrm>
          <a:prstGeom prst="rect">
            <a:avLst/>
          </a:prstGeom>
          <a:noFill/>
          <a:ln w="9525">
            <a:noFill/>
            <a:miter lim="800000"/>
            <a:headEnd/>
            <a:tailEnd/>
          </a:ln>
        </p:spPr>
      </p:pic>
      <p:sp>
        <p:nvSpPr>
          <p:cNvPr id="6" name="4 Marcador de pie de página"/>
          <p:cNvSpPr txBox="1">
            <a:spLocks/>
          </p:cNvSpPr>
          <p:nvPr/>
        </p:nvSpPr>
        <p:spPr>
          <a:xfrm>
            <a:off x="3143252" y="6357949"/>
            <a:ext cx="7524749" cy="365125"/>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sp>
        <p:nvSpPr>
          <p:cNvPr id="2" name="1 Título"/>
          <p:cNvSpPr>
            <a:spLocks noGrp="1"/>
          </p:cNvSpPr>
          <p:nvPr>
            <p:ph type="title"/>
          </p:nvPr>
        </p:nvSpPr>
        <p:spPr>
          <a:xfrm>
            <a:off x="1333467" y="4714884"/>
            <a:ext cx="7315200" cy="638176"/>
          </a:xfrm>
        </p:spPr>
        <p:txBody>
          <a:bodyPr anchor="b"/>
          <a:lstStyle>
            <a:lvl1pPr algn="l">
              <a:defRPr sz="1800" b="0">
                <a:solidFill>
                  <a:schemeClr val="tx1">
                    <a:lumMod val="75000"/>
                    <a:lumOff val="25000"/>
                  </a:schemeClr>
                </a:solidFill>
              </a:defRPr>
            </a:lvl1pPr>
          </a:lstStyle>
          <a:p>
            <a:r>
              <a:rPr lang="es-ES" dirty="0"/>
              <a:t>Haga clic para modificar el estilo de título del patrón</a:t>
            </a:r>
          </a:p>
        </p:txBody>
      </p:sp>
      <p:sp>
        <p:nvSpPr>
          <p:cNvPr id="3" name="2 Marcador de posición de imagen"/>
          <p:cNvSpPr>
            <a:spLocks noGrp="1"/>
          </p:cNvSpPr>
          <p:nvPr>
            <p:ph type="pic" idx="1"/>
          </p:nvPr>
        </p:nvSpPr>
        <p:spPr>
          <a:xfrm>
            <a:off x="1333467" y="571480"/>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p>
        </p:txBody>
      </p:sp>
      <p:sp>
        <p:nvSpPr>
          <p:cNvPr id="4" name="3 Marcador de texto"/>
          <p:cNvSpPr>
            <a:spLocks noGrp="1"/>
          </p:cNvSpPr>
          <p:nvPr>
            <p:ph type="body" sz="half" idx="2"/>
          </p:nvPr>
        </p:nvSpPr>
        <p:spPr>
          <a:xfrm>
            <a:off x="1333467" y="5429264"/>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4" name="3 Rectángulo"/>
          <p:cNvSpPr/>
          <p:nvPr/>
        </p:nvSpPr>
        <p:spPr bwMode="auto">
          <a:xfrm>
            <a:off x="0" y="11"/>
            <a:ext cx="12192000" cy="1357313"/>
          </a:xfrm>
          <a:prstGeom prst="rect">
            <a:avLst/>
          </a:prstGeom>
          <a:solidFill>
            <a:srgbClr val="AE2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5" name="9 Imagen" descr="logo obs.jpg"/>
          <p:cNvPicPr>
            <a:picLocks noChangeAspect="1"/>
          </p:cNvPicPr>
          <p:nvPr/>
        </p:nvPicPr>
        <p:blipFill>
          <a:blip r:embed="rId2"/>
          <a:srcRect/>
          <a:stretch>
            <a:fillRect/>
          </a:stretch>
        </p:blipFill>
        <p:spPr bwMode="auto">
          <a:xfrm>
            <a:off x="11144251" y="357199"/>
            <a:ext cx="596900" cy="720725"/>
          </a:xfrm>
          <a:prstGeom prst="rect">
            <a:avLst/>
          </a:prstGeom>
          <a:noFill/>
          <a:ln w="9525">
            <a:noFill/>
            <a:miter lim="800000"/>
            <a:headEnd/>
            <a:tailEnd/>
          </a:ln>
        </p:spPr>
      </p:pic>
      <p:sp>
        <p:nvSpPr>
          <p:cNvPr id="6" name="4 Marcador de pie de página"/>
          <p:cNvSpPr txBox="1">
            <a:spLocks/>
          </p:cNvSpPr>
          <p:nvPr/>
        </p:nvSpPr>
        <p:spPr>
          <a:xfrm rot="5400000">
            <a:off x="-1875893" y="3828524"/>
            <a:ext cx="5000625" cy="486833"/>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sp>
        <p:nvSpPr>
          <p:cNvPr id="3" name="2 Marcador de texto vertical"/>
          <p:cNvSpPr>
            <a:spLocks noGrp="1"/>
          </p:cNvSpPr>
          <p:nvPr>
            <p:ph type="body" orient="vert" idx="1"/>
          </p:nvPr>
        </p:nvSpPr>
        <p:spPr>
          <a:xfrm>
            <a:off x="1047715" y="1571612"/>
            <a:ext cx="10629936" cy="4525963"/>
          </a:xfr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1 Marcador de número de diapositiva"/>
          <p:cNvSpPr>
            <a:spLocks noGrp="1"/>
          </p:cNvSpPr>
          <p:nvPr>
            <p:ph type="sldNum" sz="quarter" idx="10"/>
          </p:nvPr>
        </p:nvSpPr>
        <p:spPr>
          <a:xfrm rot="5400000">
            <a:off x="254537" y="531295"/>
            <a:ext cx="549275" cy="486833"/>
          </a:xfrm>
          <a:noFill/>
          <a:ln>
            <a:noFill/>
          </a:ln>
        </p:spPr>
        <p:style>
          <a:lnRef idx="2">
            <a:schemeClr val="accent2"/>
          </a:lnRef>
          <a:fillRef idx="1">
            <a:schemeClr val="lt1"/>
          </a:fillRef>
          <a:effectRef idx="0">
            <a:schemeClr val="accent2"/>
          </a:effectRef>
          <a:fontRef idx="none"/>
        </p:style>
        <p:txBody>
          <a:bodyPr/>
          <a:lstStyle>
            <a:lvl1pPr algn="ctr">
              <a:defRPr sz="1000" b="1">
                <a:solidFill>
                  <a:schemeClr val="bg1"/>
                </a:solidFill>
              </a:defRPr>
            </a:lvl1pPr>
          </a:lstStyle>
          <a:p>
            <a:pPr>
              <a:defRPr/>
            </a:pPr>
            <a:fld id="{6105A4DF-4B8F-4095-AA0A-F8B3862857EF}" type="slidenum">
              <a:rPr lang="es-ES"/>
              <a:pPr>
                <a:defRPr/>
              </a:pPr>
              <a:t>‹Nº›</a:t>
            </a:fld>
            <a:endParaRPr lang="es-E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ítulo y texto vertical">
    <p:spTree>
      <p:nvGrpSpPr>
        <p:cNvPr id="1" name=""/>
        <p:cNvGrpSpPr/>
        <p:nvPr/>
      </p:nvGrpSpPr>
      <p:grpSpPr>
        <a:xfrm>
          <a:off x="0" y="0"/>
          <a:ext cx="0" cy="0"/>
          <a:chOff x="0" y="0"/>
          <a:chExt cx="0" cy="0"/>
        </a:xfrm>
      </p:grpSpPr>
      <p:sp>
        <p:nvSpPr>
          <p:cNvPr id="4" name="3 Rectángulo"/>
          <p:cNvSpPr/>
          <p:nvPr/>
        </p:nvSpPr>
        <p:spPr bwMode="auto">
          <a:xfrm>
            <a:off x="0" y="11"/>
            <a:ext cx="12192000" cy="1357313"/>
          </a:xfrm>
          <a:prstGeom prst="rect">
            <a:avLst/>
          </a:prstGeom>
          <a:solidFill>
            <a:srgbClr val="AE2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5" name="9 Imagen" descr="logo obs.jpg"/>
          <p:cNvPicPr>
            <a:picLocks noChangeAspect="1"/>
          </p:cNvPicPr>
          <p:nvPr/>
        </p:nvPicPr>
        <p:blipFill>
          <a:blip r:embed="rId2"/>
          <a:srcRect/>
          <a:stretch>
            <a:fillRect/>
          </a:stretch>
        </p:blipFill>
        <p:spPr bwMode="auto">
          <a:xfrm>
            <a:off x="11144251" y="357199"/>
            <a:ext cx="596900" cy="720725"/>
          </a:xfrm>
          <a:prstGeom prst="rect">
            <a:avLst/>
          </a:prstGeom>
          <a:noFill/>
          <a:ln w="9525">
            <a:noFill/>
            <a:miter lim="800000"/>
            <a:headEnd/>
            <a:tailEnd/>
          </a:ln>
        </p:spPr>
      </p:pic>
      <p:sp>
        <p:nvSpPr>
          <p:cNvPr id="6" name="4 Marcador de pie de página"/>
          <p:cNvSpPr txBox="1">
            <a:spLocks/>
          </p:cNvSpPr>
          <p:nvPr/>
        </p:nvSpPr>
        <p:spPr>
          <a:xfrm rot="5400000">
            <a:off x="-1875893" y="3828524"/>
            <a:ext cx="5000625" cy="486833"/>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sp>
        <p:nvSpPr>
          <p:cNvPr id="3" name="2 Marcador de texto vertical"/>
          <p:cNvSpPr>
            <a:spLocks noGrp="1"/>
          </p:cNvSpPr>
          <p:nvPr>
            <p:ph type="body" orient="vert" idx="1"/>
          </p:nvPr>
        </p:nvSpPr>
        <p:spPr>
          <a:xfrm>
            <a:off x="1047715" y="1571612"/>
            <a:ext cx="10629936" cy="452596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7" name="1 Marcador de número de diapositiva"/>
          <p:cNvSpPr>
            <a:spLocks noGrp="1"/>
          </p:cNvSpPr>
          <p:nvPr>
            <p:ph type="sldNum" sz="quarter" idx="10"/>
          </p:nvPr>
        </p:nvSpPr>
        <p:spPr>
          <a:xfrm rot="5400000">
            <a:off x="254537" y="531295"/>
            <a:ext cx="549275" cy="486833"/>
          </a:xfrm>
          <a:noFill/>
          <a:ln>
            <a:noFill/>
          </a:ln>
        </p:spPr>
        <p:style>
          <a:lnRef idx="2">
            <a:schemeClr val="accent2"/>
          </a:lnRef>
          <a:fillRef idx="1">
            <a:schemeClr val="lt1"/>
          </a:fillRef>
          <a:effectRef idx="0">
            <a:schemeClr val="accent2"/>
          </a:effectRef>
          <a:fontRef idx="none"/>
        </p:style>
        <p:txBody>
          <a:bodyPr/>
          <a:lstStyle>
            <a:lvl1pPr algn="ctr">
              <a:defRPr sz="1000" b="1">
                <a:solidFill>
                  <a:schemeClr val="bg1"/>
                </a:solidFill>
              </a:defRPr>
            </a:lvl1pPr>
          </a:lstStyle>
          <a:p>
            <a:pPr>
              <a:defRPr/>
            </a:pPr>
            <a:fld id="{5074C82B-C68C-4222-8255-062DA039C629}" type="slidenum">
              <a:rPr lang="es-ES"/>
              <a:pPr>
                <a:defRPr/>
              </a:pPr>
              <a:t>‹Nº›</a:t>
            </a:fld>
            <a:endParaRPr lang="es-E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3 Rectángulo"/>
          <p:cNvSpPr/>
          <p:nvPr/>
        </p:nvSpPr>
        <p:spPr bwMode="auto">
          <a:xfrm rot="5400000">
            <a:off x="7929571" y="2357443"/>
            <a:ext cx="5857875" cy="1714500"/>
          </a:xfrm>
          <a:prstGeom prst="rect">
            <a:avLst/>
          </a:prstGeom>
          <a:solidFill>
            <a:srgbClr val="AE2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5" name="9 Imagen" descr="logo obs.jpg"/>
          <p:cNvPicPr>
            <a:picLocks noChangeAspect="1"/>
          </p:cNvPicPr>
          <p:nvPr/>
        </p:nvPicPr>
        <p:blipFill>
          <a:blip r:embed="rId2"/>
          <a:srcRect/>
          <a:stretch>
            <a:fillRect/>
          </a:stretch>
        </p:blipFill>
        <p:spPr bwMode="auto">
          <a:xfrm>
            <a:off x="10477500" y="5000636"/>
            <a:ext cx="711200" cy="968375"/>
          </a:xfrm>
          <a:prstGeom prst="rect">
            <a:avLst/>
          </a:prstGeom>
          <a:noFill/>
          <a:ln w="9525">
            <a:noFill/>
            <a:miter lim="800000"/>
            <a:headEnd/>
            <a:tailEnd/>
          </a:ln>
        </p:spPr>
      </p:pic>
      <p:sp>
        <p:nvSpPr>
          <p:cNvPr id="6" name="4 Marcador de pie de página"/>
          <p:cNvSpPr txBox="1">
            <a:spLocks/>
          </p:cNvSpPr>
          <p:nvPr/>
        </p:nvSpPr>
        <p:spPr>
          <a:xfrm rot="5400000">
            <a:off x="-1875893" y="3185587"/>
            <a:ext cx="5000625" cy="486833"/>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sp>
        <p:nvSpPr>
          <p:cNvPr id="2" name="1 Título vertical"/>
          <p:cNvSpPr>
            <a:spLocks noGrp="1"/>
          </p:cNvSpPr>
          <p:nvPr>
            <p:ph type="title" orient="vert"/>
          </p:nvPr>
        </p:nvSpPr>
        <p:spPr>
          <a:xfrm>
            <a:off x="10001277" y="500042"/>
            <a:ext cx="1714512" cy="4143404"/>
          </a:xfrm>
        </p:spPr>
        <p:txBody>
          <a:bodyPr vert="eaVert"/>
          <a:lstStyle>
            <a:lvl1pPr algn="l">
              <a:defRPr sz="2800" b="0"/>
            </a:lvl1pPr>
          </a:lstStyle>
          <a:p>
            <a:r>
              <a:rPr lang="es-ES" dirty="0"/>
              <a:t>Haga clic para modificar el estilo de título del patrón</a:t>
            </a:r>
          </a:p>
        </p:txBody>
      </p:sp>
      <p:sp>
        <p:nvSpPr>
          <p:cNvPr id="3" name="2 Marcador de texto vertical"/>
          <p:cNvSpPr>
            <a:spLocks noGrp="1"/>
          </p:cNvSpPr>
          <p:nvPr>
            <p:ph type="body" orient="vert" idx="1"/>
          </p:nvPr>
        </p:nvSpPr>
        <p:spPr>
          <a:xfrm>
            <a:off x="1047716" y="274649"/>
            <a:ext cx="8763061" cy="5851525"/>
          </a:xfr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1 Marcador de número de diapositiva"/>
          <p:cNvSpPr>
            <a:spLocks noGrp="1"/>
          </p:cNvSpPr>
          <p:nvPr>
            <p:ph type="sldNum" sz="quarter" idx="10"/>
          </p:nvPr>
        </p:nvSpPr>
        <p:spPr>
          <a:xfrm rot="5400000">
            <a:off x="349787" y="316982"/>
            <a:ext cx="549275" cy="486833"/>
          </a:xfrm>
          <a:noFill/>
          <a:ln>
            <a:noFill/>
          </a:ln>
        </p:spPr>
        <p:style>
          <a:lnRef idx="2">
            <a:schemeClr val="accent2"/>
          </a:lnRef>
          <a:fillRef idx="1">
            <a:schemeClr val="lt1"/>
          </a:fillRef>
          <a:effectRef idx="0">
            <a:schemeClr val="accent2"/>
          </a:effectRef>
          <a:fontRef idx="none"/>
        </p:style>
        <p:txBody>
          <a:bodyPr/>
          <a:lstStyle>
            <a:lvl1pPr algn="ctr">
              <a:defRPr sz="1000">
                <a:solidFill>
                  <a:srgbClr val="AE202F"/>
                </a:solidFill>
              </a:defRPr>
            </a:lvl1pPr>
          </a:lstStyle>
          <a:p>
            <a:pPr>
              <a:defRPr/>
            </a:pPr>
            <a:fld id="{F35DB934-FB26-4D41-99F3-DBC2250A7AED}" type="slidenum">
              <a:rPr lang="es-ES"/>
              <a:pPr>
                <a:defRPr/>
              </a:pPr>
              <a:t>‹Nº›</a:t>
            </a:fld>
            <a:endParaRPr lang="es-E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1_Título vertical y texto">
    <p:spTree>
      <p:nvGrpSpPr>
        <p:cNvPr id="1" name=""/>
        <p:cNvGrpSpPr/>
        <p:nvPr/>
      </p:nvGrpSpPr>
      <p:grpSpPr>
        <a:xfrm>
          <a:off x="0" y="0"/>
          <a:ext cx="0" cy="0"/>
          <a:chOff x="0" y="0"/>
          <a:chExt cx="0" cy="0"/>
        </a:xfrm>
      </p:grpSpPr>
      <p:sp>
        <p:nvSpPr>
          <p:cNvPr id="4" name="3 Rectángulo"/>
          <p:cNvSpPr/>
          <p:nvPr/>
        </p:nvSpPr>
        <p:spPr bwMode="auto">
          <a:xfrm rot="5400000">
            <a:off x="7929571" y="2357443"/>
            <a:ext cx="5857875" cy="1714500"/>
          </a:xfrm>
          <a:prstGeom prst="rect">
            <a:avLst/>
          </a:prstGeom>
          <a:solidFill>
            <a:srgbClr val="AE2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5" name="9 Imagen" descr="logo obs.jpg"/>
          <p:cNvPicPr>
            <a:picLocks noChangeAspect="1"/>
          </p:cNvPicPr>
          <p:nvPr/>
        </p:nvPicPr>
        <p:blipFill>
          <a:blip r:embed="rId2"/>
          <a:srcRect/>
          <a:stretch>
            <a:fillRect/>
          </a:stretch>
        </p:blipFill>
        <p:spPr bwMode="auto">
          <a:xfrm>
            <a:off x="10477500" y="5000636"/>
            <a:ext cx="711200" cy="968375"/>
          </a:xfrm>
          <a:prstGeom prst="rect">
            <a:avLst/>
          </a:prstGeom>
          <a:noFill/>
          <a:ln w="9525">
            <a:noFill/>
            <a:miter lim="800000"/>
            <a:headEnd/>
            <a:tailEnd/>
          </a:ln>
        </p:spPr>
      </p:pic>
      <p:sp>
        <p:nvSpPr>
          <p:cNvPr id="6" name="4 Marcador de pie de página"/>
          <p:cNvSpPr txBox="1">
            <a:spLocks/>
          </p:cNvSpPr>
          <p:nvPr/>
        </p:nvSpPr>
        <p:spPr>
          <a:xfrm rot="5400000">
            <a:off x="-1875893" y="3399899"/>
            <a:ext cx="5000625" cy="486833"/>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sp>
        <p:nvSpPr>
          <p:cNvPr id="2" name="1 Título vertical"/>
          <p:cNvSpPr>
            <a:spLocks noGrp="1"/>
          </p:cNvSpPr>
          <p:nvPr>
            <p:ph type="title" orient="vert"/>
          </p:nvPr>
        </p:nvSpPr>
        <p:spPr>
          <a:xfrm>
            <a:off x="10001277" y="500042"/>
            <a:ext cx="1714512" cy="4143404"/>
          </a:xfrm>
        </p:spPr>
        <p:txBody>
          <a:bodyPr vert="eaVert"/>
          <a:lstStyle>
            <a:lvl1pPr algn="l">
              <a:defRPr sz="2800" b="0"/>
            </a:lvl1pPr>
          </a:lstStyle>
          <a:p>
            <a:r>
              <a:rPr lang="es-ES" dirty="0"/>
              <a:t>Haga clic para modificar el estilo de título del patrón</a:t>
            </a:r>
          </a:p>
        </p:txBody>
      </p:sp>
      <p:sp>
        <p:nvSpPr>
          <p:cNvPr id="3" name="2 Marcador de texto vertical"/>
          <p:cNvSpPr>
            <a:spLocks noGrp="1"/>
          </p:cNvSpPr>
          <p:nvPr>
            <p:ph type="body" orient="vert" idx="1"/>
          </p:nvPr>
        </p:nvSpPr>
        <p:spPr>
          <a:xfrm>
            <a:off x="1047716" y="274649"/>
            <a:ext cx="8763061" cy="5851525"/>
          </a:xfr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11" name="1 Título"/>
          <p:cNvSpPr>
            <a:spLocks noGrp="1"/>
          </p:cNvSpPr>
          <p:nvPr>
            <p:ph type="title"/>
          </p:nvPr>
        </p:nvSpPr>
        <p:spPr>
          <a:xfrm>
            <a:off x="143341" y="144016"/>
            <a:ext cx="7872875" cy="548680"/>
          </a:xfrm>
          <a:prstGeom prst="rect">
            <a:avLst/>
          </a:prstGeom>
        </p:spPr>
        <p:txBody>
          <a:bodyPr/>
          <a:lstStyle>
            <a:lvl1pPr marL="514350" indent="-514350" algn="l">
              <a:buFont typeface="+mj-lt"/>
              <a:buAutoNum type="arabicPeriod"/>
              <a:defRPr sz="2400">
                <a:solidFill>
                  <a:schemeClr val="bg1"/>
                </a:solidFill>
                <a:latin typeface="Arial" pitchFamily="34" charset="0"/>
                <a:cs typeface="Arial" pitchFamily="34" charset="0"/>
              </a:defRPr>
            </a:lvl1pPr>
          </a:lstStyle>
          <a:p>
            <a:r>
              <a:rPr lang="en-US"/>
              <a:t>Haga clic para modificar el estilo de título del patrón</a:t>
            </a:r>
            <a:endParaRPr lang="es-ES"/>
          </a:p>
        </p:txBody>
      </p:sp>
      <p:sp>
        <p:nvSpPr>
          <p:cNvPr id="12" name="4 Marcador de texto"/>
          <p:cNvSpPr>
            <a:spLocks noGrp="1"/>
          </p:cNvSpPr>
          <p:nvPr>
            <p:ph type="body" sz="quarter" idx="10"/>
          </p:nvPr>
        </p:nvSpPr>
        <p:spPr>
          <a:xfrm>
            <a:off x="143341" y="692696"/>
            <a:ext cx="7872875" cy="504056"/>
          </a:xfrm>
          <a:prstGeom prst="rect">
            <a:avLst/>
          </a:prstGeom>
        </p:spPr>
        <p:txBody>
          <a:bodyPr/>
          <a:lstStyle>
            <a:lvl1pPr marL="0" indent="0">
              <a:buNone/>
              <a:defRPr sz="2000">
                <a:solidFill>
                  <a:schemeClr val="bg1"/>
                </a:solidFill>
                <a:latin typeface="Arial" pitchFamily="34" charset="0"/>
                <a:cs typeface="Arial" pitchFamily="34" charset="0"/>
              </a:defRPr>
            </a:lvl1pPr>
            <a:lvl2pPr marL="457200" indent="0">
              <a:buNone/>
              <a:defRPr sz="2400">
                <a:solidFill>
                  <a:schemeClr val="bg1"/>
                </a:solidFill>
                <a:latin typeface="Arial" pitchFamily="34" charset="0"/>
                <a:cs typeface="Arial" pitchFamily="34" charset="0"/>
              </a:defRPr>
            </a:lvl2pPr>
            <a:lvl3pPr marL="914400" indent="0">
              <a:buNone/>
              <a:defRPr sz="2400">
                <a:solidFill>
                  <a:schemeClr val="bg1"/>
                </a:solidFill>
                <a:latin typeface="Arial" pitchFamily="34" charset="0"/>
                <a:cs typeface="Arial" pitchFamily="34" charset="0"/>
              </a:defRPr>
            </a:lvl3pPr>
            <a:lvl4pPr marL="1371600" indent="0">
              <a:buNone/>
              <a:defRPr sz="2400">
                <a:solidFill>
                  <a:schemeClr val="bg1"/>
                </a:solidFill>
                <a:latin typeface="Arial" pitchFamily="34" charset="0"/>
                <a:cs typeface="Arial" pitchFamily="34" charset="0"/>
              </a:defRPr>
            </a:lvl4pPr>
            <a:lvl5pPr marL="1828800" indent="0">
              <a:buNone/>
              <a:defRPr sz="2400">
                <a:solidFill>
                  <a:schemeClr val="bg1"/>
                </a:solidFill>
                <a:latin typeface="Arial" pitchFamily="34" charset="0"/>
                <a:cs typeface="Arial" pitchFamily="34" charset="0"/>
              </a:defRPr>
            </a:lvl5pPr>
          </a:lstStyle>
          <a:p>
            <a:pPr lvl="0"/>
            <a:r>
              <a:rPr lang="en-US"/>
              <a:t>Haga clic para modificar el estilo de texto del patrón</a:t>
            </a:r>
          </a:p>
        </p:txBody>
      </p:sp>
      <p:sp>
        <p:nvSpPr>
          <p:cNvPr id="17" name="16 Marcador de contenido"/>
          <p:cNvSpPr>
            <a:spLocks noGrp="1"/>
          </p:cNvSpPr>
          <p:nvPr>
            <p:ph sz="quarter" idx="11"/>
          </p:nvPr>
        </p:nvSpPr>
        <p:spPr>
          <a:xfrm>
            <a:off x="431373" y="1484312"/>
            <a:ext cx="11329259" cy="4969024"/>
          </a:xfrm>
          <a:prstGeom prst="rect">
            <a:avLst/>
          </a:prstGeom>
        </p:spPr>
        <p:txBody>
          <a:bodyPr anchor="t"/>
          <a:lstStyle>
            <a:lvl1pPr algn="just">
              <a:lnSpc>
                <a:spcPct val="150000"/>
              </a:lnSpc>
              <a:defRPr sz="2000">
                <a:solidFill>
                  <a:schemeClr val="tx1">
                    <a:lumMod val="65000"/>
                    <a:lumOff val="35000"/>
                  </a:schemeClr>
                </a:solidFill>
                <a:latin typeface="Arial" pitchFamily="34" charset="0"/>
                <a:cs typeface="Arial" pitchFamily="34" charset="0"/>
              </a:defRPr>
            </a:lvl1pPr>
            <a:lvl2pPr algn="just">
              <a:lnSpc>
                <a:spcPct val="150000"/>
              </a:lnSpc>
              <a:defRPr sz="2000">
                <a:solidFill>
                  <a:schemeClr val="tx1">
                    <a:lumMod val="65000"/>
                    <a:lumOff val="35000"/>
                  </a:schemeClr>
                </a:solidFill>
                <a:latin typeface="Arial" pitchFamily="34" charset="0"/>
                <a:cs typeface="Arial" pitchFamily="34" charset="0"/>
              </a:defRPr>
            </a:lvl2pPr>
            <a:lvl3pPr algn="just">
              <a:lnSpc>
                <a:spcPct val="150000"/>
              </a:lnSpc>
              <a:defRPr sz="2000">
                <a:solidFill>
                  <a:schemeClr val="tx1">
                    <a:lumMod val="65000"/>
                    <a:lumOff val="35000"/>
                  </a:schemeClr>
                </a:solidFill>
                <a:latin typeface="Arial" pitchFamily="34" charset="0"/>
                <a:cs typeface="Arial" pitchFamily="34" charset="0"/>
              </a:defRPr>
            </a:lvl3pPr>
            <a:lvl4pPr algn="just">
              <a:lnSpc>
                <a:spcPct val="150000"/>
              </a:lnSpc>
              <a:defRPr sz="2000">
                <a:solidFill>
                  <a:schemeClr val="tx1">
                    <a:lumMod val="65000"/>
                    <a:lumOff val="35000"/>
                  </a:schemeClr>
                </a:solidFill>
                <a:latin typeface="Arial" pitchFamily="34" charset="0"/>
                <a:cs typeface="Arial" pitchFamily="34" charset="0"/>
              </a:defRPr>
            </a:lvl4pPr>
            <a:lvl5pPr algn="just">
              <a:lnSpc>
                <a:spcPct val="150000"/>
              </a:lnSpc>
              <a:defRPr sz="20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4 Marcador de fecha"/>
          <p:cNvSpPr>
            <a:spLocks noGrp="1"/>
          </p:cNvSpPr>
          <p:nvPr>
            <p:ph type="dt" sz="half" idx="12"/>
          </p:nvPr>
        </p:nvSpPr>
        <p:spPr>
          <a:xfrm>
            <a:off x="609600" y="6356361"/>
            <a:ext cx="1261533"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s-ES"/>
          </a:p>
        </p:txBody>
      </p:sp>
      <p:sp>
        <p:nvSpPr>
          <p:cNvPr id="6" name="5 Marcador de pie de página"/>
          <p:cNvSpPr>
            <a:spLocks noGrp="1"/>
          </p:cNvSpPr>
          <p:nvPr>
            <p:ph type="ftr" sz="quarter" idx="13"/>
          </p:nvPr>
        </p:nvSpPr>
        <p:spPr>
          <a:xfrm>
            <a:off x="1871136" y="6356361"/>
            <a:ext cx="9120717"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s-ES"/>
          </a:p>
        </p:txBody>
      </p:sp>
      <p:sp>
        <p:nvSpPr>
          <p:cNvPr id="7" name="2 Marcador de número de diapositiva"/>
          <p:cNvSpPr>
            <a:spLocks noGrp="1"/>
          </p:cNvSpPr>
          <p:nvPr>
            <p:ph type="sldNum" sz="quarter" idx="14"/>
          </p:nvPr>
        </p:nvSpPr>
        <p:spPr>
          <a:xfrm>
            <a:off x="11089225" y="6356361"/>
            <a:ext cx="670983"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D7F3DC96-9B25-4EEC-B138-84FA93EBBCB8}" type="slidenum">
              <a:rPr lang="es-ES"/>
              <a:pPr>
                <a:defRPr/>
              </a:pPr>
              <a:t>‹Nº›</a:t>
            </a:fld>
            <a:endParaRPr lang="es-ES"/>
          </a:p>
        </p:txBody>
      </p:sp>
    </p:spTree>
    <p:extLst>
      <p:ext uri="{BB962C8B-B14F-4D97-AF65-F5344CB8AC3E}">
        <p14:creationId xmlns:p14="http://schemas.microsoft.com/office/powerpoint/2010/main" val="3531419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En blanco">
    <p:spTree>
      <p:nvGrpSpPr>
        <p:cNvPr id="1" name=""/>
        <p:cNvGrpSpPr/>
        <p:nvPr/>
      </p:nvGrpSpPr>
      <p:grpSpPr>
        <a:xfrm>
          <a:off x="0" y="0"/>
          <a:ext cx="0" cy="0"/>
          <a:chOff x="0" y="0"/>
          <a:chExt cx="0" cy="0"/>
        </a:xfrm>
      </p:grpSpPr>
      <p:sp>
        <p:nvSpPr>
          <p:cNvPr id="4" name="1 Título"/>
          <p:cNvSpPr>
            <a:spLocks noGrp="1"/>
          </p:cNvSpPr>
          <p:nvPr>
            <p:ph type="title"/>
          </p:nvPr>
        </p:nvSpPr>
        <p:spPr>
          <a:xfrm>
            <a:off x="296334" y="182564"/>
            <a:ext cx="11360151" cy="573087"/>
          </a:xfrm>
        </p:spPr>
        <p:txBody>
          <a:bodyPr/>
          <a:lstStyle/>
          <a:p>
            <a:r>
              <a:rPr lang="es-ES" dirty="0"/>
              <a:t>Haga clic para modificar el estilo de título del patrón</a:t>
            </a:r>
          </a:p>
        </p:txBody>
      </p:sp>
      <p:sp>
        <p:nvSpPr>
          <p:cNvPr id="5" name="2 Marcador de contenido"/>
          <p:cNvSpPr>
            <a:spLocks noGrp="1"/>
          </p:cNvSpPr>
          <p:nvPr>
            <p:ph idx="1"/>
          </p:nvPr>
        </p:nvSpPr>
        <p:spPr>
          <a:xfrm>
            <a:off x="298451" y="1320801"/>
            <a:ext cx="11379200" cy="411321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01138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sp>
        <p:nvSpPr>
          <p:cNvPr id="8" name="Rectangle 7"/>
          <p:cNvSpPr/>
          <p:nvPr userDrawn="1"/>
        </p:nvSpPr>
        <p:spPr>
          <a:xfrm>
            <a:off x="0" y="-2697"/>
            <a:ext cx="12192000" cy="5517232"/>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ítulo 1"/>
          <p:cNvSpPr>
            <a:spLocks noGrp="1"/>
          </p:cNvSpPr>
          <p:nvPr>
            <p:ph type="ctrTitle"/>
          </p:nvPr>
        </p:nvSpPr>
        <p:spPr>
          <a:xfrm>
            <a:off x="952464" y="571480"/>
            <a:ext cx="10363200" cy="1071570"/>
          </a:xfrm>
        </p:spPr>
        <p:txBody>
          <a:bodyPr/>
          <a:lstStyle>
            <a:lvl1pPr>
              <a:defRPr sz="3000">
                <a:solidFill>
                  <a:schemeClr val="bg1"/>
                </a:solidFill>
                <a:latin typeface="Arial" pitchFamily="34" charset="0"/>
                <a:cs typeface="Arial" pitchFamily="34" charset="0"/>
              </a:defRPr>
            </a:lvl1pPr>
          </a:lstStyle>
          <a:p>
            <a:r>
              <a:rPr lang="es-ES" dirty="0"/>
              <a:t>Haga clic para modificar el estilo de título del patrón</a:t>
            </a:r>
            <a:endParaRPr lang="es-ES_tradnl" dirty="0"/>
          </a:p>
        </p:txBody>
      </p:sp>
      <p:pic>
        <p:nvPicPr>
          <p:cNvPr id="7" name="Picture 2" descr="Universidad de Murcia"/>
          <p:cNvPicPr>
            <a:picLocks noChangeAspect="1" noChangeArrowheads="1"/>
          </p:cNvPicPr>
          <p:nvPr userDrawn="1"/>
        </p:nvPicPr>
        <p:blipFill>
          <a:blip r:embed="rId2"/>
          <a:srcRect/>
          <a:stretch>
            <a:fillRect/>
          </a:stretch>
        </p:blipFill>
        <p:spPr bwMode="auto">
          <a:xfrm>
            <a:off x="9336360" y="5805274"/>
            <a:ext cx="2590800" cy="714375"/>
          </a:xfrm>
          <a:prstGeom prst="rect">
            <a:avLst/>
          </a:prstGeom>
          <a:noFill/>
          <a:ln w="9525">
            <a:noFill/>
            <a:miter lim="800000"/>
            <a:headEnd/>
            <a:tailEnd/>
          </a:ln>
        </p:spPr>
      </p:pic>
      <p:pic>
        <p:nvPicPr>
          <p:cNvPr id="2051" name="Picture 3" descr="D:\Mis Imágenes\Fondo UMU - Portada.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9553" t="19958" r="28656" b="25116"/>
          <a:stretch/>
        </p:blipFill>
        <p:spPr bwMode="auto">
          <a:xfrm>
            <a:off x="4397057" y="1916832"/>
            <a:ext cx="3397886" cy="33493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9336" y="5589240"/>
            <a:ext cx="2273107" cy="117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4299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En blanco">
    <p:spTree>
      <p:nvGrpSpPr>
        <p:cNvPr id="1" name=""/>
        <p:cNvGrpSpPr/>
        <p:nvPr/>
      </p:nvGrpSpPr>
      <p:grpSpPr>
        <a:xfrm>
          <a:off x="0" y="0"/>
          <a:ext cx="0" cy="0"/>
          <a:chOff x="0" y="0"/>
          <a:chExt cx="0" cy="0"/>
        </a:xfrm>
      </p:grpSpPr>
      <p:sp>
        <p:nvSpPr>
          <p:cNvPr id="4" name="1 Título"/>
          <p:cNvSpPr>
            <a:spLocks noGrp="1"/>
          </p:cNvSpPr>
          <p:nvPr>
            <p:ph type="title"/>
          </p:nvPr>
        </p:nvSpPr>
        <p:spPr>
          <a:xfrm>
            <a:off x="296334" y="182564"/>
            <a:ext cx="11360151" cy="573087"/>
          </a:xfrm>
        </p:spPr>
        <p:txBody>
          <a:bodyPr/>
          <a:lstStyle/>
          <a:p>
            <a:r>
              <a:rPr lang="es-ES" dirty="0"/>
              <a:t>Haga clic para modificar el estilo de título del patrón</a:t>
            </a:r>
          </a:p>
        </p:txBody>
      </p:sp>
      <p:sp>
        <p:nvSpPr>
          <p:cNvPr id="5" name="2 Marcador de contenido"/>
          <p:cNvSpPr>
            <a:spLocks noGrp="1"/>
          </p:cNvSpPr>
          <p:nvPr>
            <p:ph idx="1"/>
          </p:nvPr>
        </p:nvSpPr>
        <p:spPr>
          <a:xfrm>
            <a:off x="298451" y="1320801"/>
            <a:ext cx="11379200" cy="411321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053406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En blanco">
    <p:spTree>
      <p:nvGrpSpPr>
        <p:cNvPr id="1" name=""/>
        <p:cNvGrpSpPr/>
        <p:nvPr/>
      </p:nvGrpSpPr>
      <p:grpSpPr>
        <a:xfrm>
          <a:off x="0" y="0"/>
          <a:ext cx="0" cy="0"/>
          <a:chOff x="0" y="0"/>
          <a:chExt cx="0" cy="0"/>
        </a:xfrm>
      </p:grpSpPr>
      <p:sp>
        <p:nvSpPr>
          <p:cNvPr id="4" name="1 Título"/>
          <p:cNvSpPr>
            <a:spLocks noGrp="1"/>
          </p:cNvSpPr>
          <p:nvPr>
            <p:ph type="title"/>
          </p:nvPr>
        </p:nvSpPr>
        <p:spPr>
          <a:xfrm>
            <a:off x="296334" y="182564"/>
            <a:ext cx="11360151" cy="573087"/>
          </a:xfrm>
        </p:spPr>
        <p:txBody>
          <a:bodyPr/>
          <a:lstStyle/>
          <a:p>
            <a:r>
              <a:rPr lang="es-ES" dirty="0"/>
              <a:t>Haga clic para modificar el estilo de título del patrón</a:t>
            </a:r>
          </a:p>
        </p:txBody>
      </p:sp>
      <p:sp>
        <p:nvSpPr>
          <p:cNvPr id="5" name="2 Marcador de contenido"/>
          <p:cNvSpPr>
            <a:spLocks noGrp="1"/>
          </p:cNvSpPr>
          <p:nvPr>
            <p:ph idx="1"/>
          </p:nvPr>
        </p:nvSpPr>
        <p:spPr>
          <a:xfrm>
            <a:off x="298451" y="1320801"/>
            <a:ext cx="11379200" cy="411321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365953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5_Título y objetos">
    <p:bg>
      <p:bgPr>
        <a:solidFill>
          <a:srgbClr val="FFFFFF"/>
        </a:solidFill>
        <a:effectLst/>
      </p:bgPr>
    </p:bg>
    <p:spTree>
      <p:nvGrpSpPr>
        <p:cNvPr id="1" name=""/>
        <p:cNvGrpSpPr/>
        <p:nvPr/>
      </p:nvGrpSpPr>
      <p:grpSpPr>
        <a:xfrm>
          <a:off x="0" y="0"/>
          <a:ext cx="0" cy="0"/>
          <a:chOff x="0" y="0"/>
          <a:chExt cx="0" cy="0"/>
        </a:xfrm>
      </p:grpSpPr>
      <p:pic>
        <p:nvPicPr>
          <p:cNvPr id="41" name="Picture 2" descr="Picture 2"/>
          <p:cNvPicPr>
            <a:picLocks noChangeAspect="1"/>
          </p:cNvPicPr>
          <p:nvPr/>
        </p:nvPicPr>
        <p:blipFill>
          <a:blip r:embed="rId2">
            <a:extLst/>
          </a:blip>
          <a:srcRect l="70833" t="35424" b="10055"/>
          <a:stretch>
            <a:fillRect/>
          </a:stretch>
        </p:blipFill>
        <p:spPr>
          <a:xfrm>
            <a:off x="9521587" y="2204864"/>
            <a:ext cx="2667030" cy="3739167"/>
          </a:xfrm>
          <a:prstGeom prst="rect">
            <a:avLst/>
          </a:prstGeom>
          <a:ln w="12700">
            <a:miter lim="400000"/>
          </a:ln>
        </p:spPr>
      </p:pic>
      <p:sp>
        <p:nvSpPr>
          <p:cNvPr id="42" name="Rectangle 7"/>
          <p:cNvSpPr/>
          <p:nvPr/>
        </p:nvSpPr>
        <p:spPr>
          <a:xfrm>
            <a:off x="0" y="6462000"/>
            <a:ext cx="360000" cy="396001"/>
          </a:xfrm>
          <a:prstGeom prst="rect">
            <a:avLst/>
          </a:prstGeom>
          <a:solidFill>
            <a:srgbClr val="A40000"/>
          </a:solidFill>
          <a:ln w="12700">
            <a:miter lim="400000"/>
          </a:ln>
        </p:spPr>
        <p:txBody>
          <a:bodyPr lIns="45719" rIns="45719" anchor="ctr"/>
          <a:lstStyle/>
          <a:p>
            <a:pPr algn="ctr">
              <a:defRPr>
                <a:solidFill>
                  <a:srgbClr val="FFFFFF"/>
                </a:solidFill>
              </a:defRPr>
            </a:pPr>
            <a:endParaRPr/>
          </a:p>
        </p:txBody>
      </p:sp>
      <p:sp>
        <p:nvSpPr>
          <p:cNvPr id="43" name="Rectangle 7"/>
          <p:cNvSpPr/>
          <p:nvPr/>
        </p:nvSpPr>
        <p:spPr>
          <a:xfrm>
            <a:off x="0" y="0"/>
            <a:ext cx="12192000" cy="1220788"/>
          </a:xfrm>
          <a:prstGeom prst="rect">
            <a:avLst/>
          </a:prstGeom>
          <a:solidFill>
            <a:srgbClr val="A40000"/>
          </a:solidFill>
          <a:ln w="12700">
            <a:miter lim="400000"/>
          </a:ln>
        </p:spPr>
        <p:txBody>
          <a:bodyPr lIns="45719" rIns="45719" anchor="ctr"/>
          <a:lstStyle/>
          <a:p>
            <a:pPr algn="ctr">
              <a:defRPr>
                <a:solidFill>
                  <a:srgbClr val="FFFFFF"/>
                </a:solidFill>
              </a:defRPr>
            </a:pPr>
            <a:endParaRPr/>
          </a:p>
        </p:txBody>
      </p:sp>
      <p:sp>
        <p:nvSpPr>
          <p:cNvPr id="44" name="Texto del título"/>
          <p:cNvSpPr txBox="1">
            <a:spLocks noGrp="1"/>
          </p:cNvSpPr>
          <p:nvPr>
            <p:ph type="title"/>
          </p:nvPr>
        </p:nvSpPr>
        <p:spPr>
          <a:xfrm>
            <a:off x="190459" y="142851"/>
            <a:ext cx="9331130" cy="642919"/>
          </a:xfrm>
          <a:prstGeom prst="rect">
            <a:avLst/>
          </a:prstGeom>
        </p:spPr>
        <p:txBody>
          <a:bodyPr anchor="b">
            <a:normAutofit/>
          </a:bodyPr>
          <a:lstStyle>
            <a:lvl1pPr algn="l">
              <a:defRPr sz="2400"/>
            </a:lvl1pPr>
          </a:lstStyle>
          <a:p>
            <a:r>
              <a:t>Texto del título</a:t>
            </a:r>
          </a:p>
        </p:txBody>
      </p:sp>
      <p:sp>
        <p:nvSpPr>
          <p:cNvPr id="45" name="Nivel de texto 1…"/>
          <p:cNvSpPr txBox="1">
            <a:spLocks noGrp="1"/>
          </p:cNvSpPr>
          <p:nvPr>
            <p:ph type="body" idx="1"/>
          </p:nvPr>
        </p:nvSpPr>
        <p:spPr>
          <a:xfrm>
            <a:off x="666712" y="1484783"/>
            <a:ext cx="10972801" cy="4752530"/>
          </a:xfrm>
          <a:prstGeom prst="rect">
            <a:avLst/>
          </a:prstGeom>
        </p:spPr>
        <p:txBody>
          <a:bodyPr>
            <a:normAutofit/>
          </a:bodyPr>
          <a:lstStyle>
            <a:lvl1pPr algn="just">
              <a:lnSpc>
                <a:spcPct val="120000"/>
              </a:lnSpc>
              <a:spcBef>
                <a:spcPts val="1200"/>
              </a:spcBef>
              <a:defRPr sz="2400"/>
            </a:lvl1pPr>
            <a:lvl2pPr marL="742950" indent="-285750" algn="just">
              <a:lnSpc>
                <a:spcPct val="120000"/>
              </a:lnSpc>
              <a:spcBef>
                <a:spcPts val="1200"/>
              </a:spcBef>
              <a:defRPr sz="2400"/>
            </a:lvl2pPr>
            <a:lvl3pPr marL="1188719" indent="-274319" algn="just">
              <a:lnSpc>
                <a:spcPct val="120000"/>
              </a:lnSpc>
              <a:spcBef>
                <a:spcPts val="1200"/>
              </a:spcBef>
              <a:defRPr sz="2400"/>
            </a:lvl3pPr>
            <a:lvl4pPr marL="1645920" indent="-274320" algn="just">
              <a:lnSpc>
                <a:spcPct val="120000"/>
              </a:lnSpc>
              <a:spcBef>
                <a:spcPts val="1200"/>
              </a:spcBef>
              <a:defRPr sz="2400"/>
            </a:lvl4pPr>
            <a:lvl5pPr marL="2103120" indent="-274320" algn="just">
              <a:lnSpc>
                <a:spcPct val="120000"/>
              </a:lnSpc>
              <a:spcBef>
                <a:spcPts val="1200"/>
              </a:spcBef>
              <a:defRPr sz="2400"/>
            </a:lvl5pPr>
          </a:lstStyle>
          <a:p>
            <a:r>
              <a:t>Nivel de texto 1</a:t>
            </a:r>
          </a:p>
          <a:p>
            <a:pPr lvl="1"/>
            <a:r>
              <a:t>Nivel de texto 2</a:t>
            </a:r>
          </a:p>
          <a:p>
            <a:pPr lvl="2"/>
            <a:r>
              <a:t>Nivel de texto 3</a:t>
            </a:r>
          </a:p>
          <a:p>
            <a:pPr lvl="3"/>
            <a:r>
              <a:t>Nivel de texto 4</a:t>
            </a:r>
          </a:p>
          <a:p>
            <a:pPr lvl="4"/>
            <a:r>
              <a:t>Nivel de texto 5</a:t>
            </a:r>
          </a:p>
        </p:txBody>
      </p:sp>
      <p:sp>
        <p:nvSpPr>
          <p:cNvPr id="46" name="Número de diapositiva"/>
          <p:cNvSpPr txBox="1">
            <a:spLocks noGrp="1"/>
          </p:cNvSpPr>
          <p:nvPr>
            <p:ph type="sldNum" sz="quarter" idx="2"/>
          </p:nvPr>
        </p:nvSpPr>
        <p:spPr>
          <a:xfrm>
            <a:off x="67757" y="6558375"/>
            <a:ext cx="245403" cy="226986"/>
          </a:xfrm>
          <a:prstGeom prst="rect">
            <a:avLst/>
          </a:prstGeom>
        </p:spPr>
        <p:txBody>
          <a:bodyPr/>
          <a:lstStyle>
            <a:lvl1pPr>
              <a:defRPr>
                <a:solidFill>
                  <a:srgbClr val="FFFFFF"/>
                </a:solidFill>
              </a:defRPr>
            </a:lvl1pPr>
          </a:lstStyle>
          <a:p>
            <a:fld id="{86CB4B4D-7CA3-9044-876B-883B54F8677D}" type="slidenum">
              <a:t>‹Nº›</a:t>
            </a:fld>
            <a:endParaRPr/>
          </a:p>
        </p:txBody>
      </p:sp>
      <p:pic>
        <p:nvPicPr>
          <p:cNvPr id="47" name="Picture 3" descr="Picture 3"/>
          <p:cNvPicPr>
            <a:picLocks noChangeAspect="1"/>
          </p:cNvPicPr>
          <p:nvPr/>
        </p:nvPicPr>
        <p:blipFill>
          <a:blip r:embed="rId3">
            <a:extLst/>
          </a:blip>
          <a:stretch>
            <a:fillRect/>
          </a:stretch>
        </p:blipFill>
        <p:spPr>
          <a:xfrm>
            <a:off x="9912423" y="225156"/>
            <a:ext cx="2032646" cy="773672"/>
          </a:xfrm>
          <a:prstGeom prst="rect">
            <a:avLst/>
          </a:prstGeom>
          <a:ln w="12700">
            <a:miter lim="400000"/>
          </a:ln>
        </p:spPr>
      </p:pic>
    </p:spTree>
    <p:extLst>
      <p:ext uri="{BB962C8B-B14F-4D97-AF65-F5344CB8AC3E}">
        <p14:creationId xmlns:p14="http://schemas.microsoft.com/office/powerpoint/2010/main" val="284886112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pic>
        <p:nvPicPr>
          <p:cNvPr id="1026" name="Picture 2" descr="D:\Mis Imágenes\Imagen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0833" t="35424" r="-37" b="10055"/>
          <a:stretch/>
        </p:blipFill>
        <p:spPr bwMode="auto">
          <a:xfrm>
            <a:off x="9521588" y="2204864"/>
            <a:ext cx="2670412" cy="37391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p:nvPr userDrawn="1"/>
        </p:nvSpPr>
        <p:spPr>
          <a:xfrm>
            <a:off x="0" y="6462000"/>
            <a:ext cx="360000" cy="3960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7"/>
          <p:cNvSpPr/>
          <p:nvPr userDrawn="1"/>
        </p:nvSpPr>
        <p:spPr>
          <a:xfrm>
            <a:off x="0" y="0"/>
            <a:ext cx="12192000" cy="1220788"/>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ítulo 1"/>
          <p:cNvSpPr>
            <a:spLocks noGrp="1"/>
          </p:cNvSpPr>
          <p:nvPr>
            <p:ph type="title"/>
          </p:nvPr>
        </p:nvSpPr>
        <p:spPr>
          <a:xfrm>
            <a:off x="190460" y="142852"/>
            <a:ext cx="9331128" cy="642918"/>
          </a:xfrm>
        </p:spPr>
        <p:txBody>
          <a:bodyPr anchor="b">
            <a:noAutofit/>
          </a:bodyPr>
          <a:lstStyle>
            <a:lvl1pPr algn="l">
              <a:defRPr sz="2400" b="0" baseline="0">
                <a:solidFill>
                  <a:schemeClr val="bg1"/>
                </a:solidFill>
                <a:latin typeface="Arial" pitchFamily="34" charset="0"/>
                <a:cs typeface="Arial" pitchFamily="34" charset="0"/>
              </a:defRPr>
            </a:lvl1pPr>
          </a:lstStyle>
          <a:p>
            <a:r>
              <a:rPr lang="es-ES" dirty="0"/>
              <a:t>Haga clic para modificar el estilo de título del patrón</a:t>
            </a:r>
            <a:endParaRPr lang="es-ES_tradnl" dirty="0"/>
          </a:p>
        </p:txBody>
      </p:sp>
      <p:sp>
        <p:nvSpPr>
          <p:cNvPr id="3" name="Marcador de contenido 2"/>
          <p:cNvSpPr>
            <a:spLocks noGrp="1"/>
          </p:cNvSpPr>
          <p:nvPr>
            <p:ph idx="1"/>
          </p:nvPr>
        </p:nvSpPr>
        <p:spPr>
          <a:xfrm>
            <a:off x="666712" y="1484784"/>
            <a:ext cx="10972800" cy="4752528"/>
          </a:xfrm>
        </p:spPr>
        <p:txBody>
          <a:bodyPr/>
          <a:lstStyle>
            <a:lvl1pPr algn="just">
              <a:lnSpc>
                <a:spcPct val="120000"/>
              </a:lnSpc>
              <a:spcBef>
                <a:spcPts val="1200"/>
              </a:spcBef>
              <a:defRPr sz="2400" b="0"/>
            </a:lvl1pPr>
            <a:lvl2pPr algn="just">
              <a:lnSpc>
                <a:spcPct val="120000"/>
              </a:lnSpc>
              <a:spcBef>
                <a:spcPts val="1200"/>
              </a:spcBef>
              <a:defRPr b="0"/>
            </a:lvl2pPr>
            <a:lvl3pPr algn="just">
              <a:lnSpc>
                <a:spcPct val="120000"/>
              </a:lnSpc>
              <a:spcBef>
                <a:spcPts val="1200"/>
              </a:spcBef>
              <a:defRPr b="0"/>
            </a:lvl3pPr>
            <a:lvl4pPr algn="just">
              <a:lnSpc>
                <a:spcPct val="120000"/>
              </a:lnSpc>
              <a:spcBef>
                <a:spcPts val="1200"/>
              </a:spcBef>
              <a:defRPr b="0"/>
            </a:lvl4pPr>
            <a:lvl5pPr algn="just">
              <a:lnSpc>
                <a:spcPct val="120000"/>
              </a:lnSpc>
              <a:spcBef>
                <a:spcPts val="1200"/>
              </a:spcBef>
              <a:defRPr b="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sp>
        <p:nvSpPr>
          <p:cNvPr id="11" name="Subtítulo"/>
          <p:cNvSpPr>
            <a:spLocks noGrp="1"/>
          </p:cNvSpPr>
          <p:nvPr>
            <p:ph sz="quarter" idx="13"/>
          </p:nvPr>
        </p:nvSpPr>
        <p:spPr>
          <a:xfrm>
            <a:off x="190461" y="714356"/>
            <a:ext cx="8382059" cy="385762"/>
          </a:xfrm>
        </p:spPr>
        <p:txBody>
          <a:bodyPr>
            <a:noAutofit/>
          </a:bodyPr>
          <a:lstStyle>
            <a:lvl1pPr>
              <a:buNone/>
              <a:defRPr sz="2000" b="0">
                <a:solidFill>
                  <a:schemeClr val="bg1"/>
                </a:solidFill>
                <a:latin typeface="Arial" pitchFamily="34" charset="0"/>
                <a:cs typeface="Arial" pitchFamily="34" charset="0"/>
              </a:defRPr>
            </a:lvl1pPr>
          </a:lstStyle>
          <a:p>
            <a:pPr lvl="0"/>
            <a:r>
              <a:rPr lang="es-ES" dirty="0"/>
              <a:t>Haga clic para modificar el estilo de texto del patrón</a:t>
            </a:r>
          </a:p>
        </p:txBody>
      </p:sp>
      <p:sp>
        <p:nvSpPr>
          <p:cNvPr id="7" name="1 Marcador de número de diapositiva"/>
          <p:cNvSpPr>
            <a:spLocks noGrp="1"/>
          </p:cNvSpPr>
          <p:nvPr>
            <p:ph type="sldNum" sz="quarter" idx="14"/>
          </p:nvPr>
        </p:nvSpPr>
        <p:spPr>
          <a:xfrm>
            <a:off x="-53443" y="6489306"/>
            <a:ext cx="487803" cy="365125"/>
          </a:xfrm>
          <a:noFill/>
          <a:ln>
            <a:noFill/>
          </a:ln>
        </p:spPr>
        <p:style>
          <a:lnRef idx="2">
            <a:schemeClr val="accent2"/>
          </a:lnRef>
          <a:fillRef idx="1">
            <a:schemeClr val="lt1"/>
          </a:fillRef>
          <a:effectRef idx="0">
            <a:schemeClr val="accent2"/>
          </a:effectRef>
          <a:fontRef idx="none"/>
        </p:style>
        <p:txBody>
          <a:bodyPr/>
          <a:lstStyle>
            <a:lvl1pPr algn="ctr">
              <a:defRPr sz="1000">
                <a:solidFill>
                  <a:schemeClr val="bg1"/>
                </a:solidFill>
              </a:defRPr>
            </a:lvl1pPr>
          </a:lstStyle>
          <a:p>
            <a:pPr>
              <a:defRPr/>
            </a:pPr>
            <a:fld id="{20BDD033-B903-484B-A163-AC51B4E4C8F1}" type="slidenum">
              <a:rPr lang="es-ES" smtClean="0"/>
              <a:pPr>
                <a:defRPr/>
              </a:pPr>
              <a:t>‹Nº›</a:t>
            </a:fld>
            <a:endParaRPr lang="es-E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12424" y="225157"/>
            <a:ext cx="2032645" cy="7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pic>
        <p:nvPicPr>
          <p:cNvPr id="5" name="6 Imagen" descr="cap3.jpg"/>
          <p:cNvPicPr>
            <a:picLocks noChangeAspect="1"/>
          </p:cNvPicPr>
          <p:nvPr/>
        </p:nvPicPr>
        <p:blipFill>
          <a:blip r:embed="rId2"/>
          <a:srcRect/>
          <a:stretch>
            <a:fillRect/>
          </a:stretch>
        </p:blipFill>
        <p:spPr bwMode="auto">
          <a:xfrm>
            <a:off x="0" y="0"/>
            <a:ext cx="12192000" cy="1220788"/>
          </a:xfrm>
          <a:prstGeom prst="rect">
            <a:avLst/>
          </a:prstGeom>
          <a:noFill/>
          <a:ln w="9525">
            <a:noFill/>
            <a:miter lim="800000"/>
            <a:headEnd/>
            <a:tailEnd/>
          </a:ln>
        </p:spPr>
      </p:pic>
      <p:sp>
        <p:nvSpPr>
          <p:cNvPr id="6" name="4 Marcador de pie de página"/>
          <p:cNvSpPr txBox="1">
            <a:spLocks/>
          </p:cNvSpPr>
          <p:nvPr/>
        </p:nvSpPr>
        <p:spPr>
          <a:xfrm>
            <a:off x="3143251" y="6357949"/>
            <a:ext cx="6477000" cy="365125"/>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sp>
        <p:nvSpPr>
          <p:cNvPr id="2" name="Título 1"/>
          <p:cNvSpPr>
            <a:spLocks noGrp="1"/>
          </p:cNvSpPr>
          <p:nvPr>
            <p:ph type="title"/>
          </p:nvPr>
        </p:nvSpPr>
        <p:spPr>
          <a:xfrm>
            <a:off x="190460" y="142852"/>
            <a:ext cx="7905805" cy="642918"/>
          </a:xfrm>
        </p:spPr>
        <p:txBody>
          <a:bodyPr anchor="b">
            <a:noAutofit/>
          </a:bodyPr>
          <a:lstStyle>
            <a:lvl1pPr algn="l">
              <a:defRPr sz="2400" b="0" baseline="0">
                <a:solidFill>
                  <a:schemeClr val="bg1"/>
                </a:solidFill>
                <a:latin typeface="Arial" pitchFamily="34" charset="0"/>
                <a:cs typeface="Arial" pitchFamily="34" charset="0"/>
              </a:defRPr>
            </a:lvl1pPr>
          </a:lstStyle>
          <a:p>
            <a:r>
              <a:rPr lang="es-ES" dirty="0"/>
              <a:t>Haga clic para modificar el estilo de título del patrón</a:t>
            </a:r>
            <a:endParaRPr lang="es-ES_tradnl" dirty="0"/>
          </a:p>
        </p:txBody>
      </p:sp>
      <p:sp>
        <p:nvSpPr>
          <p:cNvPr id="3" name="Marcador de contenido 2"/>
          <p:cNvSpPr>
            <a:spLocks noGrp="1"/>
          </p:cNvSpPr>
          <p:nvPr>
            <p:ph idx="1"/>
          </p:nvPr>
        </p:nvSpPr>
        <p:spPr>
          <a:xfrm>
            <a:off x="666712" y="1484785"/>
            <a:ext cx="10972800" cy="4684229"/>
          </a:xfrm>
        </p:spPr>
        <p:txBody>
          <a:bodyPr/>
          <a:lstStyle>
            <a:lvl1pPr>
              <a:lnSpc>
                <a:spcPct val="120000"/>
              </a:lnSpc>
              <a:defRPr sz="2400" b="0"/>
            </a:lvl1pPr>
            <a:lvl2pPr>
              <a:lnSpc>
                <a:spcPct val="120000"/>
              </a:lnSpc>
              <a:defRPr b="0"/>
            </a:lvl2pPr>
            <a:lvl3pPr>
              <a:lnSpc>
                <a:spcPct val="120000"/>
              </a:lnSpc>
              <a:defRPr b="0"/>
            </a:lvl3pPr>
            <a:lvl4pPr>
              <a:lnSpc>
                <a:spcPct val="120000"/>
              </a:lnSpc>
              <a:defRPr b="0"/>
            </a:lvl4pPr>
            <a:lvl5pPr>
              <a:lnSpc>
                <a:spcPct val="120000"/>
              </a:lnSpc>
              <a:defRPr b="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sp>
        <p:nvSpPr>
          <p:cNvPr id="11" name="Subtítulo"/>
          <p:cNvSpPr>
            <a:spLocks noGrp="1"/>
          </p:cNvSpPr>
          <p:nvPr>
            <p:ph sz="quarter" idx="13"/>
          </p:nvPr>
        </p:nvSpPr>
        <p:spPr>
          <a:xfrm>
            <a:off x="190460" y="714356"/>
            <a:ext cx="8096307" cy="385762"/>
          </a:xfrm>
        </p:spPr>
        <p:txBody>
          <a:bodyPr>
            <a:noAutofit/>
          </a:bodyPr>
          <a:lstStyle>
            <a:lvl1pPr>
              <a:buNone/>
              <a:defRPr sz="2000" b="0">
                <a:solidFill>
                  <a:schemeClr val="bg1"/>
                </a:solidFill>
                <a:latin typeface="Arial" pitchFamily="34" charset="0"/>
                <a:cs typeface="Arial" pitchFamily="34" charset="0"/>
              </a:defRPr>
            </a:lvl1pPr>
          </a:lstStyle>
          <a:p>
            <a:pPr lvl="0"/>
            <a:r>
              <a:rPr lang="es-ES" dirty="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3" name="6 Imagen" descr="cap3.jpg"/>
          <p:cNvPicPr>
            <a:picLocks noChangeAspect="1"/>
          </p:cNvPicPr>
          <p:nvPr/>
        </p:nvPicPr>
        <p:blipFill>
          <a:blip r:embed="rId2"/>
          <a:srcRect/>
          <a:stretch>
            <a:fillRect/>
          </a:stretch>
        </p:blipFill>
        <p:spPr bwMode="auto">
          <a:xfrm>
            <a:off x="0" y="0"/>
            <a:ext cx="12192000" cy="1220788"/>
          </a:xfrm>
          <a:prstGeom prst="rect">
            <a:avLst/>
          </a:prstGeom>
          <a:noFill/>
          <a:ln w="9525">
            <a:noFill/>
            <a:miter lim="800000"/>
            <a:headEnd/>
            <a:tailEnd/>
          </a:ln>
        </p:spPr>
      </p:pic>
      <p:sp>
        <p:nvSpPr>
          <p:cNvPr id="4" name="4 Marcador de pie de página"/>
          <p:cNvSpPr txBox="1">
            <a:spLocks/>
          </p:cNvSpPr>
          <p:nvPr/>
        </p:nvSpPr>
        <p:spPr>
          <a:xfrm>
            <a:off x="3143258" y="6357949"/>
            <a:ext cx="6572249" cy="365125"/>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sp>
        <p:nvSpPr>
          <p:cNvPr id="8" name="1 Título"/>
          <p:cNvSpPr>
            <a:spLocks noGrp="1"/>
          </p:cNvSpPr>
          <p:nvPr>
            <p:ph type="title"/>
          </p:nvPr>
        </p:nvSpPr>
        <p:spPr>
          <a:xfrm>
            <a:off x="380961" y="71422"/>
            <a:ext cx="7524803" cy="1071562"/>
          </a:xfrm>
        </p:spPr>
        <p:txBody>
          <a:bodyPr/>
          <a:lstStyle>
            <a:lvl1pPr algn="l">
              <a:defRPr sz="3200"/>
            </a:lvl1pPr>
          </a:lstStyle>
          <a:p>
            <a:r>
              <a:rPr lang="es-ES" dirty="0"/>
              <a:t>Haga clic para modificar el estilo de título del patrón</a:t>
            </a:r>
          </a:p>
        </p:txBody>
      </p:sp>
      <p:sp>
        <p:nvSpPr>
          <p:cNvPr id="5" name="1 Marcador de número de diapositiva"/>
          <p:cNvSpPr>
            <a:spLocks noGrp="1"/>
          </p:cNvSpPr>
          <p:nvPr>
            <p:ph type="sldNum" sz="quarter" idx="10"/>
          </p:nvPr>
        </p:nvSpPr>
        <p:spPr>
          <a:noFill/>
          <a:ln>
            <a:noFill/>
          </a:ln>
        </p:spPr>
        <p:style>
          <a:lnRef idx="2">
            <a:schemeClr val="accent2"/>
          </a:lnRef>
          <a:fillRef idx="1">
            <a:schemeClr val="lt1"/>
          </a:fillRef>
          <a:effectRef idx="0">
            <a:schemeClr val="accent2"/>
          </a:effectRef>
          <a:fontRef idx="none"/>
        </p:style>
        <p:txBody>
          <a:bodyPr/>
          <a:lstStyle>
            <a:lvl1pPr algn="ctr">
              <a:defRPr sz="1000">
                <a:solidFill>
                  <a:srgbClr val="AE202F"/>
                </a:solidFill>
              </a:defRPr>
            </a:lvl1pPr>
          </a:lstStyle>
          <a:p>
            <a:pPr>
              <a:defRPr/>
            </a:pPr>
            <a:fld id="{41226E43-B221-489B-B75D-4F380D10A165}"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4 Marcador de pie de página"/>
          <p:cNvSpPr txBox="1">
            <a:spLocks/>
          </p:cNvSpPr>
          <p:nvPr/>
        </p:nvSpPr>
        <p:spPr>
          <a:xfrm>
            <a:off x="3143252" y="6357949"/>
            <a:ext cx="6762749" cy="365125"/>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pic>
        <p:nvPicPr>
          <p:cNvPr id="4" name="7 Imagen" descr="cap3.jpg"/>
          <p:cNvPicPr>
            <a:picLocks noChangeAspect="1"/>
          </p:cNvPicPr>
          <p:nvPr/>
        </p:nvPicPr>
        <p:blipFill>
          <a:blip r:embed="rId2"/>
          <a:srcRect/>
          <a:stretch>
            <a:fillRect/>
          </a:stretch>
        </p:blipFill>
        <p:spPr bwMode="auto">
          <a:xfrm>
            <a:off x="0" y="0"/>
            <a:ext cx="12192000" cy="1220788"/>
          </a:xfrm>
          <a:prstGeom prst="rect">
            <a:avLst/>
          </a:prstGeom>
          <a:noFill/>
          <a:ln w="9525">
            <a:noFill/>
            <a:miter lim="800000"/>
            <a:headEnd/>
            <a:tailEnd/>
          </a:ln>
        </p:spPr>
      </p:pic>
      <p:sp>
        <p:nvSpPr>
          <p:cNvPr id="6" name="1 Título"/>
          <p:cNvSpPr>
            <a:spLocks noGrp="1"/>
          </p:cNvSpPr>
          <p:nvPr>
            <p:ph type="title"/>
          </p:nvPr>
        </p:nvSpPr>
        <p:spPr>
          <a:xfrm>
            <a:off x="380961" y="71422"/>
            <a:ext cx="7524803" cy="1071562"/>
          </a:xfrm>
        </p:spPr>
        <p:txBody>
          <a:bodyPr/>
          <a:lstStyle>
            <a:lvl1pPr algn="l">
              <a:defRPr sz="3200"/>
            </a:lvl1pPr>
          </a:lstStyle>
          <a:p>
            <a:r>
              <a:rPr lang="es-ES" dirty="0"/>
              <a:t>Haga clic para modificar el estilo de título del patrón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6 Imagen" descr="cap3.jpg"/>
          <p:cNvPicPr>
            <a:picLocks noChangeAspect="1"/>
          </p:cNvPicPr>
          <p:nvPr/>
        </p:nvPicPr>
        <p:blipFill>
          <a:blip r:embed="rId2"/>
          <a:srcRect/>
          <a:stretch>
            <a:fillRect/>
          </a:stretch>
        </p:blipFill>
        <p:spPr bwMode="auto">
          <a:xfrm>
            <a:off x="0" y="2286000"/>
            <a:ext cx="12192000" cy="1220788"/>
          </a:xfrm>
          <a:prstGeom prst="rect">
            <a:avLst/>
          </a:prstGeom>
          <a:noFill/>
          <a:ln w="9525">
            <a:noFill/>
            <a:miter lim="800000"/>
            <a:headEnd/>
            <a:tailEnd/>
          </a:ln>
        </p:spPr>
      </p:pic>
      <p:sp>
        <p:nvSpPr>
          <p:cNvPr id="5" name="4 Marcador de pie de página"/>
          <p:cNvSpPr txBox="1">
            <a:spLocks/>
          </p:cNvSpPr>
          <p:nvPr/>
        </p:nvSpPr>
        <p:spPr>
          <a:xfrm>
            <a:off x="3143251" y="6357949"/>
            <a:ext cx="5905500" cy="365125"/>
          </a:xfrm>
          <a:prstGeom prst="rect">
            <a:avLst/>
          </a:prstGeom>
        </p:spPr>
        <p:txBody>
          <a:bodyPr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s-ES" sz="1200">
                <a:latin typeface="Arial" pitchFamily="34" charset="0"/>
                <a:cs typeface="Arial" pitchFamily="34" charset="0"/>
              </a:rPr>
              <a:t>Observatorio TUI - Santander Universidades - Universidad de Murcia</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p>
        </p:txBody>
      </p:sp>
      <p:sp>
        <p:nvSpPr>
          <p:cNvPr id="9" name="1 Título"/>
          <p:cNvSpPr>
            <a:spLocks noGrp="1"/>
          </p:cNvSpPr>
          <p:nvPr>
            <p:ph type="title"/>
          </p:nvPr>
        </p:nvSpPr>
        <p:spPr>
          <a:xfrm>
            <a:off x="476212" y="2357430"/>
            <a:ext cx="7524803" cy="1071570"/>
          </a:xfrm>
        </p:spPr>
        <p:txBody>
          <a:bodyPr/>
          <a:lstStyle>
            <a:lvl1pPr algn="l">
              <a:defRPr sz="3600"/>
            </a:lvl1pPr>
          </a:lstStyle>
          <a:p>
            <a:r>
              <a:rPr lang="es-ES" dirty="0"/>
              <a:t>Haga clic para modificar el estilo de título del patrón</a:t>
            </a:r>
          </a:p>
        </p:txBody>
      </p:sp>
      <p:sp>
        <p:nvSpPr>
          <p:cNvPr id="6" name="1 Marcador de número de diapositiva"/>
          <p:cNvSpPr>
            <a:spLocks noGrp="1"/>
          </p:cNvSpPr>
          <p:nvPr>
            <p:ph type="sldNum" sz="quarter" idx="10"/>
          </p:nvPr>
        </p:nvSpPr>
        <p:spPr>
          <a:noFill/>
          <a:ln>
            <a:noFill/>
          </a:ln>
        </p:spPr>
        <p:style>
          <a:lnRef idx="2">
            <a:schemeClr val="accent2"/>
          </a:lnRef>
          <a:fillRef idx="1">
            <a:schemeClr val="lt1"/>
          </a:fillRef>
          <a:effectRef idx="0">
            <a:schemeClr val="accent2"/>
          </a:effectRef>
          <a:fontRef idx="none"/>
        </p:style>
        <p:txBody>
          <a:bodyPr/>
          <a:lstStyle>
            <a:lvl1pPr algn="ctr">
              <a:defRPr sz="1000">
                <a:solidFill>
                  <a:srgbClr val="AE202F"/>
                </a:solidFill>
              </a:defRPr>
            </a:lvl1pPr>
          </a:lstStyle>
          <a:p>
            <a:pPr>
              <a:defRPr/>
            </a:pPr>
            <a:fld id="{E0014D51-E3CA-4446-84D7-8871EC2648B1}"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
        <p:nvSpPr>
          <p:cNvPr id="6" name="Rectangle 7"/>
          <p:cNvSpPr/>
          <p:nvPr userDrawn="1"/>
        </p:nvSpPr>
        <p:spPr>
          <a:xfrm>
            <a:off x="0" y="6462000"/>
            <a:ext cx="360000" cy="3960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074" name="Picture 2" descr="D:\Mis Imágenes\Fondo UMU - Seccion.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2403"/>
          <a:stretch/>
        </p:blipFill>
        <p:spPr bwMode="auto">
          <a:xfrm>
            <a:off x="7839635" y="0"/>
            <a:ext cx="435236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767408" y="3861048"/>
            <a:ext cx="6158752"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p>
        </p:txBody>
      </p:sp>
      <p:sp>
        <p:nvSpPr>
          <p:cNvPr id="7" name="1 Título"/>
          <p:cNvSpPr>
            <a:spLocks noGrp="1"/>
          </p:cNvSpPr>
          <p:nvPr>
            <p:ph type="title"/>
          </p:nvPr>
        </p:nvSpPr>
        <p:spPr>
          <a:xfrm>
            <a:off x="407369" y="2420888"/>
            <a:ext cx="7056783" cy="1071570"/>
          </a:xfrm>
        </p:spPr>
        <p:txBody>
          <a:bodyPr/>
          <a:lstStyle>
            <a:lvl1pPr algn="l">
              <a:defRPr sz="3600">
                <a:solidFill>
                  <a:srgbClr val="A40000"/>
                </a:solidFill>
              </a:defRPr>
            </a:lvl1pPr>
          </a:lstStyle>
          <a:p>
            <a:r>
              <a:rPr lang="es-ES" dirty="0"/>
              <a:t>Haga clic para modificar el estilo de título del patrón</a:t>
            </a:r>
          </a:p>
        </p:txBody>
      </p:sp>
      <p:sp>
        <p:nvSpPr>
          <p:cNvPr id="20" name="1 Marcador de número de diapositiva"/>
          <p:cNvSpPr>
            <a:spLocks noGrp="1"/>
          </p:cNvSpPr>
          <p:nvPr>
            <p:ph type="sldNum" sz="quarter" idx="14"/>
          </p:nvPr>
        </p:nvSpPr>
        <p:spPr>
          <a:xfrm>
            <a:off x="-53443" y="6489306"/>
            <a:ext cx="487803" cy="365125"/>
          </a:xfrm>
          <a:noFill/>
          <a:ln>
            <a:noFill/>
          </a:ln>
        </p:spPr>
        <p:style>
          <a:lnRef idx="2">
            <a:schemeClr val="accent2"/>
          </a:lnRef>
          <a:fillRef idx="1">
            <a:schemeClr val="lt1"/>
          </a:fillRef>
          <a:effectRef idx="0">
            <a:schemeClr val="accent2"/>
          </a:effectRef>
          <a:fontRef idx="none"/>
        </p:style>
        <p:txBody>
          <a:bodyPr/>
          <a:lstStyle>
            <a:lvl1pPr algn="ctr">
              <a:defRPr sz="1000">
                <a:solidFill>
                  <a:schemeClr val="bg1"/>
                </a:solidFill>
              </a:defRPr>
            </a:lvl1pPr>
          </a:lstStyle>
          <a:p>
            <a:pPr>
              <a:defRPr/>
            </a:pPr>
            <a:fld id="{20BDD033-B903-484B-A163-AC51B4E4C8F1}" type="slidenum">
              <a:rPr lang="es-ES" smtClean="0"/>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1 Marcador de número de diapositiva"/>
          <p:cNvSpPr>
            <a:spLocks noGrp="1"/>
          </p:cNvSpPr>
          <p:nvPr>
            <p:ph type="sldNum" sz="quarter" idx="4"/>
          </p:nvPr>
        </p:nvSpPr>
        <p:spPr>
          <a:xfrm>
            <a:off x="571507" y="6357949"/>
            <a:ext cx="732367" cy="365125"/>
          </a:xfrm>
          <a:prstGeom prst="rect">
            <a:avLst/>
          </a:prstGeom>
          <a:noFill/>
          <a:ln>
            <a:noFill/>
          </a:ln>
        </p:spPr>
        <p:style>
          <a:lnRef idx="2">
            <a:schemeClr val="accent2"/>
          </a:lnRef>
          <a:fillRef idx="1">
            <a:schemeClr val="lt1"/>
          </a:fillRef>
          <a:effectRef idx="0">
            <a:schemeClr val="accent2"/>
          </a:effectRef>
          <a:fontRef idx="none"/>
        </p:style>
        <p:txBody>
          <a:bodyPr vert="horz" lIns="91440" tIns="45720" rIns="91440" bIns="45720" rtlCol="0" anchor="ctr"/>
          <a:lstStyle>
            <a:lvl1pPr algn="ctr">
              <a:defRPr sz="1000">
                <a:solidFill>
                  <a:srgbClr val="AE202F"/>
                </a:solidFill>
                <a:latin typeface="Arial" charset="0"/>
                <a:cs typeface="Arial" charset="0"/>
              </a:defRPr>
            </a:lvl1pPr>
          </a:lstStyle>
          <a:p>
            <a:pPr>
              <a:defRPr/>
            </a:pPr>
            <a:fld id="{84035AC1-BAD8-401F-B071-6DDC18914E3F}" type="slidenum">
              <a:rPr lang="es-ES"/>
              <a:pPr>
                <a:defRPr/>
              </a:pPr>
              <a:t>‹Nº›</a:t>
            </a:fld>
            <a:endParaRPr lang="es-ES" dirty="0"/>
          </a:p>
        </p:txBody>
      </p:sp>
      <p:sp>
        <p:nvSpPr>
          <p:cNvPr id="5" name="4 Marcador de pie de página"/>
          <p:cNvSpPr>
            <a:spLocks noGrp="1"/>
          </p:cNvSpPr>
          <p:nvPr>
            <p:ph type="ftr" sz="quarter" idx="3"/>
          </p:nvPr>
        </p:nvSpPr>
        <p:spPr>
          <a:xfrm>
            <a:off x="2571758" y="6357949"/>
            <a:ext cx="6953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4196" r:id="rId1"/>
    <p:sldLayoutId id="2147484197" r:id="rId2"/>
    <p:sldLayoutId id="2147484223"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 id="2147484212" r:id="rId18"/>
    <p:sldLayoutId id="2147484213" r:id="rId19"/>
    <p:sldLayoutId id="2147484214" r:id="rId20"/>
    <p:sldLayoutId id="2147484215" r:id="rId21"/>
    <p:sldLayoutId id="2147484216" r:id="rId22"/>
    <p:sldLayoutId id="2147484217" r:id="rId23"/>
    <p:sldLayoutId id="2147484218" r:id="rId24"/>
    <p:sldLayoutId id="2147484219" r:id="rId25"/>
    <p:sldLayoutId id="2147484220" r:id="rId26"/>
    <p:sldLayoutId id="2147484221" r:id="rId27"/>
    <p:sldLayoutId id="2147484222" r:id="rId28"/>
    <p:sldLayoutId id="2147484224" r:id="rId29"/>
    <p:sldLayoutId id="2147484225" r:id="rId30"/>
    <p:sldLayoutId id="2147484226" r:id="rId31"/>
    <p:sldLayoutId id="2147484227" r:id="rId32"/>
  </p:sldLayoutIdLst>
  <p:hf hdr="0" ftr="0" dt="0"/>
  <p:txStyles>
    <p:titleStyle>
      <a:lvl1pPr algn="ctr" rtl="0" eaLnBrk="0" fontAlgn="base" hangingPunct="0">
        <a:spcBef>
          <a:spcPct val="0"/>
        </a:spcBef>
        <a:spcAft>
          <a:spcPct val="0"/>
        </a:spcAft>
        <a:defRPr sz="44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bg1"/>
          </a:solidFill>
          <a:latin typeface="Arial" charset="0"/>
          <a:cs typeface="Arial" charset="0"/>
        </a:defRPr>
      </a:lvl2pPr>
      <a:lvl3pPr algn="ctr" rtl="0" eaLnBrk="0" fontAlgn="base" hangingPunct="0">
        <a:spcBef>
          <a:spcPct val="0"/>
        </a:spcBef>
        <a:spcAft>
          <a:spcPct val="0"/>
        </a:spcAft>
        <a:defRPr sz="4400">
          <a:solidFill>
            <a:schemeClr val="bg1"/>
          </a:solidFill>
          <a:latin typeface="Arial" charset="0"/>
          <a:cs typeface="Arial" charset="0"/>
        </a:defRPr>
      </a:lvl3pPr>
      <a:lvl4pPr algn="ctr" rtl="0" eaLnBrk="0" fontAlgn="base" hangingPunct="0">
        <a:spcBef>
          <a:spcPct val="0"/>
        </a:spcBef>
        <a:spcAft>
          <a:spcPct val="0"/>
        </a:spcAft>
        <a:defRPr sz="4400">
          <a:solidFill>
            <a:schemeClr val="bg1"/>
          </a:solidFill>
          <a:latin typeface="Arial" charset="0"/>
          <a:cs typeface="Arial" charset="0"/>
        </a:defRPr>
      </a:lvl4pPr>
      <a:lvl5pPr algn="ctr" rtl="0" eaLnBrk="0" fontAlgn="base" hangingPunct="0">
        <a:spcBef>
          <a:spcPct val="0"/>
        </a:spcBef>
        <a:spcAft>
          <a:spcPct val="0"/>
        </a:spcAft>
        <a:defRPr sz="4400">
          <a:solidFill>
            <a:schemeClr val="bg1"/>
          </a:solidFill>
          <a:latin typeface="Arial" charset="0"/>
          <a:cs typeface="Arial" charset="0"/>
        </a:defRPr>
      </a:lvl5pPr>
      <a:lvl6pPr marL="457200" algn="ctr" rtl="0" eaLnBrk="1" fontAlgn="base" hangingPunct="1">
        <a:spcBef>
          <a:spcPct val="0"/>
        </a:spcBef>
        <a:spcAft>
          <a:spcPct val="0"/>
        </a:spcAft>
        <a:defRPr sz="4400">
          <a:solidFill>
            <a:schemeClr val="bg1"/>
          </a:solidFill>
          <a:latin typeface="Corbel" pitchFamily="34" charset="0"/>
        </a:defRPr>
      </a:lvl6pPr>
      <a:lvl7pPr marL="914400" algn="ctr" rtl="0" eaLnBrk="1" fontAlgn="base" hangingPunct="1">
        <a:spcBef>
          <a:spcPct val="0"/>
        </a:spcBef>
        <a:spcAft>
          <a:spcPct val="0"/>
        </a:spcAft>
        <a:defRPr sz="4400">
          <a:solidFill>
            <a:schemeClr val="bg1"/>
          </a:solidFill>
          <a:latin typeface="Corbel" pitchFamily="34" charset="0"/>
        </a:defRPr>
      </a:lvl7pPr>
      <a:lvl8pPr marL="1371600" algn="ctr" rtl="0" eaLnBrk="1" fontAlgn="base" hangingPunct="1">
        <a:spcBef>
          <a:spcPct val="0"/>
        </a:spcBef>
        <a:spcAft>
          <a:spcPct val="0"/>
        </a:spcAft>
        <a:defRPr sz="4400">
          <a:solidFill>
            <a:schemeClr val="bg1"/>
          </a:solidFill>
          <a:latin typeface="Corbel" pitchFamily="34" charset="0"/>
        </a:defRPr>
      </a:lvl8pPr>
      <a:lvl9pPr marL="1828800" algn="ctr" rtl="0" eaLnBrk="1" fontAlgn="base" hangingPunct="1">
        <a:spcBef>
          <a:spcPct val="0"/>
        </a:spcBef>
        <a:spcAft>
          <a:spcPct val="0"/>
        </a:spcAft>
        <a:defRPr sz="4400">
          <a:solidFill>
            <a:schemeClr val="bg1"/>
          </a:solidFill>
          <a:latin typeface="Corbel"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rgbClr val="595959"/>
          </a:solidFill>
          <a:latin typeface="Arial" pitchFamily="34" charset="0"/>
          <a:ea typeface="Tahoma" pitchFamily="34" charset="0"/>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rgbClr val="595959"/>
          </a:solidFill>
          <a:latin typeface="Arial" pitchFamily="34" charset="0"/>
          <a:ea typeface="Tahoma" pitchFamily="34" charset="0"/>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rgbClr val="595959"/>
          </a:solidFill>
          <a:latin typeface="Arial" pitchFamily="34" charset="0"/>
          <a:ea typeface="Tahoma" pitchFamily="34"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595959"/>
          </a:solidFill>
          <a:latin typeface="Arial" pitchFamily="34" charset="0"/>
          <a:ea typeface="Tahoma" pitchFamily="34"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595959"/>
          </a:solidFill>
          <a:latin typeface="Arial" pitchFamily="34" charset="0"/>
          <a:ea typeface="Tahom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CACAFA40-79EF-4E44-A163-FFA6A52AC990}"/>
              </a:ext>
            </a:extLst>
          </p:cNvPr>
          <p:cNvSpPr/>
          <p:nvPr/>
        </p:nvSpPr>
        <p:spPr>
          <a:xfrm>
            <a:off x="-53443" y="-95003"/>
            <a:ext cx="12380030" cy="7089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xmlns="" id="{EE12CBD8-027D-484E-94F8-6E15AFBD3A5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D744B12F-2C2A-614A-8EF4-5D1764715CC3}"/>
              </a:ext>
            </a:extLst>
          </p:cNvPr>
          <p:cNvSpPr>
            <a:spLocks noGrp="1"/>
          </p:cNvSpPr>
          <p:nvPr>
            <p:ph idx="1"/>
          </p:nvPr>
        </p:nvSpPr>
        <p:spPr/>
        <p:txBody>
          <a:bodyPr/>
          <a:lstStyle/>
          <a:p>
            <a:endParaRPr lang="es-ES"/>
          </a:p>
        </p:txBody>
      </p:sp>
      <p:sp>
        <p:nvSpPr>
          <p:cNvPr id="4" name="Marcador de contenido 3">
            <a:extLst>
              <a:ext uri="{FF2B5EF4-FFF2-40B4-BE49-F238E27FC236}">
                <a16:creationId xmlns:a16="http://schemas.microsoft.com/office/drawing/2014/main" xmlns="" id="{A464E6CD-725F-4C4B-9F16-73737AB7D7F9}"/>
              </a:ext>
            </a:extLst>
          </p:cNvPr>
          <p:cNvSpPr>
            <a:spLocks noGrp="1"/>
          </p:cNvSpPr>
          <p:nvPr>
            <p:ph sz="quarter" idx="13"/>
          </p:nvPr>
        </p:nvSpPr>
        <p:spPr/>
        <p:txBody>
          <a:bodyPr/>
          <a:lstStyle/>
          <a:p>
            <a:endParaRPr lang="es-ES"/>
          </a:p>
        </p:txBody>
      </p:sp>
      <p:sp>
        <p:nvSpPr>
          <p:cNvPr id="5" name="Marcador de número de diapositiva 4">
            <a:extLst>
              <a:ext uri="{FF2B5EF4-FFF2-40B4-BE49-F238E27FC236}">
                <a16:creationId xmlns:a16="http://schemas.microsoft.com/office/drawing/2014/main" xmlns="" id="{14B2F37B-0716-2445-85D2-785C846F7736}"/>
              </a:ext>
            </a:extLst>
          </p:cNvPr>
          <p:cNvSpPr>
            <a:spLocks noGrp="1"/>
          </p:cNvSpPr>
          <p:nvPr>
            <p:ph type="sldNum" sz="quarter" idx="14"/>
          </p:nvPr>
        </p:nvSpPr>
        <p:spPr/>
        <p:txBody>
          <a:bodyPr/>
          <a:lstStyle/>
          <a:p>
            <a:pPr>
              <a:defRPr/>
            </a:pPr>
            <a:fld id="{20BDD033-B903-484B-A163-AC51B4E4C8F1}" type="slidenum">
              <a:rPr lang="es-ES" smtClean="0"/>
              <a:pPr>
                <a:defRPr/>
              </a:pPr>
              <a:t>1</a:t>
            </a:fld>
            <a:endParaRPr lang="es-ES" dirty="0"/>
          </a:p>
        </p:txBody>
      </p:sp>
      <p:pic>
        <p:nvPicPr>
          <p:cNvPr id="12" name="Imagen 11">
            <a:extLst>
              <a:ext uri="{FF2B5EF4-FFF2-40B4-BE49-F238E27FC236}">
                <a16:creationId xmlns:a16="http://schemas.microsoft.com/office/drawing/2014/main" xmlns="" id="{B05B60AD-82DC-1146-9BEA-4F2C023A7DD2}"/>
              </a:ext>
            </a:extLst>
          </p:cNvPr>
          <p:cNvPicPr>
            <a:picLocks noChangeAspect="1"/>
          </p:cNvPicPr>
          <p:nvPr/>
        </p:nvPicPr>
        <p:blipFill>
          <a:blip r:embed="rId2"/>
          <a:stretch>
            <a:fillRect/>
          </a:stretch>
        </p:blipFill>
        <p:spPr>
          <a:xfrm>
            <a:off x="-53444" y="4615899"/>
            <a:ext cx="12380030" cy="2395429"/>
          </a:xfrm>
          <a:prstGeom prst="rect">
            <a:avLst/>
          </a:prstGeom>
          <a:solidFill>
            <a:srgbClr val="A40000"/>
          </a:solidFill>
        </p:spPr>
      </p:pic>
      <p:pic>
        <p:nvPicPr>
          <p:cNvPr id="6" name="Imagen 5">
            <a:extLst>
              <a:ext uri="{FF2B5EF4-FFF2-40B4-BE49-F238E27FC236}">
                <a16:creationId xmlns:a16="http://schemas.microsoft.com/office/drawing/2014/main" xmlns="" id="{5586E7C8-22CC-D847-A451-54255EC95423}"/>
              </a:ext>
            </a:extLst>
          </p:cNvPr>
          <p:cNvPicPr>
            <a:picLocks noChangeAspect="1"/>
          </p:cNvPicPr>
          <p:nvPr/>
        </p:nvPicPr>
        <p:blipFill>
          <a:blip r:embed="rId3"/>
          <a:stretch>
            <a:fillRect/>
          </a:stretch>
        </p:blipFill>
        <p:spPr>
          <a:xfrm>
            <a:off x="-918516" y="-95003"/>
            <a:ext cx="15074890" cy="4710903"/>
          </a:xfrm>
          <a:prstGeom prst="rect">
            <a:avLst/>
          </a:prstGeom>
        </p:spPr>
      </p:pic>
      <p:sp>
        <p:nvSpPr>
          <p:cNvPr id="8" name="CuadroTexto 7">
            <a:extLst>
              <a:ext uri="{FF2B5EF4-FFF2-40B4-BE49-F238E27FC236}">
                <a16:creationId xmlns:a16="http://schemas.microsoft.com/office/drawing/2014/main" xmlns="" id="{CDBFB8F9-3DAF-AC47-B44E-C2AAB6A43A7B}"/>
              </a:ext>
            </a:extLst>
          </p:cNvPr>
          <p:cNvSpPr txBox="1"/>
          <p:nvPr/>
        </p:nvSpPr>
        <p:spPr>
          <a:xfrm>
            <a:off x="363389" y="5408091"/>
            <a:ext cx="7501669" cy="769441"/>
          </a:xfrm>
          <a:prstGeom prst="rect">
            <a:avLst/>
          </a:prstGeom>
          <a:noFill/>
        </p:spPr>
        <p:txBody>
          <a:bodyPr wrap="none" rtlCol="0">
            <a:spAutoFit/>
          </a:bodyPr>
          <a:lstStyle/>
          <a:p>
            <a:r>
              <a:rPr lang="es-ES" sz="4400" dirty="0">
                <a:solidFill>
                  <a:schemeClr val="bg1"/>
                </a:solidFill>
              </a:rPr>
              <a:t>Plan de Actuaciones 2020/21</a:t>
            </a:r>
          </a:p>
        </p:txBody>
      </p:sp>
      <p:pic>
        <p:nvPicPr>
          <p:cNvPr id="13" name="Imagen 12">
            <a:extLst>
              <a:ext uri="{FF2B5EF4-FFF2-40B4-BE49-F238E27FC236}">
                <a16:creationId xmlns:a16="http://schemas.microsoft.com/office/drawing/2014/main" xmlns="" id="{544C73E5-0525-964A-A4C9-430169E0582E}"/>
              </a:ext>
            </a:extLst>
          </p:cNvPr>
          <p:cNvPicPr>
            <a:picLocks noChangeAspect="1"/>
          </p:cNvPicPr>
          <p:nvPr/>
        </p:nvPicPr>
        <p:blipFill>
          <a:blip r:embed="rId4"/>
          <a:stretch>
            <a:fillRect/>
          </a:stretch>
        </p:blipFill>
        <p:spPr>
          <a:xfrm>
            <a:off x="8413072" y="5348312"/>
            <a:ext cx="3365500" cy="889000"/>
          </a:xfrm>
          <a:prstGeom prst="rect">
            <a:avLst/>
          </a:prstGeom>
        </p:spPr>
      </p:pic>
    </p:spTree>
    <p:extLst>
      <p:ext uri="{BB962C8B-B14F-4D97-AF65-F5344CB8AC3E}">
        <p14:creationId xmlns:p14="http://schemas.microsoft.com/office/powerpoint/2010/main" val="1563884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xmlns="" id="{DEE9AD7E-02F7-004F-880E-1BA42ABADC72}"/>
              </a:ext>
            </a:extLst>
          </p:cNvPr>
          <p:cNvSpPr>
            <a:spLocks noGrp="1"/>
          </p:cNvSpPr>
          <p:nvPr>
            <p:ph type="subTitle" idx="1"/>
          </p:nvPr>
        </p:nvSpPr>
        <p:spPr/>
        <p:txBody>
          <a:bodyPr/>
          <a:lstStyle/>
          <a:p>
            <a:endParaRPr lang="es-ES"/>
          </a:p>
        </p:txBody>
      </p:sp>
      <p:sp>
        <p:nvSpPr>
          <p:cNvPr id="3" name="Título 2">
            <a:extLst>
              <a:ext uri="{FF2B5EF4-FFF2-40B4-BE49-F238E27FC236}">
                <a16:creationId xmlns:a16="http://schemas.microsoft.com/office/drawing/2014/main" xmlns="" id="{DAE5B9A7-C6E2-F147-AE53-689F59716FB2}"/>
              </a:ext>
            </a:extLst>
          </p:cNvPr>
          <p:cNvSpPr>
            <a:spLocks noGrp="1"/>
          </p:cNvSpPr>
          <p:nvPr>
            <p:ph type="title"/>
          </p:nvPr>
        </p:nvSpPr>
        <p:spPr/>
        <p:txBody>
          <a:bodyPr/>
          <a:lstStyle/>
          <a:p>
            <a:r>
              <a:rPr lang="es-ES" dirty="0"/>
              <a:t>Vicerrectorado de Calidad, Cultura y Comunicación</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10</a:t>
            </a:fld>
            <a:endParaRPr lang="es-ES" dirty="0"/>
          </a:p>
        </p:txBody>
      </p:sp>
    </p:spTree>
    <p:extLst>
      <p:ext uri="{BB962C8B-B14F-4D97-AF65-F5344CB8AC3E}">
        <p14:creationId xmlns:p14="http://schemas.microsoft.com/office/powerpoint/2010/main" val="244430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1056D-B251-7944-9D5B-A0CF11847B5C}"/>
              </a:ext>
            </a:extLst>
          </p:cNvPr>
          <p:cNvSpPr>
            <a:spLocks noGrp="1"/>
          </p:cNvSpPr>
          <p:nvPr>
            <p:ph type="title"/>
          </p:nvPr>
        </p:nvSpPr>
        <p:spPr/>
        <p:txBody>
          <a:bodyPr/>
          <a:lstStyle/>
          <a:p>
            <a:r>
              <a:rPr lang="es-ES" dirty="0"/>
              <a:t>Vicerrectorado de Calidad Cultura y Comunicación</a:t>
            </a:r>
          </a:p>
        </p:txBody>
      </p:sp>
      <p:sp>
        <p:nvSpPr>
          <p:cNvPr id="4" name="Marcador de contenido 3">
            <a:extLst>
              <a:ext uri="{FF2B5EF4-FFF2-40B4-BE49-F238E27FC236}">
                <a16:creationId xmlns:a16="http://schemas.microsoft.com/office/drawing/2014/main" xmlns=""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11</a:t>
            </a:fld>
            <a:endParaRPr lang="es-ES" dirty="0"/>
          </a:p>
        </p:txBody>
      </p:sp>
      <p:graphicFrame>
        <p:nvGraphicFramePr>
          <p:cNvPr id="8" name="Group 24">
            <a:extLst>
              <a:ext uri="{FF2B5EF4-FFF2-40B4-BE49-F238E27FC236}">
                <a16:creationId xmlns:a16="http://schemas.microsoft.com/office/drawing/2014/main" xmlns="" id="{49030E00-90D7-EA4F-A946-DAADB4AF67D7}"/>
              </a:ext>
            </a:extLst>
          </p:cNvPr>
          <p:cNvGraphicFramePr>
            <a:graphicFrameLocks noGrp="1"/>
          </p:cNvGraphicFramePr>
          <p:nvPr>
            <p:extLst>
              <p:ext uri="{D42A27DB-BD31-4B8C-83A1-F6EECF244321}">
                <p14:modId xmlns:p14="http://schemas.microsoft.com/office/powerpoint/2010/main" val="672201191"/>
              </p:ext>
            </p:extLst>
          </p:nvPr>
        </p:nvGraphicFramePr>
        <p:xfrm>
          <a:off x="287402" y="1194535"/>
          <a:ext cx="11542648" cy="5559506"/>
        </p:xfrm>
        <a:graphic>
          <a:graphicData uri="http://schemas.openxmlformats.org/drawingml/2006/table">
            <a:tbl>
              <a:tblPr/>
              <a:tblGrid>
                <a:gridCol w="1608629">
                  <a:extLst>
                    <a:ext uri="{9D8B030D-6E8A-4147-A177-3AD203B41FA5}">
                      <a16:colId xmlns:a16="http://schemas.microsoft.com/office/drawing/2014/main" xmlns="" val="20000"/>
                    </a:ext>
                  </a:extLst>
                </a:gridCol>
                <a:gridCol w="4594252">
                  <a:extLst>
                    <a:ext uri="{9D8B030D-6E8A-4147-A177-3AD203B41FA5}">
                      <a16:colId xmlns:a16="http://schemas.microsoft.com/office/drawing/2014/main" xmlns="" val="20001"/>
                    </a:ext>
                  </a:extLst>
                </a:gridCol>
                <a:gridCol w="971005">
                  <a:extLst>
                    <a:ext uri="{9D8B030D-6E8A-4147-A177-3AD203B41FA5}">
                      <a16:colId xmlns:a16="http://schemas.microsoft.com/office/drawing/2014/main" xmlns="" val="20002"/>
                    </a:ext>
                  </a:extLst>
                </a:gridCol>
                <a:gridCol w="4368762">
                  <a:extLst>
                    <a:ext uri="{9D8B030D-6E8A-4147-A177-3AD203B41FA5}">
                      <a16:colId xmlns:a16="http://schemas.microsoft.com/office/drawing/2014/main" xmlns="" val="20003"/>
                    </a:ext>
                  </a:extLst>
                </a:gridCol>
              </a:tblGrid>
              <a:tr h="306963">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Planificación de Actuaciones</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27626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Línea</a:t>
                      </a: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1375569">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rPr>
                        <a:t>Calidad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Presentar al menos </a:t>
                      </a:r>
                      <a:r>
                        <a:rPr kumimoji="0" lang="es-ES" sz="1100" b="1" i="0" u="none" strike="noStrike" cap="none" normalizeH="0" baseline="0" dirty="0">
                          <a:ln>
                            <a:noFill/>
                          </a:ln>
                          <a:solidFill>
                            <a:srgbClr val="000000"/>
                          </a:solidFill>
                          <a:effectLst/>
                          <a:latin typeface="Arial Narrow" charset="0"/>
                          <a:ea typeface="ＭＳ Ｐゴシック" charset="0"/>
                          <a:cs typeface="ＭＳ Ｐゴシック" charset="0"/>
                        </a:rPr>
                        <a:t>dos</a:t>
                      </a: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 nuevas facultades a la </a:t>
                      </a:r>
                      <a:r>
                        <a:rPr kumimoji="0" lang="es-ES" sz="1100" b="1" i="0" u="none" strike="noStrike" cap="none" normalizeH="0" baseline="0" dirty="0">
                          <a:ln>
                            <a:noFill/>
                          </a:ln>
                          <a:solidFill>
                            <a:srgbClr val="000000"/>
                          </a:solidFill>
                          <a:effectLst/>
                          <a:latin typeface="Arial Narrow" charset="0"/>
                          <a:ea typeface="ＭＳ Ｐゴシック" charset="0"/>
                          <a:cs typeface="ＭＳ Ｐゴシック" charset="0"/>
                        </a:rPr>
                        <a:t>acreditación de su sistema de calidad</a:t>
                      </a: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 AUDIT por parte de ANECA y obtener la acreditación institucional.</a:t>
                      </a:r>
                    </a:p>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Proseguir con las auditorías internas de los SAIC de los centros para (1) seguimiento para la reacreditación institucional y (2) preparar planes de mejora con vistas a la obtención del certificado AUDIT en 2020.</a:t>
                      </a:r>
                    </a:p>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II Fase de implantación del Plan de Calidad de los Servicios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bg1"/>
                          </a:solidFill>
                          <a:effectLst/>
                          <a:latin typeface="Arial Narrow" charset="0"/>
                          <a:ea typeface="ＭＳ Ｐゴシック" charset="0"/>
                          <a:cs typeface="ＭＳ Ｐゴシック" charset="0"/>
                        </a:rPr>
                        <a:t>A partir de febrero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ts val="600"/>
                        </a:spcBef>
                        <a:spcAft>
                          <a:spcPct val="0"/>
                        </a:spcAft>
                        <a:buClrTx/>
                        <a:buSzTx/>
                        <a:buFontTx/>
                        <a:buChar char="-"/>
                        <a:tabLst/>
                        <a:defRPr/>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Llegar a tener 10 facultades con la acreditación institucional a final del año 2021. Eso equivale al 50% de los centros de la UMU (sin contar a los adscritos).</a:t>
                      </a:r>
                    </a:p>
                    <a:p>
                      <a:pPr marL="171450" marR="0" lvl="0" indent="-171450" algn="l" defTabSz="457200" rtl="0" eaLnBrk="1" fontAlgn="base" latinLnBrk="0" hangingPunct="1">
                        <a:lnSpc>
                          <a:spcPct val="100000"/>
                        </a:lnSpc>
                        <a:spcBef>
                          <a:spcPct val="0"/>
                        </a:spcBef>
                        <a:spcAft>
                          <a:spcPct val="0"/>
                        </a:spcAft>
                        <a:buClrTx/>
                        <a:buSzTx/>
                        <a:buFontTx/>
                        <a:buChar char="-"/>
                        <a:tabLst/>
                        <a:defRPr/>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Revisar la gestión de la calidad en el resto de los centros para que puedan aspirar a conseguir la certificación AUDIT en el siguiente curso.</a:t>
                      </a:r>
                    </a:p>
                    <a:p>
                      <a:pPr marL="171450" marR="0" lvl="0" indent="-171450" algn="l" defTabSz="457200" rtl="0" eaLnBrk="1" fontAlgn="base" latinLnBrk="0" hangingPunct="1">
                        <a:lnSpc>
                          <a:spcPct val="100000"/>
                        </a:lnSpc>
                        <a:spcBef>
                          <a:spcPct val="0"/>
                        </a:spcBef>
                        <a:spcAft>
                          <a:spcPct val="0"/>
                        </a:spcAft>
                        <a:buClrTx/>
                        <a:buSzTx/>
                        <a:buFontTx/>
                        <a:buChar char="-"/>
                        <a:tabLst/>
                        <a:defRPr/>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Auditar la realización  de las hojas de servicio de los servicios y revisión de las acciones de mejora financiadas en 2020.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r h="73150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rPr>
                        <a:t>Calidad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Programa </a:t>
                      </a:r>
                      <a:r>
                        <a:rPr kumimoji="0" lang="es-ES" sz="1100" b="1" i="0" u="none" strike="noStrike" cap="none" normalizeH="0" baseline="0" dirty="0" err="1">
                          <a:ln>
                            <a:noFill/>
                          </a:ln>
                          <a:solidFill>
                            <a:srgbClr val="000000"/>
                          </a:solidFill>
                          <a:effectLst/>
                          <a:latin typeface="Arial Narrow" charset="0"/>
                          <a:ea typeface="ＭＳ Ｐゴシック" charset="0"/>
                          <a:cs typeface="ＭＳ Ｐゴシック" charset="0"/>
                        </a:rPr>
                        <a:t>docentiUM</a:t>
                      </a: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 de evaluación del profesorado: puesta en marcha de la primera convocatoria de evaluación dentro de la fase piloto,</a:t>
                      </a:r>
                    </a:p>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Programa </a:t>
                      </a:r>
                      <a:r>
                        <a:rPr kumimoji="0" lang="es-ES" sz="1100" b="1" i="0" u="none" strike="noStrike" cap="none" normalizeH="0" baseline="0" dirty="0" err="1">
                          <a:ln>
                            <a:noFill/>
                          </a:ln>
                          <a:solidFill>
                            <a:srgbClr val="000000"/>
                          </a:solidFill>
                          <a:effectLst/>
                          <a:latin typeface="Arial Narrow" charset="0"/>
                          <a:ea typeface="ＭＳ Ｐゴシック" charset="0"/>
                          <a:cs typeface="ＭＳ Ｐゴシック" charset="0"/>
                        </a:rPr>
                        <a:t>docentiUM</a:t>
                      </a: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 de evaluación del profesorado: Inicio de la adaptación al programa DOCENTIA 2,0 que ANECA presentará en diciembre 2020..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Tx/>
                        <a:buChar char="-"/>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Puesta en marcha de la primera evaluación en enero o febrero de 2021. </a:t>
                      </a:r>
                    </a:p>
                    <a:p>
                      <a:pPr marL="171450" marR="0" lvl="0" indent="-171450" algn="l" defTabSz="457200" rtl="0" eaLnBrk="1" fontAlgn="base" latinLnBrk="0" hangingPunct="1">
                        <a:lnSpc>
                          <a:spcPct val="100000"/>
                        </a:lnSpc>
                        <a:spcBef>
                          <a:spcPct val="0"/>
                        </a:spcBef>
                        <a:spcAft>
                          <a:spcPct val="0"/>
                        </a:spcAft>
                        <a:buClrTx/>
                        <a:buSzTx/>
                        <a:buFontTx/>
                        <a:buChar char="-"/>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Tx/>
                        <a:buChar char="-"/>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La segunda evaluación se iniciaría en julio de 2021 pero la fecha queda  supeditada a la adaptación al DOCENTIA 2.0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0003"/>
                  </a:ext>
                </a:extLst>
              </a:tr>
              <a:tr h="151282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rPr>
                        <a:t>Cultura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Tras la aprobación del reglamento del servicio se procederá a desarrollar en el seno de la Comisión de Publicaciones las normas de funcionamiento.</a:t>
                      </a:r>
                    </a:p>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Proseguir con el fomento de la cultura de calidad en la edición de colecciones y en la gestión de las revistas científicas UMU..</a:t>
                      </a:r>
                    </a:p>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r>
                        <a:rPr kumimoji="0" lang="en-US" sz="1100" b="0" i="0" u="none" strike="noStrike" cap="none" normalizeH="0" baseline="0" dirty="0" err="1">
                          <a:ln>
                            <a:noFill/>
                          </a:ln>
                          <a:solidFill>
                            <a:srgbClr val="000000"/>
                          </a:solidFill>
                          <a:effectLst/>
                          <a:latin typeface="Arial Narrow" charset="0"/>
                          <a:ea typeface="ＭＳ Ｐゴシック" charset="0"/>
                          <a:cs typeface="ＭＳ Ｐゴシック" charset="0"/>
                        </a:rPr>
                        <a:t>Dotar</a:t>
                      </a:r>
                      <a:r>
                        <a:rPr kumimoji="0" lang="en-US" sz="1100" b="0" i="0" u="none" strike="noStrike" cap="none" normalizeH="0" baseline="0" dirty="0">
                          <a:ln>
                            <a:noFill/>
                          </a:ln>
                          <a:solidFill>
                            <a:srgbClr val="000000"/>
                          </a:solidFill>
                          <a:effectLst/>
                          <a:latin typeface="Arial Narrow" charset="0"/>
                          <a:ea typeface="ＭＳ Ｐゴシック" charset="0"/>
                          <a:cs typeface="ＭＳ Ｐゴシック" charset="0"/>
                        </a:rPr>
                        <a:t> de </a:t>
                      </a:r>
                      <a:r>
                        <a:rPr kumimoji="0" lang="en-US" sz="1100" b="0" i="0" u="none" strike="noStrike" cap="none" normalizeH="0" baseline="0" dirty="0" err="1">
                          <a:ln>
                            <a:noFill/>
                          </a:ln>
                          <a:solidFill>
                            <a:srgbClr val="000000"/>
                          </a:solidFill>
                          <a:effectLst/>
                          <a:latin typeface="Arial Narrow" charset="0"/>
                          <a:ea typeface="ＭＳ Ｐゴシック" charset="0"/>
                          <a:cs typeface="ＭＳ Ｐゴシック" charset="0"/>
                        </a:rPr>
                        <a:t>interoperabilidad</a:t>
                      </a:r>
                      <a:r>
                        <a:rPr kumimoji="0" lang="en-US" sz="1100" b="0" i="0" u="none" strike="noStrike" cap="none" normalizeH="0" baseline="0" dirty="0">
                          <a:ln>
                            <a:noFill/>
                          </a:ln>
                          <a:solidFill>
                            <a:srgbClr val="000000"/>
                          </a:solidFill>
                          <a:effectLst/>
                          <a:latin typeface="Arial Narrow" charset="0"/>
                          <a:ea typeface="ＭＳ Ｐゴシック" charset="0"/>
                          <a:cs typeface="ＭＳ Ｐゴシック" charset="0"/>
                        </a:rPr>
                        <a:t> </a:t>
                      </a:r>
                      <a:r>
                        <a:rPr kumimoji="0" lang="en-US" sz="1100" b="0" i="0" u="none" strike="noStrike" cap="none" normalizeH="0" baseline="0" dirty="0" err="1">
                          <a:ln>
                            <a:noFill/>
                          </a:ln>
                          <a:solidFill>
                            <a:srgbClr val="000000"/>
                          </a:solidFill>
                          <a:effectLst/>
                          <a:latin typeface="Arial Narrow" charset="0"/>
                          <a:ea typeface="ＭＳ Ｐゴシック" charset="0"/>
                          <a:cs typeface="ＭＳ Ｐゴシック" charset="0"/>
                        </a:rPr>
                        <a:t>semántica</a:t>
                      </a:r>
                      <a:r>
                        <a:rPr kumimoji="0" lang="en-US" sz="1100" b="0" i="0" u="none" strike="noStrike" cap="none" normalizeH="0" baseline="0" dirty="0">
                          <a:ln>
                            <a:noFill/>
                          </a:ln>
                          <a:solidFill>
                            <a:srgbClr val="000000"/>
                          </a:solidFill>
                          <a:effectLst/>
                          <a:latin typeface="Arial Narrow" charset="0"/>
                          <a:ea typeface="ＭＳ Ｐゴシック" charset="0"/>
                          <a:cs typeface="ＭＳ Ｐゴシック" charset="0"/>
                        </a:rPr>
                        <a:t> al portal de </a:t>
                      </a:r>
                      <a:r>
                        <a:rPr kumimoji="0" lang="en-US" sz="1100" b="0" i="0" u="none" strike="noStrike" cap="none" normalizeH="0" baseline="0" dirty="0" err="1">
                          <a:ln>
                            <a:noFill/>
                          </a:ln>
                          <a:solidFill>
                            <a:srgbClr val="000000"/>
                          </a:solidFill>
                          <a:effectLst/>
                          <a:latin typeface="Arial Narrow" charset="0"/>
                          <a:ea typeface="ＭＳ Ｐゴシック" charset="0"/>
                          <a:cs typeface="ＭＳ Ｐゴシック" charset="0"/>
                        </a:rPr>
                        <a:t>libros</a:t>
                      </a:r>
                      <a:r>
                        <a:rPr kumimoji="0" lang="en-US" sz="1100" b="0" i="0" u="none" strike="noStrike" cap="none" normalizeH="0" baseline="0" dirty="0">
                          <a:ln>
                            <a:noFill/>
                          </a:ln>
                          <a:solidFill>
                            <a:srgbClr val="000000"/>
                          </a:solidFill>
                          <a:effectLst/>
                          <a:latin typeface="Arial Narrow" charset="0"/>
                          <a:ea typeface="ＭＳ Ｐゴシック" charset="0"/>
                          <a:cs typeface="ＭＳ Ｐゴシック" charset="0"/>
                        </a:rPr>
                        <a:t> de la UMU.</a:t>
                      </a:r>
                    </a:p>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r>
                        <a:rPr kumimoji="0" lang="en-US" sz="1100" b="0" i="0" u="none" strike="noStrike" cap="none" normalizeH="0" baseline="0" dirty="0" err="1">
                          <a:ln>
                            <a:noFill/>
                          </a:ln>
                          <a:solidFill>
                            <a:srgbClr val="000000"/>
                          </a:solidFill>
                          <a:effectLst/>
                          <a:latin typeface="Arial Narrow" charset="0"/>
                          <a:ea typeface="ＭＳ Ｐゴシック" charset="0"/>
                          <a:cs typeface="ＭＳ Ｐゴシック" charset="0"/>
                        </a:rPr>
                        <a:t>Migración</a:t>
                      </a:r>
                      <a:r>
                        <a:rPr kumimoji="0" lang="en-US" sz="1100" b="0" i="0" u="none" strike="noStrike" cap="none" normalizeH="0" baseline="0" dirty="0">
                          <a:ln>
                            <a:noFill/>
                          </a:ln>
                          <a:solidFill>
                            <a:srgbClr val="000000"/>
                          </a:solidFill>
                          <a:effectLst/>
                          <a:latin typeface="Arial Narrow" charset="0"/>
                          <a:ea typeface="ＭＳ Ｐゴシック" charset="0"/>
                          <a:cs typeface="ＭＳ Ｐゴシック" charset="0"/>
                        </a:rPr>
                        <a:t> a la version 3,2 del gestor OJS del portal de </a:t>
                      </a:r>
                      <a:r>
                        <a:rPr kumimoji="0" lang="en-US" sz="1100" b="0" i="0" u="none" strike="noStrike" cap="none" normalizeH="0" baseline="0" dirty="0" err="1">
                          <a:ln>
                            <a:noFill/>
                          </a:ln>
                          <a:solidFill>
                            <a:srgbClr val="000000"/>
                          </a:solidFill>
                          <a:effectLst/>
                          <a:latin typeface="Arial Narrow" charset="0"/>
                          <a:ea typeface="ＭＳ Ｐゴシック" charset="0"/>
                          <a:cs typeface="ＭＳ Ｐゴシック" charset="0"/>
                        </a:rPr>
                        <a:t>revistas</a:t>
                      </a:r>
                      <a:r>
                        <a:rPr kumimoji="0" lang="en-US" sz="1100" b="0" i="0" u="none" strike="noStrike" cap="none" normalizeH="0" baseline="0" dirty="0">
                          <a:ln>
                            <a:noFill/>
                          </a:ln>
                          <a:solidFill>
                            <a:srgbClr val="000000"/>
                          </a:solidFill>
                          <a:effectLst/>
                          <a:latin typeface="Arial Narrow" charset="0"/>
                          <a:ea typeface="ＭＳ Ｐゴシック" charset="0"/>
                          <a:cs typeface="ＭＳ Ｐゴシック" charset="0"/>
                        </a:rPr>
                        <a:t> </a:t>
                      </a:r>
                      <a:r>
                        <a:rPr kumimoji="0" lang="en-US" sz="1100" b="0" i="0" u="none" strike="noStrike" cap="none" normalizeH="0" baseline="0" dirty="0" err="1">
                          <a:ln>
                            <a:noFill/>
                          </a:ln>
                          <a:solidFill>
                            <a:srgbClr val="000000"/>
                          </a:solidFill>
                          <a:effectLst/>
                          <a:latin typeface="Arial Narrow" charset="0"/>
                          <a:ea typeface="ＭＳ Ｐゴシック" charset="0"/>
                          <a:cs typeface="ＭＳ Ｐゴシック" charset="0"/>
                        </a:rPr>
                        <a:t>científicas</a:t>
                      </a:r>
                      <a:r>
                        <a:rPr kumimoji="0" lang="en-US" sz="1100" b="0" i="0" u="none" strike="noStrike" cap="none" normalizeH="0" baseline="0" dirty="0">
                          <a:ln>
                            <a:noFill/>
                          </a:ln>
                          <a:solidFill>
                            <a:srgbClr val="000000"/>
                          </a:solidFill>
                          <a:effectLst/>
                          <a:latin typeface="Arial Narrow" charset="0"/>
                          <a:ea typeface="ＭＳ Ｐゴシック" charset="0"/>
                          <a:cs typeface="ＭＳ Ｐゴシック" charset="0"/>
                        </a:rPr>
                        <a:t> de la UMU</a:t>
                      </a:r>
                      <a:r>
                        <a:rPr kumimoji="0" lang="en-US" sz="1100" b="0" i="0" u="none" strike="noStrike" cap="none" normalizeH="0" baseline="0" dirty="0" smtClean="0">
                          <a:ln>
                            <a:noFill/>
                          </a:ln>
                          <a:solidFill>
                            <a:srgbClr val="000000"/>
                          </a:solidFill>
                          <a:effectLst/>
                          <a:latin typeface="Arial Narrow" charset="0"/>
                          <a:ea typeface="ＭＳ Ｐゴシック" charset="0"/>
                          <a:cs typeface="ＭＳ Ｐゴシック"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Tx/>
                        <a:buChar char="-"/>
                        <a:tabLst/>
                      </a:pPr>
                      <a:r>
                        <a:rPr kumimoji="0" lang="es-ES" sz="1100" b="0" i="0" u="none" strike="noStrike" cap="none" normalizeH="0" baseline="0" dirty="0" err="1">
                          <a:ln>
                            <a:noFill/>
                          </a:ln>
                          <a:solidFill>
                            <a:schemeClr val="tx1"/>
                          </a:solidFill>
                          <a:effectLst/>
                          <a:latin typeface="Arial Narrow" charset="0"/>
                          <a:ea typeface="ＭＳ Ｐゴシック" charset="0"/>
                          <a:cs typeface="ＭＳ Ｐゴシック" charset="0"/>
                        </a:rPr>
                        <a:t>Procedimentar</a:t>
                      </a: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 el funcionamiento de este servicio.</a:t>
                      </a:r>
                    </a:p>
                    <a:p>
                      <a:pPr marL="171450" marR="0" lvl="0" indent="-171450" algn="l" defTabSz="457200" rtl="0" eaLnBrk="1" fontAlgn="base" latinLnBrk="0" hangingPunct="1">
                        <a:lnSpc>
                          <a:spcPct val="100000"/>
                        </a:lnSpc>
                        <a:spcBef>
                          <a:spcPct val="0"/>
                        </a:spcBef>
                        <a:spcAft>
                          <a:spcPct val="0"/>
                        </a:spcAft>
                        <a:buClrTx/>
                        <a:buSzTx/>
                        <a:buFontTx/>
                        <a:buChar char="-"/>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Aumentar un 10% el número de revistas FECYT. Presentar 1 nueva colección a la certificación CEA-APQ de ANECA.</a:t>
                      </a:r>
                    </a:p>
                    <a:p>
                      <a:pPr marL="171450" marR="0" lvl="0" indent="-171450" algn="l" defTabSz="457200" rtl="0" eaLnBrk="1" fontAlgn="base" latinLnBrk="0" hangingPunct="1">
                        <a:lnSpc>
                          <a:spcPct val="100000"/>
                        </a:lnSpc>
                        <a:spcBef>
                          <a:spcPct val="0"/>
                        </a:spcBef>
                        <a:spcAft>
                          <a:spcPct val="0"/>
                        </a:spcAft>
                        <a:buClrTx/>
                        <a:buSzTx/>
                        <a:buFontTx/>
                        <a:buChar char="-"/>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Permitir que la información del catálogo de libros .gestionado por EDITUM sea recuperable por motores de búsqueda de la web y otros servicios de búsqueda especializados para una mayor difusión de la actividad editorial de la UMU,</a:t>
                      </a:r>
                    </a:p>
                    <a:p>
                      <a:pPr marL="171450" marR="0" lvl="0" indent="-171450" algn="l" defTabSz="457200" rtl="0" eaLnBrk="1" fontAlgn="base" latinLnBrk="0" hangingPunct="1">
                        <a:lnSpc>
                          <a:spcPct val="100000"/>
                        </a:lnSpc>
                        <a:spcBef>
                          <a:spcPct val="0"/>
                        </a:spcBef>
                        <a:spcAft>
                          <a:spcPct val="0"/>
                        </a:spcAft>
                        <a:buClrTx/>
                        <a:buSzTx/>
                        <a:buFontTx/>
                        <a:buChar char="-"/>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Revisar el estado de esta migración para que este portal siga siendo referencia en el seno de las editoriales universitarias</a:t>
                      </a:r>
                      <a:r>
                        <a:rPr kumimoji="0" lang="es-ES" sz="1100" b="0" i="0" u="none" strike="noStrike" cap="none" normalizeH="0" baseline="0" dirty="0" smtClean="0">
                          <a:ln>
                            <a:noFill/>
                          </a:ln>
                          <a:solidFill>
                            <a:schemeClr val="tx1"/>
                          </a:solidFill>
                          <a:effectLst/>
                          <a:latin typeface="Arial Narrow" charset="0"/>
                          <a:ea typeface="ＭＳ Ｐゴシック" charset="0"/>
                          <a:cs typeface="ＭＳ Ｐゴシック"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4"/>
                  </a:ext>
                </a:extLst>
              </a:tr>
              <a:tr h="131372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rPr>
                        <a:t>Cultura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Festival Internacional de Teatro Universitario (FESTUM) .</a:t>
                      </a:r>
                    </a:p>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r>
                        <a:rPr kumimoji="0" lang="es-ES" sz="1100" b="0" i="0" u="none" strike="noStrike" cap="none" normalizeH="0" baseline="0" dirty="0" smtClean="0">
                          <a:ln>
                            <a:noFill/>
                          </a:ln>
                          <a:solidFill>
                            <a:srgbClr val="000000"/>
                          </a:solidFill>
                          <a:effectLst/>
                          <a:latin typeface="Arial Narrow" charset="0"/>
                          <a:ea typeface="ＭＳ Ｐゴシック" charset="0"/>
                          <a:cs typeface="ＭＳ Ｐゴシック" charset="0"/>
                        </a:rPr>
                        <a:t>Visibilizar </a:t>
                      </a: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el patrimonio artístico de la UMU.. </a:t>
                      </a:r>
                    </a:p>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r>
                        <a:rPr kumimoji="0" lang="es-ES" sz="1100" b="0" i="0" u="none" strike="noStrike" cap="none" normalizeH="0" baseline="0" dirty="0" smtClean="0">
                          <a:ln>
                            <a:noFill/>
                          </a:ln>
                          <a:solidFill>
                            <a:srgbClr val="000000"/>
                          </a:solidFill>
                          <a:effectLst/>
                          <a:latin typeface="Arial Narrow" charset="0"/>
                          <a:ea typeface="ＭＳ Ｐゴシック" charset="0"/>
                          <a:cs typeface="ＭＳ Ｐゴシック" charset="0"/>
                        </a:rPr>
                        <a:t>Aprobar </a:t>
                      </a: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el Reglamento del Museo y Colecciones UMU,</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Tx/>
                        <a:buChar char="-"/>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Si la pandemia lo permite, se intentaría llevar a cabo esta actividad que fue suspendida en el mes de abril de 2020. </a:t>
                      </a:r>
                    </a:p>
                    <a:p>
                      <a:pPr marL="171450" marR="0" lvl="0" indent="-171450" algn="l" defTabSz="457200" rtl="0" eaLnBrk="1" fontAlgn="base" latinLnBrk="0" hangingPunct="1">
                        <a:lnSpc>
                          <a:spcPct val="100000"/>
                        </a:lnSpc>
                        <a:spcBef>
                          <a:spcPct val="0"/>
                        </a:spcBef>
                        <a:spcAft>
                          <a:spcPct val="0"/>
                        </a:spcAft>
                        <a:buClrTx/>
                        <a:buSzTx/>
                        <a:buFontTx/>
                        <a:buChar char="-"/>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Migración de la base de datos </a:t>
                      </a:r>
                      <a:r>
                        <a:rPr kumimoji="0" lang="es-ES" sz="1100" b="0" i="0" u="none" strike="noStrike" cap="none" normalizeH="0" baseline="0" dirty="0" err="1">
                          <a:ln>
                            <a:noFill/>
                          </a:ln>
                          <a:solidFill>
                            <a:schemeClr val="tx1"/>
                          </a:solidFill>
                          <a:effectLst/>
                          <a:latin typeface="Arial Narrow" charset="0"/>
                          <a:ea typeface="ＭＳ Ｐゴシック" charset="0"/>
                          <a:cs typeface="ＭＳ Ｐゴシック" charset="0"/>
                        </a:rPr>
                        <a:t>Umuseo</a:t>
                      </a: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 a un entorno de gestión adecuado y aumentar la presencia del patrimonio de la UMU en la base de datos </a:t>
                      </a:r>
                      <a:r>
                        <a:rPr kumimoji="0" lang="es-ES" sz="1100" b="0" i="0" u="none" strike="noStrike" cap="none" normalizeH="0" baseline="0" dirty="0" err="1">
                          <a:ln>
                            <a:noFill/>
                          </a:ln>
                          <a:solidFill>
                            <a:schemeClr val="tx1"/>
                          </a:solidFill>
                          <a:effectLst/>
                          <a:latin typeface="Arial Narrow" charset="0"/>
                          <a:ea typeface="ＭＳ Ｐゴシック" charset="0"/>
                          <a:cs typeface="ＭＳ Ｐゴシック" charset="0"/>
                        </a:rPr>
                        <a:t>Europeana</a:t>
                      </a: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 Rediseño de la web del Museo UMU. </a:t>
                      </a:r>
                    </a:p>
                    <a:p>
                      <a:pPr marL="171450" marR="0" lvl="0" indent="-171450" algn="l" defTabSz="457200" rtl="0" eaLnBrk="1" fontAlgn="base" latinLnBrk="0" hangingPunct="1">
                        <a:lnSpc>
                          <a:spcPct val="100000"/>
                        </a:lnSpc>
                        <a:spcBef>
                          <a:spcPct val="0"/>
                        </a:spcBef>
                        <a:spcAft>
                          <a:spcPct val="0"/>
                        </a:spcAft>
                        <a:buClrTx/>
                        <a:buSzTx/>
                        <a:buFontTx/>
                        <a:buChar char="-"/>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Tener aprobado el reglamento de funcionamiento del Museo UMU como punto de partida de un plan director de actuaciones de este servicio.</a:t>
                      </a:r>
                    </a:p>
                    <a:p>
                      <a:pPr marL="171450" marR="0" lvl="0" indent="-171450" algn="l" defTabSz="457200" rtl="0" eaLnBrk="1" fontAlgn="base" latinLnBrk="0" hangingPunct="1">
                        <a:lnSpc>
                          <a:spcPct val="100000"/>
                        </a:lnSpc>
                        <a:spcBef>
                          <a:spcPct val="0"/>
                        </a:spcBef>
                        <a:spcAft>
                          <a:spcPct val="0"/>
                        </a:spcAft>
                        <a:buClrTx/>
                        <a:buSzTx/>
                        <a:buFontTx/>
                        <a:buChar char="-"/>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22183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1056D-B251-7944-9D5B-A0CF11847B5C}"/>
              </a:ext>
            </a:extLst>
          </p:cNvPr>
          <p:cNvSpPr>
            <a:spLocks noGrp="1"/>
          </p:cNvSpPr>
          <p:nvPr>
            <p:ph type="title"/>
          </p:nvPr>
        </p:nvSpPr>
        <p:spPr/>
        <p:txBody>
          <a:bodyPr/>
          <a:lstStyle/>
          <a:p>
            <a:r>
              <a:rPr lang="es-ES" dirty="0"/>
              <a:t>Vicerrectorado de Calidad Cultura y Comunicación</a:t>
            </a:r>
          </a:p>
        </p:txBody>
      </p:sp>
      <p:sp>
        <p:nvSpPr>
          <p:cNvPr id="4" name="Marcador de contenido 3">
            <a:extLst>
              <a:ext uri="{FF2B5EF4-FFF2-40B4-BE49-F238E27FC236}">
                <a16:creationId xmlns:a16="http://schemas.microsoft.com/office/drawing/2014/main" xmlns="" id="{F398FEAF-AC58-9F40-89FD-108EEA4A3D08}"/>
              </a:ext>
            </a:extLst>
          </p:cNvPr>
          <p:cNvSpPr>
            <a:spLocks noGrp="1"/>
          </p:cNvSpPr>
          <p:nvPr>
            <p:ph sz="quarter" idx="13"/>
          </p:nvPr>
        </p:nvSpPr>
        <p:spPr/>
        <p:txBody>
          <a:bodyPr/>
          <a:lstStyle/>
          <a:p>
            <a:r>
              <a:rPr lang="es-ES" dirty="0"/>
              <a:t>Líneas de actuación 2020-21</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12</a:t>
            </a:fld>
            <a:endParaRPr lang="es-ES" dirty="0"/>
          </a:p>
        </p:txBody>
      </p:sp>
      <p:graphicFrame>
        <p:nvGraphicFramePr>
          <p:cNvPr id="6" name="Group 24">
            <a:extLst>
              <a:ext uri="{FF2B5EF4-FFF2-40B4-BE49-F238E27FC236}">
                <a16:creationId xmlns:a16="http://schemas.microsoft.com/office/drawing/2014/main" xmlns="" id="{86567386-8772-A54A-9737-B8C851A4BBB5}"/>
              </a:ext>
            </a:extLst>
          </p:cNvPr>
          <p:cNvGraphicFramePr>
            <a:graphicFrameLocks noGrp="1"/>
          </p:cNvGraphicFramePr>
          <p:nvPr>
            <p:extLst>
              <p:ext uri="{D42A27DB-BD31-4B8C-83A1-F6EECF244321}">
                <p14:modId xmlns:p14="http://schemas.microsoft.com/office/powerpoint/2010/main" val="4165773330"/>
              </p:ext>
            </p:extLst>
          </p:nvPr>
        </p:nvGraphicFramePr>
        <p:xfrm>
          <a:off x="434360" y="1258822"/>
          <a:ext cx="11502536" cy="5229517"/>
        </p:xfrm>
        <a:graphic>
          <a:graphicData uri="http://schemas.openxmlformats.org/drawingml/2006/table">
            <a:tbl>
              <a:tblPr/>
              <a:tblGrid>
                <a:gridCol w="1603039">
                  <a:extLst>
                    <a:ext uri="{9D8B030D-6E8A-4147-A177-3AD203B41FA5}">
                      <a16:colId xmlns:a16="http://schemas.microsoft.com/office/drawing/2014/main" xmlns="" val="20000"/>
                    </a:ext>
                  </a:extLst>
                </a:gridCol>
                <a:gridCol w="4578286">
                  <a:extLst>
                    <a:ext uri="{9D8B030D-6E8A-4147-A177-3AD203B41FA5}">
                      <a16:colId xmlns:a16="http://schemas.microsoft.com/office/drawing/2014/main" xmlns="" val="20001"/>
                    </a:ext>
                  </a:extLst>
                </a:gridCol>
                <a:gridCol w="967631">
                  <a:extLst>
                    <a:ext uri="{9D8B030D-6E8A-4147-A177-3AD203B41FA5}">
                      <a16:colId xmlns:a16="http://schemas.microsoft.com/office/drawing/2014/main" xmlns="" val="20002"/>
                    </a:ext>
                  </a:extLst>
                </a:gridCol>
                <a:gridCol w="4353580">
                  <a:extLst>
                    <a:ext uri="{9D8B030D-6E8A-4147-A177-3AD203B41FA5}">
                      <a16:colId xmlns:a16="http://schemas.microsoft.com/office/drawing/2014/main" xmlns="" val="20003"/>
                    </a:ext>
                  </a:extLst>
                </a:gridCol>
              </a:tblGrid>
              <a:tr h="296877">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Planificación de Actuaciones</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2671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Línea</a:t>
                      </a: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71705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Comunicación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Plan director de la gestión de las redes sociales UMU.</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bg1"/>
                          </a:solidFill>
                          <a:effectLst/>
                          <a:latin typeface="Arial Narrow" charset="0"/>
                          <a:ea typeface="ＭＳ Ｐゴシック" charset="0"/>
                          <a:cs typeface="ＭＳ Ｐゴシック" charset="0"/>
                        </a:rPr>
                        <a:t>A partir de febrero</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Establecimiento de unas normas de funcionamiento coordinado entre las redes sociales de la UMU, tanto las genéricas de la universidad como las de facultades, servicios y otras unidades-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r h="122449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Comunicación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Rediseño web UMU</a:t>
                      </a:r>
                    </a:p>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Tx/>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Implantación del nuevo diseño en las páginas web de los centros adscritos. </a:t>
                      </a:r>
                    </a:p>
                    <a:p>
                      <a:pPr marL="171450" marR="0" lvl="0" indent="-171450" algn="l" defTabSz="457200" rtl="0" eaLnBrk="1" fontAlgn="base" latinLnBrk="0" hangingPunct="1">
                        <a:lnSpc>
                          <a:spcPct val="100000"/>
                        </a:lnSpc>
                        <a:spcBef>
                          <a:spcPct val="0"/>
                        </a:spcBef>
                        <a:spcAft>
                          <a:spcPct val="0"/>
                        </a:spcAft>
                        <a:buClrTx/>
                        <a:buSzTx/>
                        <a:buFontTx/>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Rediseño de la web de Unidad para la Calidad,  Servicio de Comunicación , Servicio de Cultura, Servicio de Información Universitario y Museo UMU..</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0003"/>
                  </a:ext>
                </a:extLst>
              </a:tr>
              <a:tr h="5775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Comunicación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“UMU abierta 365 días al año”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bg1"/>
                          </a:solidFill>
                          <a:effectLst/>
                          <a:latin typeface="Arial Narrow" charset="0"/>
                          <a:ea typeface="ＭＳ Ｐゴシック" charset="0"/>
                          <a:cs typeface="ＭＳ Ｐゴシック" charset="0"/>
                        </a:rPr>
                        <a:t>A partir de febrero</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En colaboración con otros vicerrectorados y las facultades se pretende desarrollar un programa completo de ferias, visitas y otros eventos virtuales que permita mostrar la UMU a la sociedad como una institución a su servicio.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0004"/>
                  </a:ext>
                </a:extLst>
              </a:tr>
              <a:tr h="19773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Comunicación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Coordinación de las actividades informativas y divulgativas en ferias y eventos. </a:t>
                      </a:r>
                    </a:p>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Tienda UMU</a:t>
                      </a:r>
                    </a:p>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ts val="6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Revisión de los logotipos y otros elementos de imagen institucional de facultades y otras unidades de la UMU</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Aumento de la presencia de la UMU en este tipo de eventos coordinados con otras universidades. </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a:t>
                      </a:r>
                    </a:p>
                    <a:p>
                      <a:pPr marL="171450" marR="0" lvl="0" indent="-171450" algn="l" defTabSz="4572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Mejora de la calidad del material promocional e informativo que se distribuye en estos eventos.</a:t>
                      </a:r>
                    </a:p>
                    <a:p>
                      <a:pPr marL="171450" marR="0" lvl="0" indent="-171450" algn="l" defTabSz="4572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Diversificación de los métodos de pago en tienda.um.es</a:t>
                      </a:r>
                    </a:p>
                    <a:p>
                      <a:pPr marL="171450" marR="0" lvl="0" indent="-171450" algn="l" defTabSz="457200" rtl="0" eaLnBrk="1" fontAlgn="base" latinLnBrk="0" hangingPunct="1">
                        <a:lnSpc>
                          <a:spcPct val="100000"/>
                        </a:lnSpc>
                        <a:spcBef>
                          <a:spcPct val="0"/>
                        </a:spcBef>
                        <a:spcAft>
                          <a:spcPct val="0"/>
                        </a:spcAft>
                        <a:buClrTx/>
                        <a:buSzTx/>
                        <a:buFontTx/>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Tx/>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Revisión y adecuación, </a:t>
                      </a:r>
                      <a:r>
                        <a:rPr kumimoji="0" lang="es-ES" sz="1200" b="0" i="0" u="none" strike="noStrike" cap="none" normalizeH="0" baseline="0">
                          <a:ln>
                            <a:noFill/>
                          </a:ln>
                          <a:solidFill>
                            <a:schemeClr val="tx1"/>
                          </a:solidFill>
                          <a:effectLst/>
                          <a:latin typeface="Arial Narrow" charset="0"/>
                          <a:ea typeface="ＭＳ Ｐゴシック" charset="0"/>
                          <a:cs typeface="ＭＳ Ｐゴシック" charset="0"/>
                        </a:rPr>
                        <a:t>si procede, de </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estos elementos </a:t>
                      </a:r>
                      <a:r>
                        <a:rPr kumimoji="0" lang="es-ES" sz="1200" b="0" i="0" u="none" strike="noStrike" cap="none" normalizeH="0" baseline="0">
                          <a:ln>
                            <a:noFill/>
                          </a:ln>
                          <a:solidFill>
                            <a:schemeClr val="tx1"/>
                          </a:solidFill>
                          <a:effectLst/>
                          <a:latin typeface="Arial Narrow" charset="0"/>
                          <a:ea typeface="ＭＳ Ｐゴシック" charset="0"/>
                          <a:cs typeface="ＭＳ Ｐゴシック" charset="0"/>
                        </a:rPr>
                        <a:t>de identidad visual. </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886675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xmlns="" id="{DEE9AD7E-02F7-004F-880E-1BA42ABADC72}"/>
              </a:ext>
            </a:extLst>
          </p:cNvPr>
          <p:cNvSpPr>
            <a:spLocks noGrp="1"/>
          </p:cNvSpPr>
          <p:nvPr>
            <p:ph type="subTitle" idx="1"/>
          </p:nvPr>
        </p:nvSpPr>
        <p:spPr/>
        <p:txBody>
          <a:bodyPr/>
          <a:lstStyle/>
          <a:p>
            <a:endParaRPr lang="es-ES"/>
          </a:p>
        </p:txBody>
      </p:sp>
      <p:sp>
        <p:nvSpPr>
          <p:cNvPr id="3" name="Título 2">
            <a:extLst>
              <a:ext uri="{FF2B5EF4-FFF2-40B4-BE49-F238E27FC236}">
                <a16:creationId xmlns:a16="http://schemas.microsoft.com/office/drawing/2014/main" xmlns="" id="{DAE5B9A7-C6E2-F147-AE53-689F59716FB2}"/>
              </a:ext>
            </a:extLst>
          </p:cNvPr>
          <p:cNvSpPr>
            <a:spLocks noGrp="1"/>
          </p:cNvSpPr>
          <p:nvPr>
            <p:ph type="title"/>
          </p:nvPr>
        </p:nvSpPr>
        <p:spPr/>
        <p:txBody>
          <a:bodyPr/>
          <a:lstStyle/>
          <a:p>
            <a:r>
              <a:rPr lang="es-ES" dirty="0"/>
              <a:t>Vicerrectorado de Estudiantes y Servicios a la Comunidad Universitaria</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13</a:t>
            </a:fld>
            <a:endParaRPr lang="es-ES" dirty="0"/>
          </a:p>
        </p:txBody>
      </p:sp>
    </p:spTree>
    <p:extLst>
      <p:ext uri="{BB962C8B-B14F-4D97-AF65-F5344CB8AC3E}">
        <p14:creationId xmlns:p14="http://schemas.microsoft.com/office/powerpoint/2010/main" val="3508459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a:spLocks noGrp="1"/>
          </p:cNvSpPr>
          <p:nvPr>
            <p:ph type="title"/>
          </p:nvPr>
        </p:nvSpPr>
        <p:spPr>
          <a:xfrm>
            <a:off x="190500" y="142875"/>
            <a:ext cx="9331325" cy="642938"/>
          </a:xfrm>
        </p:spPr>
        <p:txBody>
          <a:bodyPr/>
          <a:lstStyle/>
          <a:p>
            <a:r>
              <a:rPr lang="es-ES" altLang="es-ES"/>
              <a:t>Vicerrectorado de Estudiantes y Servicios a la Comunidad Univ.</a:t>
            </a:r>
          </a:p>
        </p:txBody>
      </p:sp>
      <p:sp>
        <p:nvSpPr>
          <p:cNvPr id="44035" name="Marcador de contenido 3"/>
          <p:cNvSpPr>
            <a:spLocks noGrp="1"/>
          </p:cNvSpPr>
          <p:nvPr>
            <p:ph sz="quarter" idx="13"/>
          </p:nvPr>
        </p:nvSpPr>
        <p:spPr>
          <a:xfrm>
            <a:off x="190500" y="714375"/>
            <a:ext cx="8382000" cy="385763"/>
          </a:xfrm>
        </p:spPr>
        <p:txBody>
          <a:bodyPr/>
          <a:lstStyle/>
          <a:p>
            <a:r>
              <a:rPr lang="es-ES" altLang="es-ES"/>
              <a:t>Líneas de actuación 2020-2021</a:t>
            </a:r>
          </a:p>
        </p:txBody>
      </p:sp>
      <p:sp>
        <p:nvSpPr>
          <p:cNvPr id="44036" name="Marcador de número de diapositiva 4"/>
          <p:cNvSpPr>
            <a:spLocks noGrp="1"/>
          </p:cNvSpPr>
          <p:nvPr>
            <p:ph type="sldNum" sz="quarter" idx="14"/>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33395D-C7D6-4F45-8CB0-AB786BBC47A7}" type="slidenum">
              <a:rPr lang="es-ES" altLang="es-ES">
                <a:solidFill>
                  <a:schemeClr val="bg1"/>
                </a:solidFill>
              </a:rPr>
              <a:pPr eaLnBrk="1" hangingPunct="1"/>
              <a:t>14</a:t>
            </a:fld>
            <a:endParaRPr lang="es-ES" altLang="es-ES">
              <a:solidFill>
                <a:schemeClr val="bg1"/>
              </a:solidFill>
            </a:endParaRPr>
          </a:p>
        </p:txBody>
      </p:sp>
      <p:graphicFrame>
        <p:nvGraphicFramePr>
          <p:cNvPr id="6" name="Group 24"/>
          <p:cNvGraphicFramePr>
            <a:graphicFrameLocks noGrp="1"/>
          </p:cNvGraphicFramePr>
          <p:nvPr/>
        </p:nvGraphicFramePr>
        <p:xfrm>
          <a:off x="377825" y="1192213"/>
          <a:ext cx="11430000" cy="5586656"/>
        </p:xfrm>
        <a:graphic>
          <a:graphicData uri="http://schemas.openxmlformats.org/drawingml/2006/table">
            <a:tbl>
              <a:tblPr/>
              <a:tblGrid>
                <a:gridCol w="1593454">
                  <a:extLst>
                    <a:ext uri="{9D8B030D-6E8A-4147-A177-3AD203B41FA5}">
                      <a16:colId xmlns:a16="http://schemas.microsoft.com/office/drawing/2014/main" xmlns="" val="20000"/>
                    </a:ext>
                  </a:extLst>
                </a:gridCol>
                <a:gridCol w="4548187">
                  <a:extLst>
                    <a:ext uri="{9D8B030D-6E8A-4147-A177-3AD203B41FA5}">
                      <a16:colId xmlns:a16="http://schemas.microsoft.com/office/drawing/2014/main" xmlns="" val="20001"/>
                    </a:ext>
                  </a:extLst>
                </a:gridCol>
                <a:gridCol w="1014015">
                  <a:extLst>
                    <a:ext uri="{9D8B030D-6E8A-4147-A177-3AD203B41FA5}">
                      <a16:colId xmlns:a16="http://schemas.microsoft.com/office/drawing/2014/main" xmlns="" val="20002"/>
                    </a:ext>
                  </a:extLst>
                </a:gridCol>
                <a:gridCol w="4274344">
                  <a:extLst>
                    <a:ext uri="{9D8B030D-6E8A-4147-A177-3AD203B41FA5}">
                      <a16:colId xmlns:a16="http://schemas.microsoft.com/office/drawing/2014/main" xmlns="" val="20003"/>
                    </a:ext>
                  </a:extLst>
                </a:gridCol>
              </a:tblGrid>
              <a:tr h="351013">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500" b="1" i="0" u="none" strike="noStrike" cap="none" normalizeH="0" baseline="0" dirty="0">
                          <a:ln>
                            <a:noFill/>
                          </a:ln>
                          <a:solidFill>
                            <a:schemeClr val="bg1"/>
                          </a:solidFill>
                          <a:effectLst/>
                          <a:latin typeface="Arial Narrow" panose="020B0604020202020204" pitchFamily="34" charset="0"/>
                          <a:ea typeface="ＭＳ Ｐゴシック" panose="020B0600070205080204" pitchFamily="34" charset="-128"/>
                        </a:rPr>
                        <a:t>Planificación de Actuaciones</a:t>
                      </a:r>
                      <a:endParaRPr kumimoji="0" lang="es-ES_tradnl" altLang="es-ES" sz="1200" b="1" i="0" u="none" strike="noStrike" cap="none" normalizeH="0" baseline="0" dirty="0">
                        <a:ln>
                          <a:noFill/>
                        </a:ln>
                        <a:solidFill>
                          <a:schemeClr val="bg1"/>
                        </a:solidFill>
                        <a:effectLst/>
                        <a:latin typeface="Arial Narrow" panose="020B0604020202020204" pitchFamily="34" charset="0"/>
                        <a:ea typeface="ＭＳ Ｐゴシック" panose="020B0600070205080204" pitchFamily="34" charset="-128"/>
                      </a:endParaRPr>
                    </a:p>
                  </a:txBody>
                  <a:tcPr marL="91443" marR="91443"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33293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4020202020204" pitchFamily="34" charset="0"/>
                          <a:ea typeface="ＭＳ Ｐゴシック" panose="020B0600070205080204" pitchFamily="34" charset="-128"/>
                        </a:rPr>
                        <a:t>Línea</a:t>
                      </a:r>
                    </a:p>
                  </a:txBody>
                  <a:tcPr marL="91443" marR="91443"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dirty="0">
                          <a:ln>
                            <a:noFill/>
                          </a:ln>
                          <a:solidFill>
                            <a:schemeClr val="bg1"/>
                          </a:solidFill>
                          <a:effectLst/>
                          <a:latin typeface="Arial Narrow" panose="020B0604020202020204" pitchFamily="34" charset="0"/>
                          <a:ea typeface="ＭＳ Ｐゴシック" panose="020B0600070205080204" pitchFamily="34" charset="-128"/>
                        </a:rPr>
                        <a:t>Descripción</a:t>
                      </a:r>
                    </a:p>
                  </a:txBody>
                  <a:tcPr marL="91443" marR="91443"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dirty="0">
                          <a:ln>
                            <a:noFill/>
                          </a:ln>
                          <a:solidFill>
                            <a:schemeClr val="bg1"/>
                          </a:solidFill>
                          <a:effectLst/>
                          <a:latin typeface="Arial Narrow" panose="020B0604020202020204" pitchFamily="34" charset="0"/>
                          <a:ea typeface="ＭＳ Ｐゴシック" panose="020B0600070205080204" pitchFamily="34" charset="-128"/>
                        </a:rPr>
                        <a:t>Estado</a:t>
                      </a:r>
                    </a:p>
                  </a:txBody>
                  <a:tcPr marL="91443" marR="91443"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dirty="0">
                          <a:ln>
                            <a:noFill/>
                          </a:ln>
                          <a:solidFill>
                            <a:schemeClr val="bg1"/>
                          </a:solidFill>
                          <a:effectLst/>
                          <a:latin typeface="Arial Narrow" panose="020B0604020202020204" pitchFamily="34" charset="0"/>
                          <a:ea typeface="ＭＳ Ｐゴシック" panose="020B0600070205080204" pitchFamily="34" charset="-128"/>
                        </a:rPr>
                        <a:t>Resultado</a:t>
                      </a:r>
                    </a:p>
                  </a:txBody>
                  <a:tcPr marL="91443" marR="91443"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15199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s-ES" sz="1200" b="1" spc="-5" dirty="0">
                          <a:latin typeface="Arial Narrow"/>
                          <a:cs typeface="Arial Narrow"/>
                        </a:rPr>
                        <a:t>Fomento de la representación estudiantil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lang="es-ES" sz="1200" dirty="0">
                          <a:latin typeface="Arial Narrow"/>
                          <a:cs typeface="Arial Narrow"/>
                        </a:rPr>
                        <a:t>Organizar Jornadas formativas, de participación y representación estudiantil.</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lang="es-ES" sz="1200" dirty="0">
                          <a:latin typeface="Arial Narrow"/>
                          <a:cs typeface="Arial Narrow"/>
                        </a:rPr>
                        <a:t>Colaborar con el CEUM,  la Coordinadora Representantes Universidades Públicas CREUP y CRUE-Asuntos</a:t>
                      </a:r>
                      <a:r>
                        <a:rPr lang="es-ES" sz="1200" spc="-70" dirty="0">
                          <a:latin typeface="Arial Narrow"/>
                          <a:cs typeface="Arial Narrow"/>
                        </a:rPr>
                        <a:t> </a:t>
                      </a:r>
                      <a:r>
                        <a:rPr lang="es-ES" sz="1200" dirty="0">
                          <a:latin typeface="Arial Narrow"/>
                          <a:cs typeface="Arial Narrow"/>
                        </a:rPr>
                        <a:t>Estudiantiles.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lang="es-ES" sz="1200" dirty="0">
                          <a:latin typeface="Arial Narrow"/>
                          <a:cs typeface="Arial Narrow"/>
                        </a:rPr>
                        <a:t>Dinamizar encuentros virtuales con las Delegaciones de estudiantes.</a:t>
                      </a: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Arial Narrow" charset="0"/>
                          <a:ea typeface="ＭＳ Ｐゴシック" charset="0"/>
                          <a:cs typeface="ＭＳ Ｐゴシック" charset="0"/>
                        </a:rPr>
                        <a:t>En proceso   </a:t>
                      </a: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sz="1200" dirty="0">
                          <a:latin typeface="Arial Narrow"/>
                          <a:cs typeface="Arial Narrow"/>
                        </a:rPr>
                        <a:t>Número de jornadas formativas de representación estudiantil organizadas junto a CEUM.</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sz="1200" dirty="0">
                          <a:latin typeface="Arial Narrow"/>
                          <a:cs typeface="Arial Narrow"/>
                        </a:rPr>
                        <a:t>Participación en reuniones y actividades de CREUP y CRUE-Asuntos Estudiantiles.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sz="1200" dirty="0">
                          <a:latin typeface="Arial Narrow"/>
                          <a:cs typeface="Arial Narrow"/>
                        </a:rPr>
                        <a:t>Número de reuniones realizadas con representantes de todas las delegaciones de estudiantes y con el CEUM.</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sz="1200" dirty="0">
                          <a:latin typeface="Arial Narrow"/>
                          <a:cs typeface="Arial Narrow"/>
                        </a:rPr>
                        <a:t>Número de visitas y reuniones individualizadas con las delegaciones de estudiantes.</a:t>
                      </a: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r h="82241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Narrow" panose="020B0604020202020204" pitchFamily="34" charset="0"/>
                          <a:ea typeface="ＭＳ Ｐゴシック" panose="020B0600070205080204" pitchFamily="34" charset="-128"/>
                        </a:rPr>
                        <a:t>Conexión con el estudiantado</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rgbClr val="000000"/>
                          </a:solidFill>
                          <a:effectLst/>
                          <a:latin typeface="Arial Narrow" panose="020B0604020202020204" pitchFamily="34" charset="0"/>
                          <a:ea typeface="ＭＳ Ｐゴシック" panose="020B0600070205080204" pitchFamily="34" charset="-128"/>
                        </a:rPr>
                        <a:t>Mejorar la comunicación UMU-Estudiantes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rgbClr val="000000"/>
                          </a:solidFill>
                          <a:effectLst/>
                          <a:latin typeface="Arial Narrow" panose="020B0604020202020204" pitchFamily="34" charset="0"/>
                          <a:ea typeface="ＭＳ Ｐゴシック" panose="020B0600070205080204" pitchFamily="34" charset="-128"/>
                        </a:rPr>
                        <a:t>Establecer nuevos canales y vías de comunicación con el estudiantado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rgbClr val="000000"/>
                          </a:solidFill>
                          <a:effectLst/>
                          <a:latin typeface="Arial Narrow" panose="020B0604020202020204" pitchFamily="34" charset="0"/>
                          <a:ea typeface="ＭＳ Ｐゴシック" panose="020B0600070205080204" pitchFamily="34" charset="-128"/>
                        </a:rPr>
                        <a:t>Aumentar la presencia de actividades y acciones para el estudiantado UMU en redes sociales</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0" i="0" u="none" strike="noStrike" cap="none" normalizeH="0" baseline="0" dirty="0">
                          <a:ln>
                            <a:noFill/>
                          </a:ln>
                          <a:solidFill>
                            <a:schemeClr val="bg1"/>
                          </a:solidFill>
                          <a:effectLst/>
                          <a:latin typeface="Arial Narrow" charset="0"/>
                          <a:ea typeface="ＭＳ Ｐゴシック" charset="0"/>
                          <a:cs typeface="ＭＳ Ｐゴシック" charset="0"/>
                        </a:rPr>
                        <a:t>En proceso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 sz="1200" b="0" i="0" u="none" strike="noStrike" cap="none" normalizeH="0" baseline="0" dirty="0">
                        <a:ln>
                          <a:noFill/>
                        </a:ln>
                        <a:solidFill>
                          <a:schemeClr val="bg1"/>
                        </a:solidFill>
                        <a:effectLst/>
                        <a:latin typeface="Arial Narrow" panose="020B0604020202020204" pitchFamily="34" charset="0"/>
                        <a:ea typeface="ＭＳ Ｐゴシック" panose="020B0600070205080204" pitchFamily="34" charset="-128"/>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altLang="es-ES" sz="1200" kern="1200" dirty="0">
                          <a:solidFill>
                            <a:schemeClr val="tx1"/>
                          </a:solidFill>
                          <a:latin typeface="Arial Narrow"/>
                          <a:ea typeface="+mn-ea"/>
                          <a:cs typeface="Arial Narrow"/>
                        </a:rPr>
                        <a:t>Número de acciones (becas, ayudas, promociones,…) difundidas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altLang="es-ES" sz="1200" kern="1200" dirty="0">
                          <a:solidFill>
                            <a:schemeClr val="tx1"/>
                          </a:solidFill>
                          <a:latin typeface="Arial Narrow"/>
                          <a:ea typeface="+mn-ea"/>
                          <a:cs typeface="Arial Narrow"/>
                        </a:rPr>
                        <a:t>Impacto de las acciones difundidas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altLang="es-ES" sz="1200" kern="1200" dirty="0">
                          <a:solidFill>
                            <a:schemeClr val="tx1"/>
                          </a:solidFill>
                          <a:latin typeface="Arial Narrow"/>
                          <a:ea typeface="+mn-ea"/>
                          <a:cs typeface="Arial Narrow"/>
                        </a:rPr>
                        <a:t>Número de promociones y sorteos organizados</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0003"/>
                  </a:ext>
                </a:extLst>
              </a:tr>
              <a:tr h="25600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Narrow" panose="020B0604020202020204" pitchFamily="34" charset="0"/>
                          <a:ea typeface="ＭＳ Ｐゴシック" panose="020B0600070205080204" pitchFamily="34" charset="-128"/>
                        </a:rPr>
                        <a:t>Bienvenida Universitaria y actividades de acogida y orientación</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sz="1200" dirty="0">
                          <a:latin typeface="Arial Narrow"/>
                          <a:cs typeface="Arial Narrow"/>
                        </a:rPr>
                        <a:t>Organizar Jornadas de Información Universitaria.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pitchFamily="34" charset="0"/>
                          <a:ea typeface="ＭＳ Ｐゴシック" charset="0"/>
                          <a:cs typeface="ＭＳ Ｐゴシック" charset="0"/>
                        </a:rPr>
                        <a:t>Organización y coordinación del programa de actividades de bienvenida universitaria que permite dar a conocer la Universidad de Murcia y todos los servicios y posibilidades que ofrece a los estudiantes que ingresan en primer curso</a:t>
                      </a:r>
                      <a:endParaRPr lang="es-ES" sz="1200" dirty="0">
                        <a:latin typeface="Arial Narrow"/>
                        <a:cs typeface="Arial Narrow"/>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altLang="es-ES" sz="1200" b="0" i="0" u="none" strike="noStrike" cap="none" normalizeH="0" baseline="0" dirty="0">
                        <a:ln>
                          <a:noFill/>
                        </a:ln>
                        <a:solidFill>
                          <a:srgbClr val="000000"/>
                        </a:solidFill>
                        <a:effectLst/>
                        <a:latin typeface="Arial Narrow" panose="020B0604020202020204" pitchFamily="34" charset="0"/>
                        <a:ea typeface="ＭＳ Ｐゴシック" panose="020B0600070205080204" pitchFamily="34" charset="-128"/>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bg1"/>
                          </a:solidFill>
                          <a:effectLst/>
                          <a:latin typeface="Arial Narrow" panose="020B0604020202020204" pitchFamily="34" charset="0"/>
                          <a:ea typeface="ＭＳ Ｐゴシック" panose="020B0600070205080204" pitchFamily="34" charset="-128"/>
                        </a:rPr>
                        <a:t>Realizado</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chemeClr val="tx1"/>
                          </a:solidFill>
                          <a:effectLst/>
                          <a:latin typeface="Arial Narrow" panose="020B0604020202020204" pitchFamily="34" charset="0"/>
                          <a:cs typeface="Arial" panose="020B0604020202020204" pitchFamily="34" charset="0"/>
                        </a:rPr>
                        <a:t>Organización de una feria de bienvenida universitaria con participación de los diferentes servicios. Grado de satisfacción estudiantes.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chemeClr val="tx1"/>
                          </a:solidFill>
                          <a:effectLst/>
                          <a:latin typeface="Arial Narrow" panose="020B0604020202020204" pitchFamily="34" charset="0"/>
                          <a:cs typeface="Arial" panose="020B0604020202020204" pitchFamily="34" charset="0"/>
                        </a:rPr>
                        <a:t>Coordinación de las Jornadas de Información Universitaria en cada uno de los centros de la Universidad de Murcia. Grado de satisfacción de los Centros.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chemeClr val="tx1"/>
                          </a:solidFill>
                          <a:effectLst/>
                          <a:latin typeface="Arial Narrow" panose="020B0604020202020204" pitchFamily="34" charset="0"/>
                          <a:ea typeface="ＭＳ Ｐゴシック" panose="020B0600070205080204" pitchFamily="34" charset="-128"/>
                          <a:cs typeface="Arial" panose="020B0604020202020204" pitchFamily="34" charset="0"/>
                        </a:rPr>
                        <a:t>Conocimiento de la Universidad de Murcia, sus servicios, programas, promociones y posibilidades por parte de los estudiantes de nuevo ingreso.</a:t>
                      </a:r>
                      <a:r>
                        <a:rPr kumimoji="0" lang="es-ES" altLang="es-ES" sz="1200" b="0" i="0" u="none" strike="noStrike" cap="none" normalizeH="0" baseline="0" dirty="0">
                          <a:ln>
                            <a:noFill/>
                          </a:ln>
                          <a:solidFill>
                            <a:schemeClr val="tx1"/>
                          </a:solidFill>
                          <a:effectLst/>
                          <a:latin typeface="Arial Narrow" panose="020B0604020202020204" pitchFamily="34" charset="0"/>
                          <a:ea typeface="ＭＳ Ｐゴシック" panose="020B0600070205080204" pitchFamily="34" charset="-128"/>
                          <a:cs typeface="Arial Narrow" panose="020B0604020202020204" pitchFamily="34" charset="0"/>
                        </a:rPr>
                        <a:t> Grado de satisfacción estudiantes.</a:t>
                      </a:r>
                      <a:endParaRPr kumimoji="0" lang="es-ES" altLang="es-ES" sz="1200" b="0" i="0" u="none" strike="noStrike" cap="none" normalizeH="0" baseline="0" dirty="0">
                        <a:ln>
                          <a:noFill/>
                        </a:ln>
                        <a:solidFill>
                          <a:schemeClr val="tx1"/>
                        </a:solidFill>
                        <a:effectLst/>
                        <a:latin typeface="Arial Narrow" panose="020B0604020202020204" pitchFamily="34" charset="0"/>
                        <a:ea typeface="ＭＳ Ｐゴシック" panose="020B0600070205080204" pitchFamily="34" charset="-128"/>
                        <a:cs typeface="Arial" panose="020B0604020202020204" pitchFamily="34"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chemeClr val="tx1"/>
                          </a:solidFill>
                          <a:effectLst/>
                          <a:latin typeface="Arial Narrow" panose="020B0604020202020204" pitchFamily="34" charset="0"/>
                          <a:ea typeface="ＭＳ Ｐゴシック" panose="020B0600070205080204" pitchFamily="34" charset="-128"/>
                          <a:cs typeface="Arial" panose="020B0604020202020204" pitchFamily="34" charset="0"/>
                        </a:rPr>
                        <a:t>Contribución a la inmersión de los estudiantes de primer curso a la vida universitaria. Grado de satisfacción estudiantes.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chemeClr val="tx1"/>
                          </a:solidFill>
                          <a:effectLst/>
                          <a:latin typeface="Arial Narrow" panose="020B0604020202020204" pitchFamily="34" charset="0"/>
                          <a:ea typeface="ＭＳ Ｐゴシック" panose="020B0600070205080204" pitchFamily="34" charset="-128"/>
                          <a:cs typeface="Arial" panose="020B0604020202020204" pitchFamily="34" charset="0"/>
                        </a:rPr>
                        <a:t>Mejor aprovechamiento y uso de los recursos de la Universidad de Murcia. Grado de satisfacción estudiantes.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chemeClr val="tx1"/>
                          </a:solidFill>
                          <a:effectLst/>
                          <a:latin typeface="Arial Narrow" panose="020B0604020202020204" pitchFamily="34" charset="0"/>
                          <a:ea typeface="ＭＳ Ｐゴシック" panose="020B0600070205080204" pitchFamily="34" charset="-128"/>
                          <a:cs typeface="Arial" panose="020B0604020202020204" pitchFamily="34" charset="0"/>
                        </a:rPr>
                        <a:t>Coordinación de los Planes de Acción Tutorial de las diferentes Facultades.</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725932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ulo 1"/>
          <p:cNvSpPr>
            <a:spLocks noGrp="1"/>
          </p:cNvSpPr>
          <p:nvPr>
            <p:ph type="title"/>
          </p:nvPr>
        </p:nvSpPr>
        <p:spPr>
          <a:xfrm>
            <a:off x="190500" y="142875"/>
            <a:ext cx="9331325" cy="642938"/>
          </a:xfrm>
        </p:spPr>
        <p:txBody>
          <a:bodyPr/>
          <a:lstStyle/>
          <a:p>
            <a:r>
              <a:rPr lang="es-ES" altLang="es-ES"/>
              <a:t>Vicerrectorado de Estudiantes y Servicios a la Comunidad Univ.</a:t>
            </a:r>
          </a:p>
        </p:txBody>
      </p:sp>
      <p:sp>
        <p:nvSpPr>
          <p:cNvPr id="45059" name="Marcador de contenido 3"/>
          <p:cNvSpPr>
            <a:spLocks noGrp="1"/>
          </p:cNvSpPr>
          <p:nvPr>
            <p:ph sz="quarter" idx="13"/>
          </p:nvPr>
        </p:nvSpPr>
        <p:spPr>
          <a:xfrm>
            <a:off x="190500" y="714375"/>
            <a:ext cx="8382000" cy="385763"/>
          </a:xfrm>
        </p:spPr>
        <p:txBody>
          <a:bodyPr/>
          <a:lstStyle/>
          <a:p>
            <a:r>
              <a:rPr lang="es-ES" altLang="es-ES"/>
              <a:t>Líneas de actuación 2020-2021</a:t>
            </a:r>
          </a:p>
        </p:txBody>
      </p:sp>
      <p:sp>
        <p:nvSpPr>
          <p:cNvPr id="45060" name="Marcador de número de diapositiva 4"/>
          <p:cNvSpPr>
            <a:spLocks noGrp="1"/>
          </p:cNvSpPr>
          <p:nvPr>
            <p:ph type="sldNum" sz="quarter" idx="14"/>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A2BCDB-6839-4C5A-8F10-6E518191E7F1}" type="slidenum">
              <a:rPr lang="es-ES" altLang="es-ES">
                <a:solidFill>
                  <a:schemeClr val="bg1"/>
                </a:solidFill>
              </a:rPr>
              <a:pPr eaLnBrk="1" hangingPunct="1"/>
              <a:t>15</a:t>
            </a:fld>
            <a:endParaRPr lang="es-ES" altLang="es-ES">
              <a:solidFill>
                <a:schemeClr val="bg1"/>
              </a:solidFill>
            </a:endParaRPr>
          </a:p>
        </p:txBody>
      </p:sp>
      <p:graphicFrame>
        <p:nvGraphicFramePr>
          <p:cNvPr id="6" name="Group 24"/>
          <p:cNvGraphicFramePr>
            <a:graphicFrameLocks noGrp="1"/>
          </p:cNvGraphicFramePr>
          <p:nvPr/>
        </p:nvGraphicFramePr>
        <p:xfrm>
          <a:off x="377825" y="1236663"/>
          <a:ext cx="11420476" cy="5349875"/>
        </p:xfrm>
        <a:graphic>
          <a:graphicData uri="http://schemas.openxmlformats.org/drawingml/2006/table">
            <a:tbl>
              <a:tblPr/>
              <a:tblGrid>
                <a:gridCol w="1592127">
                  <a:extLst>
                    <a:ext uri="{9D8B030D-6E8A-4147-A177-3AD203B41FA5}">
                      <a16:colId xmlns:a16="http://schemas.microsoft.com/office/drawing/2014/main" xmlns="" val="20000"/>
                    </a:ext>
                  </a:extLst>
                </a:gridCol>
                <a:gridCol w="4544397">
                  <a:extLst>
                    <a:ext uri="{9D8B030D-6E8A-4147-A177-3AD203B41FA5}">
                      <a16:colId xmlns:a16="http://schemas.microsoft.com/office/drawing/2014/main" xmlns="" val="20001"/>
                    </a:ext>
                  </a:extLst>
                </a:gridCol>
                <a:gridCol w="1013171">
                  <a:extLst>
                    <a:ext uri="{9D8B030D-6E8A-4147-A177-3AD203B41FA5}">
                      <a16:colId xmlns:a16="http://schemas.microsoft.com/office/drawing/2014/main" xmlns="" val="20002"/>
                    </a:ext>
                  </a:extLst>
                </a:gridCol>
                <a:gridCol w="4270781">
                  <a:extLst>
                    <a:ext uri="{9D8B030D-6E8A-4147-A177-3AD203B41FA5}">
                      <a16:colId xmlns:a16="http://schemas.microsoft.com/office/drawing/2014/main" xmlns="" val="20003"/>
                    </a:ext>
                  </a:extLst>
                </a:gridCol>
              </a:tblGrid>
              <a:tr h="320069">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500" b="1" i="0" u="none" strike="noStrike" cap="none" normalizeH="0" baseline="0" dirty="0">
                          <a:ln>
                            <a:noFill/>
                          </a:ln>
                          <a:solidFill>
                            <a:schemeClr val="bg1"/>
                          </a:solidFill>
                          <a:effectLst/>
                          <a:latin typeface="Arial Narrow" panose="020B0604020202020204" pitchFamily="34" charset="0"/>
                          <a:ea typeface="ＭＳ Ｐゴシック" panose="020B0600070205080204" pitchFamily="34" charset="-128"/>
                        </a:rPr>
                        <a:t>Planificación de Actuaciones</a:t>
                      </a:r>
                      <a:endParaRPr kumimoji="0" lang="es-ES_tradnl" altLang="es-ES" sz="1200" b="1" i="0" u="none" strike="noStrike" cap="none" normalizeH="0" baseline="0" dirty="0">
                        <a:ln>
                          <a:noFill/>
                        </a:ln>
                        <a:solidFill>
                          <a:schemeClr val="bg1"/>
                        </a:solidFill>
                        <a:effectLst/>
                        <a:latin typeface="Arial Narrow" panose="020B0604020202020204" pitchFamily="34" charset="0"/>
                        <a:ea typeface="ＭＳ Ｐゴシック" panose="020B0600070205080204" pitchFamily="34" charset="-128"/>
                      </a:endParaRP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27434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4020202020204" pitchFamily="34" charset="0"/>
                          <a:ea typeface="ＭＳ Ｐゴシック" panose="020B0600070205080204" pitchFamily="34" charset="-128"/>
                        </a:rPr>
                        <a:t>Línea</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4020202020204" pitchFamily="34" charset="0"/>
                          <a:ea typeface="ＭＳ Ｐゴシック" panose="020B0600070205080204" pitchFamily="34" charset="-128"/>
                        </a:rPr>
                        <a:t>Descripción</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4020202020204" pitchFamily="34" charset="0"/>
                          <a:ea typeface="ＭＳ Ｐゴシック" panose="020B0600070205080204" pitchFamily="34" charset="-128"/>
                        </a:rPr>
                        <a:t>Estado</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4020202020204" pitchFamily="34" charset="0"/>
                          <a:ea typeface="ＭＳ Ｐゴシック" panose="020B0600070205080204" pitchFamily="34" charset="-128"/>
                        </a:rPr>
                        <a:t>Resultado</a:t>
                      </a:r>
                    </a:p>
                  </a:txBody>
                  <a:tcPr marL="91447" marR="91447"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347514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Promover la integridad y la solidaridad en la UMU</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Impulsar campañas en el ámbito universitario que animen a la donación de sangre y a colaborar en numerosas campañas solidarias.</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Organización del </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“Día de las Universidades Saludables”.</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Organización del programa “Diciembre Solidario en la Universi</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dad de Murcia”. </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Organización de teatro solidario.</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Organización de campañas de sensibilización para afectados por la crisis de la Pandemia.</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ts val="0"/>
                        </a:spcBef>
                        <a:spcAft>
                          <a:spcPts val="300"/>
                        </a:spcAft>
                        <a:buClrTx/>
                        <a:buSzTx/>
                        <a:buFontTx/>
                        <a:buNone/>
                        <a:tabLst/>
                      </a:pPr>
                      <a:r>
                        <a:rPr kumimoji="0" lang="es-ES" sz="1200" b="0"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actividades en las que la Oficina REUPS-UM colabora con Medicina del Trabajo, el Centro Social Universitario y el Centro Regional de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Hemodonación</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en la dinamización de la Campaña de donación de sangre en la Universidad de Murcia. </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Cooperar con la Red Española REUPS y la Iberoamericana RIUPS de Universidades Promotoras de Salud, la Oficina REUPS-UMU y demás organismos implicados en la promoción de la salud integral, la solidaridad y la sostenibilidad en el contexto universitario, tanto en actuaciones concretas interuniversitarias como en Campañas nacionales e internacionales de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visibilización</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y difusión del trabajo de las Universidades Saludables. Número de acciones de promoción organizadas.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actividades organizadas y nº de miembros de la comunidad universitaria (estudiantes, profesores y trabajadores) participantes en talleres, rutas en bici, campañas de recogida de juguetes, alimentos, ropa, libros, etc. y numerosas actividades de diciembre solidario.</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actividades de sensibilización en las que REUPS-UMU colabora con Campus Sostenible, el Servicio de Calidad y Seguridad Alimentaria y la Asociación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UMUenBioci</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en la organización.</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r h="1280317">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s-ES" sz="1200" b="1" dirty="0">
                          <a:effectLst/>
                          <a:latin typeface="Arial Narrow" pitchFamily="34" charset="0"/>
                          <a:ea typeface="Calibri" panose="020F0502020204030204" pitchFamily="34" charset="0"/>
                          <a:cs typeface="Times New Roman" panose="02020603050405020304" pitchFamily="18" charset="0"/>
                        </a:rPr>
                        <a:t>Oficina REUPS-UMU: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tx1"/>
                          </a:solidFill>
                          <a:effectLst/>
                          <a:latin typeface="Arial Narrow" pitchFamily="34" charset="0"/>
                          <a:ea typeface="ＭＳ Ｐゴシック" charset="0"/>
                          <a:cs typeface="ＭＳ Ｐゴシック" charset="0"/>
                        </a:rPr>
                        <a:t>I.  </a:t>
                      </a:r>
                      <a:r>
                        <a:rPr kumimoji="0" lang="es-ES" sz="1200" b="0" i="0" u="none" strike="noStrike" cap="none" normalizeH="0" baseline="0" dirty="0">
                          <a:ln>
                            <a:noFill/>
                          </a:ln>
                          <a:solidFill>
                            <a:schemeClr val="tx1"/>
                          </a:solidFill>
                          <a:effectLst/>
                          <a:latin typeface="Arial Narrow" pitchFamily="34" charset="0"/>
                          <a:ea typeface="ＭＳ Ｐゴシック" charset="0"/>
                          <a:cs typeface="ＭＳ Ｐゴシック" charset="0"/>
                        </a:rPr>
                        <a:t>D</a:t>
                      </a:r>
                      <a:r>
                        <a:rPr lang="es-ES" sz="1200" b="0" dirty="0">
                          <a:effectLst/>
                          <a:latin typeface="Arial Narrow" pitchFamily="34" charset="0"/>
                          <a:ea typeface="Calibri" panose="020F0502020204030204" pitchFamily="34" charset="0"/>
                          <a:cs typeface="Times New Roman" panose="02020603050405020304" pitchFamily="18" charset="0"/>
                        </a:rPr>
                        <a:t>esarrollo</a:t>
                      </a:r>
                      <a:r>
                        <a:rPr lang="es-ES" sz="1200" b="0" baseline="0" dirty="0">
                          <a:effectLst/>
                          <a:latin typeface="Arial Narrow" pitchFamily="34" charset="0"/>
                          <a:ea typeface="Calibri" panose="020F0502020204030204" pitchFamily="34" charset="0"/>
                          <a:cs typeface="Times New Roman" panose="02020603050405020304" pitchFamily="18" charset="0"/>
                        </a:rPr>
                        <a:t> del Proyecto de Universidad Saludable de la UMU</a:t>
                      </a:r>
                      <a:endParaRPr kumimoji="0" lang="es-ES" altLang="es-ES" sz="1200" b="0" i="0" u="none" strike="noStrike" cap="none" normalizeH="0" baseline="0" dirty="0">
                        <a:ln>
                          <a:noFill/>
                        </a:ln>
                        <a:solidFill>
                          <a:schemeClr val="tx1"/>
                        </a:solidFill>
                        <a:effectLst/>
                        <a:latin typeface="Arial Narrow" pitchFamily="34" charset="0"/>
                        <a:ea typeface="ＭＳ Ｐゴシック" panose="020B0600070205080204" pitchFamily="34" charset="-128"/>
                      </a:endParaRP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6"/>
                    </a:solidFill>
                  </a:tcPr>
                </a:tc>
                <a:tc>
                  <a:txBody>
                    <a:bodyPr/>
                    <a:lstStyle/>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pitchFamily="34" charset="0"/>
                          <a:ea typeface="ＭＳ Ｐゴシック" panose="020B0600070205080204" pitchFamily="34" charset="-128"/>
                          <a:cs typeface="+mn-cs"/>
                        </a:rPr>
                        <a:t>Impulso y desarrollo del Proyecto de Universidad Saludable de la UMU, a través de la Oficina de Universidad Saludable REUPS-UMU y en estrecha colaboración con la Consejería de Salud de la Región de Murcia.</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6"/>
                    </a:solidFill>
                  </a:tcPr>
                </a:tc>
                <a:tc>
                  <a:txBody>
                    <a:bodyPr/>
                    <a:lstStyle/>
                    <a:p>
                      <a:pPr marL="0" marR="0" lvl="0" indent="0" algn="l" defTabSz="457200" rtl="0" eaLnBrk="1" fontAlgn="base" latinLnBrk="0" hangingPunct="1">
                        <a:lnSpc>
                          <a:spcPct val="100000"/>
                        </a:lnSpc>
                        <a:spcBef>
                          <a:spcPts val="0"/>
                        </a:spcBef>
                        <a:spcAft>
                          <a:spcPts val="300"/>
                        </a:spcAft>
                        <a:buClrTx/>
                        <a:buSzTx/>
                        <a:buFontTx/>
                        <a:buNone/>
                        <a:tabLst/>
                      </a:pPr>
                      <a:r>
                        <a:rPr kumimoji="0" lang="es-ES" sz="1200" b="0"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rgbClr val="000000"/>
                          </a:solidFill>
                          <a:effectLst/>
                          <a:latin typeface="Arial Narrow" pitchFamily="34" charset="0"/>
                          <a:ea typeface="ＭＳ Ｐゴシック" panose="020B0600070205080204" pitchFamily="34" charset="-128"/>
                          <a:cs typeface="+mn-cs"/>
                        </a:rPr>
                        <a:t>Nº  de reuniones de coordinación de los 3 comités del Proyecto: Comisión de Dirección, Comisión Técnica y Grupo de Formación sobre Promoción y Educación para la Salud.</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rgbClr val="000000"/>
                          </a:solidFill>
                          <a:effectLst/>
                          <a:latin typeface="Arial Narrow" pitchFamily="34" charset="0"/>
                          <a:ea typeface="ＭＳ Ｐゴシック" panose="020B0600070205080204" pitchFamily="34" charset="-128"/>
                          <a:cs typeface="+mn-cs"/>
                        </a:rPr>
                        <a:t>Nº de acciones de sensibilización, información, formación e investigación.</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rgbClr val="000000"/>
                          </a:solidFill>
                          <a:effectLst/>
                          <a:latin typeface="Arial Narrow" pitchFamily="34" charset="0"/>
                          <a:ea typeface="ＭＳ Ｐゴシック" panose="020B0600070205080204" pitchFamily="34" charset="-128"/>
                          <a:cs typeface="+mn-cs"/>
                        </a:rPr>
                        <a:t>Nº de actuaciones de promoción de la salud y bienestar de la comunidad universitaria implementadas.</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6"/>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837617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1"/>
          <p:cNvSpPr>
            <a:spLocks noGrp="1"/>
          </p:cNvSpPr>
          <p:nvPr>
            <p:ph type="title"/>
          </p:nvPr>
        </p:nvSpPr>
        <p:spPr>
          <a:xfrm>
            <a:off x="190500" y="142875"/>
            <a:ext cx="9331325" cy="642938"/>
          </a:xfrm>
        </p:spPr>
        <p:txBody>
          <a:bodyPr/>
          <a:lstStyle/>
          <a:p>
            <a:r>
              <a:rPr lang="es-ES" altLang="es-ES"/>
              <a:t>Vicerrectorado de Estudiantes y Servicios a la Comunidad Univ.</a:t>
            </a:r>
          </a:p>
        </p:txBody>
      </p:sp>
      <p:sp>
        <p:nvSpPr>
          <p:cNvPr id="46083" name="Marcador de contenido 3"/>
          <p:cNvSpPr>
            <a:spLocks noGrp="1"/>
          </p:cNvSpPr>
          <p:nvPr>
            <p:ph sz="quarter" idx="13"/>
          </p:nvPr>
        </p:nvSpPr>
        <p:spPr>
          <a:xfrm>
            <a:off x="190500" y="714375"/>
            <a:ext cx="8382000" cy="385763"/>
          </a:xfrm>
        </p:spPr>
        <p:txBody>
          <a:bodyPr/>
          <a:lstStyle/>
          <a:p>
            <a:r>
              <a:rPr lang="es-ES" altLang="es-ES"/>
              <a:t>Líneas de actuación 2020-2021</a:t>
            </a:r>
          </a:p>
        </p:txBody>
      </p:sp>
      <p:sp>
        <p:nvSpPr>
          <p:cNvPr id="46084" name="Marcador de número de diapositiva 4"/>
          <p:cNvSpPr>
            <a:spLocks noGrp="1"/>
          </p:cNvSpPr>
          <p:nvPr>
            <p:ph type="sldNum" sz="quarter" idx="14"/>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0651C-0454-4D23-8EC8-03EF54C38729}" type="slidenum">
              <a:rPr lang="es-ES" altLang="es-ES">
                <a:solidFill>
                  <a:schemeClr val="bg1"/>
                </a:solidFill>
              </a:rPr>
              <a:pPr eaLnBrk="1" hangingPunct="1"/>
              <a:t>16</a:t>
            </a:fld>
            <a:endParaRPr lang="es-ES" altLang="es-ES">
              <a:solidFill>
                <a:schemeClr val="bg1"/>
              </a:solidFill>
            </a:endParaRPr>
          </a:p>
        </p:txBody>
      </p:sp>
      <p:graphicFrame>
        <p:nvGraphicFramePr>
          <p:cNvPr id="6" name="Group 24"/>
          <p:cNvGraphicFramePr>
            <a:graphicFrameLocks noGrp="1"/>
          </p:cNvGraphicFramePr>
          <p:nvPr/>
        </p:nvGraphicFramePr>
        <p:xfrm>
          <a:off x="377825" y="1236663"/>
          <a:ext cx="11420476" cy="5219700"/>
        </p:xfrm>
        <a:graphic>
          <a:graphicData uri="http://schemas.openxmlformats.org/drawingml/2006/table">
            <a:tbl>
              <a:tblPr/>
              <a:tblGrid>
                <a:gridCol w="1592127">
                  <a:extLst>
                    <a:ext uri="{9D8B030D-6E8A-4147-A177-3AD203B41FA5}">
                      <a16:colId xmlns:a16="http://schemas.microsoft.com/office/drawing/2014/main" xmlns="" val="20000"/>
                    </a:ext>
                  </a:extLst>
                </a:gridCol>
                <a:gridCol w="4544397">
                  <a:extLst>
                    <a:ext uri="{9D8B030D-6E8A-4147-A177-3AD203B41FA5}">
                      <a16:colId xmlns:a16="http://schemas.microsoft.com/office/drawing/2014/main" xmlns="" val="20001"/>
                    </a:ext>
                  </a:extLst>
                </a:gridCol>
                <a:gridCol w="1013171">
                  <a:extLst>
                    <a:ext uri="{9D8B030D-6E8A-4147-A177-3AD203B41FA5}">
                      <a16:colId xmlns:a16="http://schemas.microsoft.com/office/drawing/2014/main" xmlns="" val="20002"/>
                    </a:ext>
                  </a:extLst>
                </a:gridCol>
                <a:gridCol w="4270781">
                  <a:extLst>
                    <a:ext uri="{9D8B030D-6E8A-4147-A177-3AD203B41FA5}">
                      <a16:colId xmlns:a16="http://schemas.microsoft.com/office/drawing/2014/main" xmlns="" val="20003"/>
                    </a:ext>
                  </a:extLst>
                </a:gridCol>
              </a:tblGrid>
              <a:tr h="320031">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500" b="1" i="0" u="none" strike="noStrike" cap="none" normalizeH="0" baseline="0" dirty="0">
                          <a:ln>
                            <a:noFill/>
                          </a:ln>
                          <a:solidFill>
                            <a:schemeClr val="bg1"/>
                          </a:solidFill>
                          <a:effectLst/>
                          <a:latin typeface="Arial Narrow" panose="020B0604020202020204" pitchFamily="34" charset="0"/>
                          <a:ea typeface="ＭＳ Ｐゴシック" panose="020B0600070205080204" pitchFamily="34" charset="-128"/>
                        </a:rPr>
                        <a:t>Planificación de Actuaciones</a:t>
                      </a:r>
                      <a:endParaRPr kumimoji="0" lang="es-ES_tradnl" altLang="es-ES" sz="1200" b="1" i="0" u="none" strike="noStrike" cap="none" normalizeH="0" baseline="0" dirty="0">
                        <a:ln>
                          <a:noFill/>
                        </a:ln>
                        <a:solidFill>
                          <a:schemeClr val="bg1"/>
                        </a:solidFill>
                        <a:effectLst/>
                        <a:latin typeface="Arial Narrow" panose="020B0604020202020204" pitchFamily="34" charset="0"/>
                        <a:ea typeface="ＭＳ Ｐゴシック" panose="020B0600070205080204" pitchFamily="34" charset="-128"/>
                      </a:endParaRPr>
                    </a:p>
                  </a:txBody>
                  <a:tcPr marL="91447" marR="9144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274311">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4020202020204" pitchFamily="34" charset="0"/>
                          <a:ea typeface="ＭＳ Ｐゴシック" panose="020B0600070205080204" pitchFamily="34" charset="-128"/>
                        </a:rPr>
                        <a:t>Línea</a:t>
                      </a:r>
                    </a:p>
                  </a:txBody>
                  <a:tcPr marL="91447" marR="9144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4020202020204" pitchFamily="34" charset="0"/>
                          <a:ea typeface="ＭＳ Ｐゴシック" panose="020B0600070205080204" pitchFamily="34" charset="-128"/>
                        </a:rPr>
                        <a:t>Descripción</a:t>
                      </a:r>
                    </a:p>
                  </a:txBody>
                  <a:tcPr marL="91447" marR="9144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4020202020204" pitchFamily="34" charset="0"/>
                          <a:ea typeface="ＭＳ Ｐゴシック" panose="020B0600070205080204" pitchFamily="34" charset="-128"/>
                        </a:rPr>
                        <a:t>Estado</a:t>
                      </a:r>
                    </a:p>
                  </a:txBody>
                  <a:tcPr marL="91447" marR="9144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4020202020204" pitchFamily="34" charset="0"/>
                          <a:ea typeface="ＭＳ Ｐゴシック" panose="020B0600070205080204" pitchFamily="34" charset="-128"/>
                        </a:rPr>
                        <a:t>Resultado</a:t>
                      </a:r>
                    </a:p>
                  </a:txBody>
                  <a:tcPr marL="91447" marR="9144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914404">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s-ES" sz="1200" b="1" baseline="0" dirty="0">
                          <a:effectLst/>
                          <a:latin typeface="Arial Narrow" pitchFamily="34" charset="0"/>
                          <a:ea typeface="Calibri" panose="020F0502020204030204" pitchFamily="34" charset="0"/>
                          <a:cs typeface="Times New Roman" panose="02020603050405020304" pitchFamily="18" charset="0"/>
                        </a:rPr>
                        <a:t>Oficina REUPS-UMU: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tx1"/>
                          </a:solidFill>
                          <a:effectLst/>
                          <a:latin typeface="Arial Narrow" pitchFamily="34" charset="0"/>
                          <a:ea typeface="ＭＳ Ｐゴシック" charset="0"/>
                          <a:cs typeface="ＭＳ Ｐゴシック" charset="0"/>
                        </a:rPr>
                        <a:t>II.  </a:t>
                      </a:r>
                      <a:r>
                        <a:rPr kumimoji="0" lang="es-ES" sz="1200" b="0" i="0" u="none" strike="noStrike" cap="none" normalizeH="0" baseline="0" dirty="0">
                          <a:ln>
                            <a:noFill/>
                          </a:ln>
                          <a:solidFill>
                            <a:schemeClr val="tx1"/>
                          </a:solidFill>
                          <a:effectLst/>
                          <a:latin typeface="Arial Narrow" pitchFamily="34" charset="0"/>
                          <a:ea typeface="ＭＳ Ｐゴシック" charset="0"/>
                          <a:cs typeface="Times New Roman" panose="02020603050405020304" pitchFamily="18" charset="0"/>
                        </a:rPr>
                        <a:t>C</a:t>
                      </a:r>
                      <a:r>
                        <a:rPr lang="es-ES" sz="1200" b="0" baseline="0" dirty="0">
                          <a:effectLst/>
                          <a:latin typeface="Arial Narrow" pitchFamily="34" charset="0"/>
                          <a:ea typeface="Calibri" panose="020F0502020204030204" pitchFamily="34" charset="0"/>
                          <a:cs typeface="Times New Roman" panose="02020603050405020304" pitchFamily="18" charset="0"/>
                        </a:rPr>
                        <a:t>olaboración  UMU con redes  universitarias de promoción de la salud integral</a:t>
                      </a:r>
                      <a:endParaRPr kumimoji="0" lang="es-ES" altLang="es-ES" sz="1200" b="0" i="0" u="none" strike="noStrike" cap="none" normalizeH="0" baseline="0" dirty="0">
                        <a:ln>
                          <a:noFill/>
                        </a:ln>
                        <a:solidFill>
                          <a:schemeClr val="tx1"/>
                        </a:solidFill>
                        <a:effectLst/>
                        <a:latin typeface="Arial Narrow" pitchFamily="34" charset="0"/>
                        <a:ea typeface="ＭＳ Ｐゴシック" panose="020B0600070205080204" pitchFamily="34" charset="-128"/>
                      </a:endParaRP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6"/>
                    </a:solidFill>
                  </a:tcPr>
                </a:tc>
                <a:tc>
                  <a:txBody>
                    <a:bodyPr/>
                    <a:lstStyle/>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Potenciar la participación de la UMU en las redes de promoción de la salud integral (</a:t>
                      </a:r>
                      <a:r>
                        <a:rPr kumimoji="0" lang="es-ES" sz="1200" b="0" i="0" u="none" strike="noStrike" kern="1200" cap="none" normalizeH="0" baseline="0" dirty="0" err="1">
                          <a:ln>
                            <a:noFill/>
                          </a:ln>
                          <a:solidFill>
                            <a:srgbClr val="000000"/>
                          </a:solidFill>
                          <a:effectLst/>
                          <a:latin typeface="Arial Narrow" panose="020B0604020202020204" pitchFamily="34" charset="0"/>
                          <a:ea typeface="ＭＳ Ｐゴシック" panose="020B0600070205080204" pitchFamily="34" charset="-128"/>
                          <a:cs typeface="+mn-cs"/>
                        </a:rPr>
                        <a:t>bio</a:t>
                      </a: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a:t>
                      </a:r>
                      <a:r>
                        <a:rPr kumimoji="0" lang="es-ES" sz="1200" b="0" i="0" u="none" strike="noStrike" kern="1200" cap="none" normalizeH="0" baseline="0" dirty="0" err="1">
                          <a:ln>
                            <a:noFill/>
                          </a:ln>
                          <a:solidFill>
                            <a:srgbClr val="000000"/>
                          </a:solidFill>
                          <a:effectLst/>
                          <a:latin typeface="Arial Narrow" panose="020B0604020202020204" pitchFamily="34" charset="0"/>
                          <a:ea typeface="ＭＳ Ｐゴシック" panose="020B0600070205080204" pitchFamily="34" charset="-128"/>
                          <a:cs typeface="+mn-cs"/>
                        </a:rPr>
                        <a:t>psico</a:t>
                      </a: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-social) a las que pertenece, en particular la Red Española de Universidades  Saludables (REUPS) y la Red Iberoamericana de Universidades Promotoras de la Salud (RIUPS).</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6"/>
                    </a:solidFill>
                  </a:tcPr>
                </a:tc>
                <a:tc>
                  <a:txBody>
                    <a:bodyPr/>
                    <a:lstStyle/>
                    <a:p>
                      <a:pPr marL="0" marR="0" lvl="0" indent="0" algn="l" defTabSz="457200" rtl="0" eaLnBrk="1" fontAlgn="base" latinLnBrk="0" hangingPunct="1">
                        <a:lnSpc>
                          <a:spcPct val="100000"/>
                        </a:lnSpc>
                        <a:spcBef>
                          <a:spcPts val="0"/>
                        </a:spcBef>
                        <a:spcAft>
                          <a:spcPts val="300"/>
                        </a:spcAft>
                        <a:buClrTx/>
                        <a:buSzTx/>
                        <a:buFontTx/>
                        <a:buNone/>
                        <a:tabLst/>
                      </a:pPr>
                      <a:r>
                        <a:rPr kumimoji="0" lang="es-ES" sz="1200" b="0"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pitchFamily="34" charset="0"/>
                          <a:ea typeface="ＭＳ Ｐゴシック" panose="020B0600070205080204" pitchFamily="34" charset="-128"/>
                          <a:cs typeface="+mn-cs"/>
                        </a:rPr>
                        <a:t>Nº actividades con REUPS y RIUPS: de coordinación (asambleas y conferencias nacionales e internacionales), sensibilización y difusión (mensajes saludables, boletines informativos), etc.</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6"/>
                    </a:solidFill>
                  </a:tcPr>
                </a:tc>
                <a:extLst>
                  <a:ext uri="{0D108BD9-81ED-4DB2-BD59-A6C34878D82A}">
                    <a16:rowId xmlns:a16="http://schemas.microsoft.com/office/drawing/2014/main" xmlns="" val="10002"/>
                  </a:ext>
                </a:extLst>
              </a:tr>
              <a:tr h="371095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Narrow" panose="020B0606020202030204" pitchFamily="34" charset="0"/>
                        </a:rPr>
                        <a:t>Atención a la diversidad</a:t>
                      </a:r>
                      <a:endParaRPr kumimoji="0" lang="es-ES"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Narrow" panose="020B0606020202030204" pitchFamily="34" charset="0"/>
                      </a:endParaRP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6"/>
                    </a:solidFill>
                  </a:tcPr>
                </a:tc>
                <a:tc>
                  <a:txBody>
                    <a:bodyPr/>
                    <a:lstStyle/>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Garantizar la realización de adaptaciones curriculares para la igualdad de condiciones al profesorado y a los estudiantes de discapacidad o apoyo educativo que así lo soliciten. </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Apoyar la atención a la diversidad en las pruebas de acceso a la universidad, en colaboración con la coordinación de estas.</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Proporcionar ayudas técnicas adaptadas en préstamo al colectivo de estudiantes de diversidad.</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Generar recursos digitales innovadores que faciliten el acceso a recursos e infraestructuras físicas y digitales al colectivo de estudiantes de diversidad.</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Ofrecer orientación pedagógica para la mejora del rendimiento académico.</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Poner a disposición del colectivo de estudiantes de diversidad suficientes ayudas y recursos para compensar los costes añadidos derivados de su discapacidad en el entorno académico. </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Participar en proyectos nacionales e internacionales.</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Colaborar con entidades del ámbito de la discapacidad de alcance regional, nacional o internacional.</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6"/>
                    </a:solidFill>
                  </a:tcPr>
                </a:tc>
                <a:tc>
                  <a:txBody>
                    <a:bodyPr/>
                    <a:lstStyle/>
                    <a:p>
                      <a:pPr marL="0" marR="0" lvl="0" indent="0" algn="l" defTabSz="457200" rtl="0" eaLnBrk="1" fontAlgn="base" latinLnBrk="0" hangingPunct="1">
                        <a:lnSpc>
                          <a:spcPct val="100000"/>
                        </a:lnSpc>
                        <a:spcBef>
                          <a:spcPts val="0"/>
                        </a:spcBef>
                        <a:spcAft>
                          <a:spcPts val="300"/>
                        </a:spcAft>
                        <a:buClrTx/>
                        <a:buSzTx/>
                        <a:buFontTx/>
                        <a:buNone/>
                        <a:tabLst/>
                      </a:pPr>
                      <a:r>
                        <a:rPr kumimoji="0" lang="es-ES" sz="1200" b="0"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Número de informes de adaptación curricular emitidos. </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Número de estudiantes de diversidad atendidos. </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Número de equipos de ayudas técnicas prestados y duración del período de préstamo.</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Número de estudiantes atendidos en atención pedagógica.</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Número de becas de apoyo a grandes discapacidades convocadas y valoración recibida por parte del estudiantado participante.</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Número de participantes en el Programa Apuntes para apoyo en los costes de reprografía.</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Número de desarrollos digitales o audiovisuales realizados y volumen medio de beneficiados.</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Número de participantes en el programa de tiques de comedor.</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Número de proyectos financiados.</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Número de proyectos nacionales e internacionales en los que se participa.</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rPr>
                        <a:t>Número de convenios o actuaciones de colaboración realizados con entidades.</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endParaRPr kumimoji="0" lang="es-ES" sz="1200" b="0" i="0" u="none" strike="noStrike" kern="1200" cap="none" normalizeH="0" baseline="0" dirty="0">
                        <a:ln>
                          <a:noFill/>
                        </a:ln>
                        <a:solidFill>
                          <a:srgbClr val="000000"/>
                        </a:solidFill>
                        <a:effectLst/>
                        <a:latin typeface="Arial Narrow" charset="0"/>
                        <a:ea typeface="ＭＳ Ｐゴシック" charset="0"/>
                        <a:cs typeface="Arial Narrow" panose="020B0606020202030204" pitchFamily="34" charset="0"/>
                      </a:endParaRP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6"/>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73914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p:cNvSpPr>
          <p:nvPr>
            <p:ph type="title"/>
          </p:nvPr>
        </p:nvSpPr>
        <p:spPr>
          <a:xfrm>
            <a:off x="190500" y="142875"/>
            <a:ext cx="9331325" cy="642938"/>
          </a:xfrm>
        </p:spPr>
        <p:txBody>
          <a:bodyPr/>
          <a:lstStyle/>
          <a:p>
            <a:r>
              <a:rPr lang="es-ES" altLang="es-ES"/>
              <a:t>Vicerrectorado de Estudiantes y Servicios a la Comunidad Univ.</a:t>
            </a:r>
          </a:p>
        </p:txBody>
      </p:sp>
      <p:sp>
        <p:nvSpPr>
          <p:cNvPr id="47107" name="Marcador de contenido 3"/>
          <p:cNvSpPr>
            <a:spLocks noGrp="1"/>
          </p:cNvSpPr>
          <p:nvPr>
            <p:ph sz="quarter" idx="13"/>
          </p:nvPr>
        </p:nvSpPr>
        <p:spPr>
          <a:xfrm>
            <a:off x="190500" y="714375"/>
            <a:ext cx="8382000" cy="385763"/>
          </a:xfrm>
        </p:spPr>
        <p:txBody>
          <a:bodyPr/>
          <a:lstStyle/>
          <a:p>
            <a:r>
              <a:rPr lang="es-ES" altLang="es-ES"/>
              <a:t>Líneas de actuación 2020-2021</a:t>
            </a:r>
          </a:p>
        </p:txBody>
      </p:sp>
      <p:sp>
        <p:nvSpPr>
          <p:cNvPr id="47108" name="Marcador de número de diapositiva 4"/>
          <p:cNvSpPr>
            <a:spLocks noGrp="1"/>
          </p:cNvSpPr>
          <p:nvPr>
            <p:ph type="sldNum" sz="quarter" idx="14"/>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6061CF-2745-4BC4-87FC-5AD52ABE92DF}" type="slidenum">
              <a:rPr lang="es-ES" altLang="es-ES">
                <a:solidFill>
                  <a:schemeClr val="bg1"/>
                </a:solidFill>
              </a:rPr>
              <a:pPr eaLnBrk="1" hangingPunct="1"/>
              <a:t>17</a:t>
            </a:fld>
            <a:endParaRPr lang="es-ES" altLang="es-ES">
              <a:solidFill>
                <a:schemeClr val="bg1"/>
              </a:solidFill>
            </a:endParaRPr>
          </a:p>
        </p:txBody>
      </p:sp>
      <p:graphicFrame>
        <p:nvGraphicFramePr>
          <p:cNvPr id="6" name="Group 24"/>
          <p:cNvGraphicFramePr>
            <a:graphicFrameLocks noGrp="1"/>
          </p:cNvGraphicFramePr>
          <p:nvPr/>
        </p:nvGraphicFramePr>
        <p:xfrm>
          <a:off x="377825" y="1228725"/>
          <a:ext cx="11518900" cy="5538788"/>
        </p:xfrm>
        <a:graphic>
          <a:graphicData uri="http://schemas.openxmlformats.org/drawingml/2006/table">
            <a:tbl>
              <a:tblPr/>
              <a:tblGrid>
                <a:gridCol w="1605848">
                  <a:extLst>
                    <a:ext uri="{9D8B030D-6E8A-4147-A177-3AD203B41FA5}">
                      <a16:colId xmlns:a16="http://schemas.microsoft.com/office/drawing/2014/main" xmlns="" val="20000"/>
                    </a:ext>
                  </a:extLst>
                </a:gridCol>
                <a:gridCol w="4583562">
                  <a:extLst>
                    <a:ext uri="{9D8B030D-6E8A-4147-A177-3AD203B41FA5}">
                      <a16:colId xmlns:a16="http://schemas.microsoft.com/office/drawing/2014/main" xmlns="" val="20001"/>
                    </a:ext>
                  </a:extLst>
                </a:gridCol>
                <a:gridCol w="1021902">
                  <a:extLst>
                    <a:ext uri="{9D8B030D-6E8A-4147-A177-3AD203B41FA5}">
                      <a16:colId xmlns:a16="http://schemas.microsoft.com/office/drawing/2014/main" xmlns="" val="20002"/>
                    </a:ext>
                  </a:extLst>
                </a:gridCol>
                <a:gridCol w="4307588">
                  <a:extLst>
                    <a:ext uri="{9D8B030D-6E8A-4147-A177-3AD203B41FA5}">
                      <a16:colId xmlns:a16="http://schemas.microsoft.com/office/drawing/2014/main" xmlns="" val="20003"/>
                    </a:ext>
                  </a:extLst>
                </a:gridCol>
              </a:tblGrid>
              <a:tr h="320052">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500" b="1" i="0" u="none" strike="noStrike" cap="none" normalizeH="0" baseline="0" dirty="0">
                          <a:ln>
                            <a:noFill/>
                          </a:ln>
                          <a:solidFill>
                            <a:schemeClr val="bg1"/>
                          </a:solidFill>
                          <a:effectLst/>
                          <a:latin typeface="Arial Narrow" panose="020B0604020202020204" pitchFamily="34" charset="0"/>
                          <a:ea typeface="ＭＳ Ｐゴシック" panose="020B0600070205080204" pitchFamily="34" charset="-128"/>
                        </a:rPr>
                        <a:t>Planificación de Actuaciones</a:t>
                      </a:r>
                      <a:endParaRPr kumimoji="0" lang="es-ES_tradnl" altLang="es-ES" sz="1200" b="1" i="0" u="none" strike="noStrike" cap="none" normalizeH="0" baseline="0" dirty="0">
                        <a:ln>
                          <a:noFill/>
                        </a:ln>
                        <a:solidFill>
                          <a:schemeClr val="bg1"/>
                        </a:solidFill>
                        <a:effectLst/>
                        <a:latin typeface="Arial Narrow" panose="020B0604020202020204" pitchFamily="34" charset="0"/>
                        <a:ea typeface="ＭＳ Ｐゴシック" panose="020B0600070205080204" pitchFamily="34" charset="-128"/>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27432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dirty="0">
                          <a:ln>
                            <a:noFill/>
                          </a:ln>
                          <a:solidFill>
                            <a:schemeClr val="bg1"/>
                          </a:solidFill>
                          <a:effectLst/>
                          <a:latin typeface="Arial Narrow" panose="020B0604020202020204" pitchFamily="34" charset="0"/>
                          <a:ea typeface="ＭＳ Ｐゴシック" panose="020B0600070205080204" pitchFamily="34" charset="-128"/>
                        </a:rPr>
                        <a:t>Línea</a:t>
                      </a: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4020202020204" pitchFamily="34" charset="0"/>
                          <a:ea typeface="ＭＳ Ｐゴシック" panose="020B0600070205080204" pitchFamily="34" charset="-128"/>
                        </a:rPr>
                        <a:t>Descripción</a:t>
                      </a: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4020202020204" pitchFamily="34" charset="0"/>
                          <a:ea typeface="ＭＳ Ｐゴシック" panose="020B0600070205080204" pitchFamily="34" charset="-128"/>
                        </a:rPr>
                        <a:t>Estado</a:t>
                      </a: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4020202020204" pitchFamily="34" charset="0"/>
                          <a:ea typeface="ＭＳ Ｐゴシック" panose="020B0600070205080204" pitchFamily="34" charset="-128"/>
                        </a:rPr>
                        <a:t>Resultado</a:t>
                      </a: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39627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Voluntariado Universitario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Fomento del voluntariado universitario a través de acciones de sensibilización de solidaridad y voluntariado, difusión de actividades de las entidades sociales, aumento de campañas de difusión del voluntariado y presencia en redes sociales</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Fomento del voluntariado internacional a través del Cuerpo Europeo de Solidaridad</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Fomento del Voluntariado UMU Campus, colaboración con las Facultades, centros y servicios de la UMU en la promoción de actividades y proyectos de la propia Universidad </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Fomento y colaboración con el proyecto de Agentes de Salud para la creación de un cuerpo de voluntariado de promoción de la salud en la UMU.</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Actualización y prórroga de convenios de voluntariado con entidades sociales que ya existen y puesta en marcha de nuevos convenios</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Promoción de estudios y análisis del voluntariado universitario, perfiles, evolución y diagnóstico cuyos resultados mejoren la calidad del servicio </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Renovación y puesta en marcha del Programa de Convivencia entre Generaciones, parado a causa de la pandemia</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Continuación y mejora de la aplicación AGAVE, del módulo de tutores y el módulo Estadísticas</a:t>
                      </a:r>
                    </a:p>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ts val="300"/>
                        </a:spcAft>
                        <a:buClrTx/>
                        <a:buSzTx/>
                        <a:buFontTx/>
                        <a:buNone/>
                        <a:tabLst/>
                      </a:pPr>
                      <a:r>
                        <a:rPr kumimoji="0" lang="es-ES" sz="1200" b="0"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Número de estudiantes que participan en actividades y proyectos de voluntariado universitario</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Número de actividades y acciones de sensibilización realizadas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Número de campañas, vídeos promocionales y acciones realizadas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Número de seguidores en redes sociales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Número de estudiantes de la UMU enviados a través del Cuerpo Europeo de Solidaridad </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Número de voluntarios/as europeos/as que vienen a la UMU por curso académico</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Número de estudiantes que colaboran en actividades de voluntariado de la UMU</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Número de estudiantes voluntarios/as en el Proyecto Agentes de Salud</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Número de convenios actualizados y prorrogados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Número de convenios promovidos nuevos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Número de estudios, ponencias y comunicaciones realizadas y publicadas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Número de convivencias acordadas y puestas en marcha</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Número de tutores de voluntariado que usan la aplicación AGAVE</a:t>
                      </a: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r h="9816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Reducir la Brecha Digital en nuestros estudiantes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ts val="300"/>
                        </a:spcAft>
                        <a:buClrTx/>
                        <a:buSzTx/>
                        <a:buFont typeface="Arial" charset="0"/>
                        <a:buChar char="•"/>
                        <a:tabLst/>
                      </a:pPr>
                      <a:r>
                        <a:rPr kumimoji="0" lang="es-ES" sz="1200" b="0" i="0" u="none" strike="noStrike" cap="none" normalizeH="0" baseline="0" dirty="0">
                          <a:ln>
                            <a:noFill/>
                          </a:ln>
                          <a:solidFill>
                            <a:srgbClr val="000000"/>
                          </a:solidFill>
                          <a:effectLst/>
                          <a:latin typeface="Arial Narrow" pitchFamily="34" charset="0"/>
                          <a:ea typeface="ＭＳ Ｐゴシック" charset="0"/>
                          <a:cs typeface="ＭＳ Ｐゴシック" charset="0"/>
                        </a:rPr>
                        <a:t>Coorganizar acciones con el Vicerrectorado de Estrategia y Universidad Digital para reducir la brecha digital por problemas económicos en el estudiantado UMU</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ts val="300"/>
                        </a:spcAft>
                        <a:buClrTx/>
                        <a:buSzTx/>
                        <a:buFontTx/>
                        <a:buNone/>
                        <a:tabLst/>
                        <a:defRPr/>
                      </a:pPr>
                      <a:r>
                        <a:rPr kumimoji="0" lang="es-ES" sz="1200" b="0"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p>
                      <a:pPr marL="0" marR="0" lvl="0" indent="0" algn="l" defTabSz="457200" rtl="0" eaLnBrk="1" fontAlgn="base" latinLnBrk="0" hangingPunct="1">
                        <a:lnSpc>
                          <a:spcPct val="100000"/>
                        </a:lnSpc>
                        <a:spcBef>
                          <a:spcPct val="0"/>
                        </a:spcBef>
                        <a:spcAft>
                          <a:spcPts val="300"/>
                        </a:spcAft>
                        <a:buClrTx/>
                        <a:buSzTx/>
                        <a:buFontTx/>
                        <a:buNone/>
                        <a:tabLst/>
                      </a:pPr>
                      <a:endParaRPr kumimoji="0" lang="es-ES" sz="1200" b="0"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Número de solicitudes registradas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Número ordenadores portátiles prestados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Número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routers</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-sim prestados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049228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ítulo 1"/>
          <p:cNvSpPr>
            <a:spLocks noGrp="1"/>
          </p:cNvSpPr>
          <p:nvPr>
            <p:ph type="title"/>
          </p:nvPr>
        </p:nvSpPr>
        <p:spPr>
          <a:xfrm>
            <a:off x="190500" y="142875"/>
            <a:ext cx="9331325" cy="642938"/>
          </a:xfrm>
        </p:spPr>
        <p:txBody>
          <a:bodyPr/>
          <a:lstStyle/>
          <a:p>
            <a:r>
              <a:rPr lang="es-ES" altLang="es-ES"/>
              <a:t>Vicerrectorado de Estudiantes y Servicios a la Comunidad Univ.</a:t>
            </a:r>
          </a:p>
        </p:txBody>
      </p:sp>
      <p:sp>
        <p:nvSpPr>
          <p:cNvPr id="48131" name="Marcador de contenido 3"/>
          <p:cNvSpPr>
            <a:spLocks noGrp="1"/>
          </p:cNvSpPr>
          <p:nvPr>
            <p:ph sz="quarter" idx="13"/>
          </p:nvPr>
        </p:nvSpPr>
        <p:spPr>
          <a:xfrm>
            <a:off x="190500" y="714375"/>
            <a:ext cx="8382000" cy="385763"/>
          </a:xfrm>
        </p:spPr>
        <p:txBody>
          <a:bodyPr/>
          <a:lstStyle/>
          <a:p>
            <a:r>
              <a:rPr lang="es-ES" altLang="es-ES"/>
              <a:t>Líneas de actuación 2020-2021</a:t>
            </a:r>
          </a:p>
        </p:txBody>
      </p:sp>
      <p:sp>
        <p:nvSpPr>
          <p:cNvPr id="48132" name="Marcador de número de diapositiva 4"/>
          <p:cNvSpPr>
            <a:spLocks noGrp="1"/>
          </p:cNvSpPr>
          <p:nvPr>
            <p:ph type="sldNum" sz="quarter" idx="14"/>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548803-EEA1-4C24-9CCB-798325D8E409}" type="slidenum">
              <a:rPr lang="es-ES" altLang="es-ES">
                <a:solidFill>
                  <a:schemeClr val="bg1"/>
                </a:solidFill>
              </a:rPr>
              <a:pPr eaLnBrk="1" hangingPunct="1"/>
              <a:t>18</a:t>
            </a:fld>
            <a:endParaRPr lang="es-ES" altLang="es-ES">
              <a:solidFill>
                <a:schemeClr val="bg1"/>
              </a:solidFill>
            </a:endParaRPr>
          </a:p>
        </p:txBody>
      </p:sp>
      <p:graphicFrame>
        <p:nvGraphicFramePr>
          <p:cNvPr id="7" name="Group 24"/>
          <p:cNvGraphicFramePr>
            <a:graphicFrameLocks noGrp="1"/>
          </p:cNvGraphicFramePr>
          <p:nvPr/>
        </p:nvGraphicFramePr>
        <p:xfrm>
          <a:off x="377825" y="1209675"/>
          <a:ext cx="11530013" cy="5616905"/>
        </p:xfrm>
        <a:graphic>
          <a:graphicData uri="http://schemas.openxmlformats.org/drawingml/2006/table">
            <a:tbl>
              <a:tblPr/>
              <a:tblGrid>
                <a:gridCol w="1606550">
                  <a:extLst>
                    <a:ext uri="{9D8B030D-6E8A-4147-A177-3AD203B41FA5}">
                      <a16:colId xmlns:a16="http://schemas.microsoft.com/office/drawing/2014/main" xmlns="" val="202090003"/>
                    </a:ext>
                  </a:extLst>
                </a:gridCol>
                <a:gridCol w="4587875">
                  <a:extLst>
                    <a:ext uri="{9D8B030D-6E8A-4147-A177-3AD203B41FA5}">
                      <a16:colId xmlns:a16="http://schemas.microsoft.com/office/drawing/2014/main" xmlns="" val="3133549432"/>
                    </a:ext>
                  </a:extLst>
                </a:gridCol>
                <a:gridCol w="1023938">
                  <a:extLst>
                    <a:ext uri="{9D8B030D-6E8A-4147-A177-3AD203B41FA5}">
                      <a16:colId xmlns:a16="http://schemas.microsoft.com/office/drawing/2014/main" xmlns="" val="286857017"/>
                    </a:ext>
                  </a:extLst>
                </a:gridCol>
                <a:gridCol w="4311650">
                  <a:extLst>
                    <a:ext uri="{9D8B030D-6E8A-4147-A177-3AD203B41FA5}">
                      <a16:colId xmlns:a16="http://schemas.microsoft.com/office/drawing/2014/main" xmlns="" val="3312241186"/>
                    </a:ext>
                  </a:extLst>
                </a:gridCol>
              </a:tblGrid>
              <a:tr h="304800">
                <a:tc gridSpan="4">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500" b="1"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Planificación de Actuaciones</a:t>
                      </a:r>
                      <a:endParaRPr kumimoji="0" lang="es-ES_tradnl" altLang="es-ES" sz="1200" b="1"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41332389"/>
                  </a:ext>
                </a:extLst>
              </a:tr>
              <a:tr h="260350">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Línea</a:t>
                      </a: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Descripción</a:t>
                      </a: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Estado</a:t>
                      </a: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Resultado</a:t>
                      </a: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3647939"/>
                  </a:ext>
                </a:extLst>
              </a:tr>
              <a:tr h="1958975">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Narrow" panose="020B0606020202030204" pitchFamily="34" charset="0"/>
                        </a:rPr>
                        <a:t>Coordinación con Secundaria</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Narrow" panose="020B060602020203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Narrow" panose="020B0606020202030204" pitchFamily="34" charset="0"/>
                        </a:rPr>
                        <a:t>I</a:t>
                      </a: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Narrow" panose="020B0606020202030204" pitchFamily="34" charset="0"/>
                        </a:rPr>
                        <a:t>. Actividades para ESO y bachillerato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171450" indent="-171450"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Char cha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Fomentar el talento investigador y las vocaciones:</a:t>
                      </a:r>
                    </a:p>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AutoNum type="alphaLcParen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Organizar el Congreso Investigadores Junior CMN-CARM.</a:t>
                      </a:r>
                    </a:p>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AutoNum type="alphaLcParen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Colaboración en el desarrollo de las distintas Olimpiadas Científicas y concursos para secundaria.</a:t>
                      </a:r>
                    </a:p>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AutoNum type="alphaLcParenR"/>
                        <a:tabLst/>
                      </a:pPr>
                      <a:endPar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endParaRPr>
                    </a:p>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Char cha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Secundaria y diversidad:</a:t>
                      </a:r>
                    </a:p>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AutoNum type="alphaLcParen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Puesta en marcha de un programa de mentoría de jóvenes talentos con estudiantes de altas capacidades en colaboración con la Consejería de Educación.</a:t>
                      </a:r>
                    </a:p>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AutoNum type="alphaLcParen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Apoyo a iniciativas científicas y culturales de los centros de secundaria.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marL="171450" indent="-171450"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Nº de centros participantes y nº de trabajos presentados al congreso de Investigadores Junior.</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Nº de olimpiadas, concursos, etc. organizados o promovidos y éxito de las distintas competiciones.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Acciones de difusión de las Olimpiadas.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Firma del convenio de colaboración con la Consejería y nº de actividades desarrolladas al amparo del mismo.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Nº de acciones de colaboración realizadas.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endParaRPr>
                    </a:p>
                    <a:p>
                      <a:pPr marL="171450" marR="0" lvl="0" indent="-171450" algn="l" defTabSz="457200" rtl="0" eaLnBrk="1" fontAlgn="base" latinLnBrk="0" hangingPunct="1">
                        <a:lnSpc>
                          <a:spcPct val="100000"/>
                        </a:lnSpc>
                        <a:spcBef>
                          <a:spcPct val="0"/>
                        </a:spcBef>
                        <a:spcAft>
                          <a:spcPct val="0"/>
                        </a:spcAft>
                        <a:buClrTx/>
                        <a:buSzTx/>
                        <a:buFontTx/>
                        <a:buChar char="-"/>
                        <a:tabLst/>
                      </a:pPr>
                      <a:endPar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3152144864"/>
                  </a:ext>
                </a:extLst>
              </a:tr>
              <a:tr h="1436688">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Coordinación con S</a:t>
                      </a:r>
                      <a:r>
                        <a:rPr kumimoji="0" lang="es-ES" altLang="es-ES" sz="1200" b="1"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ecundaria</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II.</a:t>
                      </a: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 Difusión y proyección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lvl1pPr marL="171450" indent="-171450"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Char cha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Fortalecer el puente con la comunidad de enseñanza preuniversitaria:</a:t>
                      </a:r>
                    </a:p>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AutoNum type="alphaLcParen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Potenciar la colaboración con la Consejería de Educación.</a:t>
                      </a:r>
                    </a:p>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AutoNum type="alphaLcParen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Establecer redes de colaboración con los centros de secundaria. </a:t>
                      </a:r>
                    </a:p>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Char cha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Información y difusión:</a:t>
                      </a:r>
                    </a:p>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AutoNum type="alphaLcParen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Portal web Umusecundaria y redes sociales.</a:t>
                      </a:r>
                    </a:p>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AutoNum type="alphaLcParen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Ayuda a los centros de ESO y bachillerato con información sobre la UMU.</a:t>
                      </a:r>
                      <a:endPar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endParaRPr>
                    </a:p>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Char char="•"/>
                        <a:tabLst/>
                      </a:pPr>
                      <a:endPar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ts val="300"/>
                        </a:spcAft>
                        <a:buClrTx/>
                        <a:buSzTx/>
                        <a:buFontTx/>
                        <a:buNone/>
                        <a:tabLst/>
                      </a:pPr>
                      <a:r>
                        <a:rPr kumimoji="0" lang="es-ES" altLang="es-ES" sz="1200" b="0"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En proceso</a:t>
                      </a: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marL="171450" indent="-171450"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Nº de actuaciones de colaboración con la Consejería.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Nº de actuaciones de colaboración con los centros de secundaria.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Nº de actividades difundidas en la web y en redes sociales.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Nº de actividades de difusión en centros de ESO y secundaria.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547024499"/>
                  </a:ext>
                </a:extLst>
              </a:tr>
              <a:tr h="1319213">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Conexión con la Sociedad y con antiguos alumnos y alumnas de la UMU</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lvl1pPr marL="171450" indent="-171450"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Char cha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Ser un puente entre las empresas y entidades que desean ofrecer promociones, servicios y entradas para distintos eventos a la Universidad de Murcia, y la comunidad universitaria.</a:t>
                      </a:r>
                    </a:p>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Char cha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Conectar antiguos alumnos y alumnas con la Universidad de Murcia, a través de la Asociación de Antiguos Alumnos y Alumnas de la UMU.</a:t>
                      </a:r>
                    </a:p>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Char char="•"/>
                        <a:tabLst/>
                      </a:pPr>
                      <a:endPar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ts val="300"/>
                        </a:spcAft>
                        <a:buClrTx/>
                        <a:buSzTx/>
                        <a:buFontTx/>
                        <a:buNone/>
                        <a:tabLst/>
                      </a:pPr>
                      <a:r>
                        <a:rPr kumimoji="0" lang="es-ES" altLang="es-ES" sz="1200" b="0"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En proceso</a:t>
                      </a:r>
                    </a:p>
                    <a:p>
                      <a:pPr marL="0" marR="0" lvl="0" indent="0" algn="l" defTabSz="457200" rtl="0" eaLnBrk="1" fontAlgn="base" latinLnBrk="0" hangingPunct="1">
                        <a:lnSpc>
                          <a:spcPct val="100000"/>
                        </a:lnSpc>
                        <a:spcBef>
                          <a:spcPct val="0"/>
                        </a:spcBef>
                        <a:spcAft>
                          <a:spcPts val="300"/>
                        </a:spcAft>
                        <a:buClrTx/>
                        <a:buSzTx/>
                        <a:buFontTx/>
                        <a:buNone/>
                        <a:tabLst/>
                      </a:pPr>
                      <a:endParaRPr kumimoji="0" lang="es-ES" altLang="es-ES" sz="1200" b="0"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marL="171450" indent="-171450"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Número de promociones ofrecidas a la comunidad universitaria.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Número de estudiantes, PDI y PAS que participan.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Número de asociados (antiguos alumnos y alumnas, amigos y amigas de la Universidad de Murcia)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Proyección cultural de la institución, contribución al prestigio y cumplimiento de las funciones sociales.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2116951712"/>
                  </a:ext>
                </a:extLst>
              </a:tr>
            </a:tbl>
          </a:graphicData>
        </a:graphic>
      </p:graphicFrame>
    </p:spTree>
    <p:extLst>
      <p:ext uri="{BB962C8B-B14F-4D97-AF65-F5344CB8AC3E}">
        <p14:creationId xmlns:p14="http://schemas.microsoft.com/office/powerpoint/2010/main" val="2490116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ítulo 1"/>
          <p:cNvSpPr>
            <a:spLocks noGrp="1"/>
          </p:cNvSpPr>
          <p:nvPr>
            <p:ph type="title"/>
          </p:nvPr>
        </p:nvSpPr>
        <p:spPr>
          <a:xfrm>
            <a:off x="190500" y="142875"/>
            <a:ext cx="9331325" cy="642938"/>
          </a:xfrm>
        </p:spPr>
        <p:txBody>
          <a:bodyPr/>
          <a:lstStyle/>
          <a:p>
            <a:r>
              <a:rPr lang="es-ES" altLang="es-ES"/>
              <a:t>Vicerrectorado de Estudiantes y Servicios a la Comunidad Univ.</a:t>
            </a:r>
          </a:p>
        </p:txBody>
      </p:sp>
      <p:sp>
        <p:nvSpPr>
          <p:cNvPr id="49155" name="Marcador de contenido 3"/>
          <p:cNvSpPr>
            <a:spLocks noGrp="1"/>
          </p:cNvSpPr>
          <p:nvPr>
            <p:ph sz="quarter" idx="13"/>
          </p:nvPr>
        </p:nvSpPr>
        <p:spPr>
          <a:xfrm>
            <a:off x="190500" y="714375"/>
            <a:ext cx="8382000" cy="385763"/>
          </a:xfrm>
        </p:spPr>
        <p:txBody>
          <a:bodyPr/>
          <a:lstStyle/>
          <a:p>
            <a:r>
              <a:rPr lang="es-ES" altLang="es-ES"/>
              <a:t>Líneas de actuación 2020-2021</a:t>
            </a:r>
          </a:p>
        </p:txBody>
      </p:sp>
      <p:sp>
        <p:nvSpPr>
          <p:cNvPr id="49156" name="Marcador de número de diapositiva 4"/>
          <p:cNvSpPr>
            <a:spLocks noGrp="1"/>
          </p:cNvSpPr>
          <p:nvPr>
            <p:ph type="sldNum" sz="quarter" idx="14"/>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26B413-72B3-423B-9379-1A905CCC35B3}" type="slidenum">
              <a:rPr lang="es-ES" altLang="es-ES">
                <a:solidFill>
                  <a:schemeClr val="bg1"/>
                </a:solidFill>
              </a:rPr>
              <a:pPr eaLnBrk="1" hangingPunct="1"/>
              <a:t>19</a:t>
            </a:fld>
            <a:endParaRPr lang="es-ES" altLang="es-ES">
              <a:solidFill>
                <a:schemeClr val="bg1"/>
              </a:solidFill>
            </a:endParaRPr>
          </a:p>
        </p:txBody>
      </p:sp>
      <p:graphicFrame>
        <p:nvGraphicFramePr>
          <p:cNvPr id="7" name="Group 24"/>
          <p:cNvGraphicFramePr>
            <a:graphicFrameLocks noGrp="1"/>
          </p:cNvGraphicFramePr>
          <p:nvPr/>
        </p:nvGraphicFramePr>
        <p:xfrm>
          <a:off x="377825" y="1209675"/>
          <a:ext cx="11530013" cy="5284821"/>
        </p:xfrm>
        <a:graphic>
          <a:graphicData uri="http://schemas.openxmlformats.org/drawingml/2006/table">
            <a:tbl>
              <a:tblPr/>
              <a:tblGrid>
                <a:gridCol w="1607397">
                  <a:extLst>
                    <a:ext uri="{9D8B030D-6E8A-4147-A177-3AD203B41FA5}">
                      <a16:colId xmlns:a16="http://schemas.microsoft.com/office/drawing/2014/main" xmlns="" val="20000"/>
                    </a:ext>
                  </a:extLst>
                </a:gridCol>
                <a:gridCol w="4587984">
                  <a:extLst>
                    <a:ext uri="{9D8B030D-6E8A-4147-A177-3AD203B41FA5}">
                      <a16:colId xmlns:a16="http://schemas.microsoft.com/office/drawing/2014/main" xmlns="" val="20001"/>
                    </a:ext>
                  </a:extLst>
                </a:gridCol>
                <a:gridCol w="1022887">
                  <a:extLst>
                    <a:ext uri="{9D8B030D-6E8A-4147-A177-3AD203B41FA5}">
                      <a16:colId xmlns:a16="http://schemas.microsoft.com/office/drawing/2014/main" xmlns="" val="20002"/>
                    </a:ext>
                  </a:extLst>
                </a:gridCol>
                <a:gridCol w="4311745">
                  <a:extLst>
                    <a:ext uri="{9D8B030D-6E8A-4147-A177-3AD203B41FA5}">
                      <a16:colId xmlns:a16="http://schemas.microsoft.com/office/drawing/2014/main" xmlns="" val="20003"/>
                    </a:ext>
                  </a:extLst>
                </a:gridCol>
              </a:tblGrid>
              <a:tr h="319999">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500" b="1" i="0" u="none" strike="noStrike" cap="none" normalizeH="0" baseline="0" dirty="0">
                          <a:ln>
                            <a:noFill/>
                          </a:ln>
                          <a:solidFill>
                            <a:schemeClr val="bg1"/>
                          </a:solidFill>
                          <a:effectLst/>
                          <a:latin typeface="Arial Narrow" pitchFamily="34" charset="0"/>
                          <a:ea typeface="ＭＳ Ｐゴシック" panose="020B0600070205080204" pitchFamily="34" charset="-128"/>
                        </a:rPr>
                        <a:t>Planificación de Actuaciones</a:t>
                      </a:r>
                      <a:endParaRPr kumimoji="0" lang="es-ES_tradnl" altLang="es-ES" sz="1200" b="1" i="0" u="none" strike="noStrike" cap="none" normalizeH="0" baseline="0" dirty="0">
                        <a:ln>
                          <a:noFill/>
                        </a:ln>
                        <a:solidFill>
                          <a:schemeClr val="bg1"/>
                        </a:solidFill>
                        <a:effectLst/>
                        <a:latin typeface="Arial Narrow" pitchFamily="34" charset="0"/>
                        <a:ea typeface="ＭＳ Ｐゴシック" panose="020B0600070205080204" pitchFamily="34" charset="-128"/>
                      </a:endParaRPr>
                    </a:p>
                  </a:txBody>
                  <a:tcPr marL="91448" marR="9144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28303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dirty="0">
                          <a:ln>
                            <a:noFill/>
                          </a:ln>
                          <a:solidFill>
                            <a:schemeClr val="bg1"/>
                          </a:solidFill>
                          <a:effectLst/>
                          <a:latin typeface="Arial Narrow" pitchFamily="34" charset="0"/>
                          <a:ea typeface="ＭＳ Ｐゴシック" panose="020B0600070205080204" pitchFamily="34" charset="-128"/>
                        </a:rPr>
                        <a:t>Línea</a:t>
                      </a:r>
                    </a:p>
                  </a:txBody>
                  <a:tcPr marL="91448" marR="9144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itchFamily="34" charset="0"/>
                          <a:ea typeface="ＭＳ Ｐゴシック" panose="020B0600070205080204" pitchFamily="34" charset="-128"/>
                        </a:rPr>
                        <a:t>Descripción</a:t>
                      </a:r>
                    </a:p>
                  </a:txBody>
                  <a:tcPr marL="91448" marR="9144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itchFamily="34" charset="0"/>
                          <a:ea typeface="ＭＳ Ｐゴシック" panose="020B0600070205080204" pitchFamily="34" charset="-128"/>
                        </a:rPr>
                        <a:t>Estado</a:t>
                      </a:r>
                    </a:p>
                  </a:txBody>
                  <a:tcPr marL="91448" marR="9144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itchFamily="34" charset="0"/>
                          <a:ea typeface="ＭＳ Ｐゴシック" panose="020B0600070205080204" pitchFamily="34" charset="-128"/>
                        </a:rPr>
                        <a:t>Resultado</a:t>
                      </a:r>
                    </a:p>
                  </a:txBody>
                  <a:tcPr marL="91448" marR="9144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468175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Narrow" pitchFamily="34" charset="0"/>
                          <a:ea typeface="ＭＳ Ｐゴシック" panose="020B0600070205080204" pitchFamily="34" charset="-128"/>
                        </a:rPr>
                        <a:t>Servicios Asistenciales:</a:t>
                      </a: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Modernización de las </a:t>
                      </a:r>
                      <a:r>
                        <a:rPr kumimoji="0" lang="es-ES" altLang="es-ES" sz="1200" b="0" i="0" u="none" strike="noStrike" cap="none" normalizeH="0" baseline="0" dirty="0" err="1">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WEBs</a:t>
                      </a:r>
                      <a:r>
                        <a:rPr kumimoji="0" lang="es-ES" altLang="es-ES" sz="1200" b="0" i="0"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 de los distintos SSAA.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Mejorar el conocimiento de la oferta asistencial y de las actividades de los SSAA entre los miembros de la UM y la sociedad murciana.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Creación de un portal del Usuario dentro de la Historia Clínica Común (HCC) de los SSAA.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Creación del Centro de Logopedia Aplicada (CELA).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Creación de un curso de especialista universitario en el SECYTEF</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Reedición de los másteres </a:t>
                      </a:r>
                      <a:r>
                        <a:rPr kumimoji="0" lang="es-ES" altLang="es-ES" sz="1200" b="0" i="1"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a:t>
                      </a:r>
                      <a:r>
                        <a:rPr kumimoji="0" lang="es-ES" altLang="es-ES" sz="1200" b="0" i="1" u="none" strike="noStrike" cap="none" normalizeH="0" baseline="0" dirty="0" err="1">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especializantes</a:t>
                      </a:r>
                      <a:r>
                        <a:rPr kumimoji="0" lang="es-ES" altLang="es-ES" sz="1200" b="0" i="1"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 </a:t>
                      </a:r>
                      <a:r>
                        <a:rPr kumimoji="0" lang="es-ES" altLang="es-ES" sz="1200" b="0" i="0"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que se desarrollan en la COU.</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Creación, por parte del SEPA, del programa “Bienestar UMU” para reducir los efectos negativos generados por la situación COVID-19 y del programa “Oriéntate” dirigido a adolescentes con adicciones o abusos de redes sociales, móviles o videojuegos.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Hospital Veterinario: </a:t>
                      </a:r>
                      <a:r>
                        <a:rPr lang="es-ES" sz="1200" dirty="0">
                          <a:latin typeface="Arial Narrow" pitchFamily="34" charset="0"/>
                          <a:cs typeface="Arial" panose="020B0604020202020204" pitchFamily="34" charset="0"/>
                        </a:rPr>
                        <a:t>Completar la implementación de un sistema de gestión de calidad. Finalizar el plan de acceso online de los estudiantes a la información de los historiales de los casos clínicos del hospital. Promover la investigación clínica.</a:t>
                      </a:r>
                      <a:endParaRPr kumimoji="0" lang="es-ES" sz="1200" b="0" i="0"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lang="es-ES" sz="1200" dirty="0">
                        <a:latin typeface="Arial Narrow" pitchFamily="34" charset="0"/>
                        <a:cs typeface="Arial" panose="020B0604020202020204" pitchFamily="34"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bg1"/>
                          </a:solidFill>
                          <a:effectLst/>
                          <a:latin typeface="Arial Narrow" pitchFamily="34" charset="0"/>
                          <a:ea typeface="ＭＳ Ｐゴシック" panose="020B0600070205080204" pitchFamily="34" charset="-128"/>
                          <a:cs typeface="Arial" panose="020B0604020202020204" pitchFamily="34" charset="0"/>
                        </a:rPr>
                        <a:t>En proceso</a:t>
                      </a: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kern="1200"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Creación de las nuevas </a:t>
                      </a:r>
                      <a:r>
                        <a:rPr kumimoji="0" lang="es-ES" altLang="es-ES" sz="1200" b="0" i="0" u="none" strike="noStrike" kern="1200" cap="none" normalizeH="0" baseline="0" dirty="0" err="1">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WEBs</a:t>
                      </a:r>
                      <a:r>
                        <a:rPr kumimoji="0" lang="es-ES" altLang="es-ES" sz="1200" b="0" i="0" u="none" strike="noStrike" kern="1200"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 de los SSAA.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kern="1200"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Número de noticias publicadas relativas a actividades de los SSAA y aumento de la demanda interna y externa de nuestros servicios.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Puesta en funcionamiento del  portal del Usuario de la Historia HCC de los SSAA.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Puesta en marcha del Centro de Logopedia Aplicada (CELA). Número de usuarios del Servicio.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Puesta en marcha de un curso de especialista universitario en el SECYTEF. Número de matriculados en el curso y satisfacción.</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Puesta en marcha de nuevas ediciones de los másteres </a:t>
                      </a:r>
                      <a:r>
                        <a:rPr kumimoji="0" lang="es-ES" altLang="es-ES" sz="1200" b="0" i="1"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a:t>
                      </a:r>
                      <a:r>
                        <a:rPr kumimoji="0" lang="es-ES" altLang="es-ES" sz="1200" b="0" i="1" u="none" strike="noStrike" cap="none" normalizeH="0" baseline="0" dirty="0" err="1">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especializantes</a:t>
                      </a:r>
                      <a:r>
                        <a:rPr kumimoji="0" lang="es-ES" altLang="es-ES" sz="1200" b="0" i="1"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 </a:t>
                      </a:r>
                      <a:r>
                        <a:rPr kumimoji="0" lang="es-ES" altLang="es-ES" sz="1200" b="0" i="0"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que se desarrollan en la COU. Número de matriculados y satisfacción.</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rPr>
                        <a:t>Puesta en marcha de los programas “Bienestar UMU” y “Oriéntate” por parte del SEPA. Número de usuarios y satisfacción. </a:t>
                      </a:r>
                      <a:endParaRPr kumimoji="0" lang="es-ES" altLang="es-ES" sz="1200" b="0" i="0" u="none" strike="noStrike" cap="none" normalizeH="0" baseline="0" dirty="0">
                        <a:ln>
                          <a:noFill/>
                        </a:ln>
                        <a:solidFill>
                          <a:schemeClr val="tx1"/>
                        </a:solidFill>
                        <a:effectLst/>
                        <a:latin typeface="Arial Narrow" pitchFamily="34" charset="0"/>
                        <a:ea typeface="ＭＳ Ｐゴシック" panose="020B0600070205080204" pitchFamily="34" charset="-128"/>
                        <a:cs typeface="Arial" panose="020B0604020202020204" pitchFamily="34"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altLang="es-ES" sz="1200" b="0" i="0" u="none" strike="noStrike" kern="1200" cap="none" normalizeH="0" baseline="0" dirty="0">
                        <a:ln>
                          <a:noFill/>
                        </a:ln>
                        <a:solidFill>
                          <a:srgbClr val="000000"/>
                        </a:solidFill>
                        <a:effectLst/>
                        <a:latin typeface="Arial Narrow" pitchFamily="34" charset="0"/>
                        <a:ea typeface="ＭＳ Ｐゴシック" panose="020B0600070205080204" pitchFamily="34" charset="-128"/>
                        <a:cs typeface="Arial" panose="020B0604020202020204" pitchFamily="34" charset="0"/>
                      </a:endParaRPr>
                    </a:p>
                    <a:p>
                      <a:pPr marL="171450" marR="0" lvl="0" indent="-171450" algn="l" defTabSz="457200" rtl="0" eaLnBrk="1" fontAlgn="base" latinLnBrk="0" hangingPunct="1">
                        <a:lnSpc>
                          <a:spcPct val="100000"/>
                        </a:lnSpc>
                        <a:spcBef>
                          <a:spcPct val="0"/>
                        </a:spcBef>
                        <a:spcAft>
                          <a:spcPct val="0"/>
                        </a:spcAft>
                        <a:buClrTx/>
                        <a:buSzTx/>
                        <a:buFontTx/>
                        <a:buChar char="-"/>
                        <a:tabLst/>
                      </a:pPr>
                      <a:endParaRPr kumimoji="0" lang="es-ES" altLang="es-ES" sz="1200" b="0" i="0" u="none" strike="noStrike" cap="none" normalizeH="0" baseline="0" dirty="0">
                        <a:ln>
                          <a:noFill/>
                        </a:ln>
                        <a:solidFill>
                          <a:schemeClr val="tx1"/>
                        </a:solidFill>
                        <a:effectLst/>
                        <a:latin typeface="Arial Narrow" pitchFamily="34" charset="0"/>
                        <a:ea typeface="ＭＳ Ｐゴシック" panose="020B0600070205080204" pitchFamily="34" charset="-128"/>
                        <a:cs typeface="Arial" panose="020B0604020202020204" pitchFamily="34"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55800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xmlns="" id="{DEE9AD7E-02F7-004F-880E-1BA42ABADC72}"/>
              </a:ext>
            </a:extLst>
          </p:cNvPr>
          <p:cNvSpPr>
            <a:spLocks noGrp="1"/>
          </p:cNvSpPr>
          <p:nvPr>
            <p:ph type="subTitle" idx="1"/>
          </p:nvPr>
        </p:nvSpPr>
        <p:spPr/>
        <p:txBody>
          <a:bodyPr/>
          <a:lstStyle/>
          <a:p>
            <a:endParaRPr lang="es-ES"/>
          </a:p>
        </p:txBody>
      </p:sp>
      <p:sp>
        <p:nvSpPr>
          <p:cNvPr id="3" name="Título 2">
            <a:extLst>
              <a:ext uri="{FF2B5EF4-FFF2-40B4-BE49-F238E27FC236}">
                <a16:creationId xmlns:a16="http://schemas.microsoft.com/office/drawing/2014/main" xmlns="" id="{DAE5B9A7-C6E2-F147-AE53-689F59716FB2}"/>
              </a:ext>
            </a:extLst>
          </p:cNvPr>
          <p:cNvSpPr>
            <a:spLocks noGrp="1"/>
          </p:cNvSpPr>
          <p:nvPr>
            <p:ph type="title"/>
          </p:nvPr>
        </p:nvSpPr>
        <p:spPr/>
        <p:txBody>
          <a:bodyPr/>
          <a:lstStyle/>
          <a:p>
            <a:r>
              <a:rPr lang="es-ES" dirty="0"/>
              <a:t>Secretaría General</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2</a:t>
            </a:fld>
            <a:endParaRPr lang="es-ES" dirty="0"/>
          </a:p>
        </p:txBody>
      </p:sp>
    </p:spTree>
    <p:extLst>
      <p:ext uri="{BB962C8B-B14F-4D97-AF65-F5344CB8AC3E}">
        <p14:creationId xmlns:p14="http://schemas.microsoft.com/office/powerpoint/2010/main" val="2915429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p:cNvSpPr>
            <a:spLocks noGrp="1"/>
          </p:cNvSpPr>
          <p:nvPr>
            <p:ph type="title"/>
          </p:nvPr>
        </p:nvSpPr>
        <p:spPr>
          <a:xfrm>
            <a:off x="190500" y="142875"/>
            <a:ext cx="9331325" cy="642938"/>
          </a:xfrm>
        </p:spPr>
        <p:txBody>
          <a:bodyPr/>
          <a:lstStyle/>
          <a:p>
            <a:r>
              <a:rPr lang="es-ES" altLang="es-ES"/>
              <a:t>Vicerrectorado de Estudiantes y Servicios a la Comunidad Univ.</a:t>
            </a:r>
          </a:p>
        </p:txBody>
      </p:sp>
      <p:sp>
        <p:nvSpPr>
          <p:cNvPr id="50179" name="Marcador de contenido 3"/>
          <p:cNvSpPr>
            <a:spLocks noGrp="1"/>
          </p:cNvSpPr>
          <p:nvPr>
            <p:ph sz="quarter" idx="13"/>
          </p:nvPr>
        </p:nvSpPr>
        <p:spPr>
          <a:xfrm>
            <a:off x="190500" y="714375"/>
            <a:ext cx="8382000" cy="385763"/>
          </a:xfrm>
        </p:spPr>
        <p:txBody>
          <a:bodyPr/>
          <a:lstStyle/>
          <a:p>
            <a:r>
              <a:rPr lang="es-ES" altLang="es-ES"/>
              <a:t>Líneas de actuación 2020-2021</a:t>
            </a:r>
          </a:p>
        </p:txBody>
      </p:sp>
      <p:sp>
        <p:nvSpPr>
          <p:cNvPr id="50180" name="Marcador de número de diapositiva 4"/>
          <p:cNvSpPr>
            <a:spLocks noGrp="1"/>
          </p:cNvSpPr>
          <p:nvPr>
            <p:ph type="sldNum" sz="quarter" idx="14"/>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F5F420-84EB-4AAA-BA00-04E9F56AF1CE}" type="slidenum">
              <a:rPr lang="es-ES" altLang="es-ES">
                <a:solidFill>
                  <a:schemeClr val="bg1"/>
                </a:solidFill>
              </a:rPr>
              <a:pPr eaLnBrk="1" hangingPunct="1"/>
              <a:t>20</a:t>
            </a:fld>
            <a:endParaRPr lang="es-ES" altLang="es-ES">
              <a:solidFill>
                <a:schemeClr val="bg1"/>
              </a:solidFill>
            </a:endParaRPr>
          </a:p>
        </p:txBody>
      </p:sp>
      <p:graphicFrame>
        <p:nvGraphicFramePr>
          <p:cNvPr id="7" name="Group 24"/>
          <p:cNvGraphicFramePr>
            <a:graphicFrameLocks noGrp="1"/>
          </p:cNvGraphicFramePr>
          <p:nvPr/>
        </p:nvGraphicFramePr>
        <p:xfrm>
          <a:off x="368300" y="1219200"/>
          <a:ext cx="11528425" cy="5250782"/>
        </p:xfrm>
        <a:graphic>
          <a:graphicData uri="http://schemas.openxmlformats.org/drawingml/2006/table">
            <a:tbl>
              <a:tblPr/>
              <a:tblGrid>
                <a:gridCol w="1638300">
                  <a:extLst>
                    <a:ext uri="{9D8B030D-6E8A-4147-A177-3AD203B41FA5}">
                      <a16:colId xmlns:a16="http://schemas.microsoft.com/office/drawing/2014/main" xmlns="" val="1620189425"/>
                    </a:ext>
                  </a:extLst>
                </a:gridCol>
                <a:gridCol w="4579938">
                  <a:extLst>
                    <a:ext uri="{9D8B030D-6E8A-4147-A177-3AD203B41FA5}">
                      <a16:colId xmlns:a16="http://schemas.microsoft.com/office/drawing/2014/main" xmlns="" val="2955107205"/>
                    </a:ext>
                  </a:extLst>
                </a:gridCol>
                <a:gridCol w="998537">
                  <a:extLst>
                    <a:ext uri="{9D8B030D-6E8A-4147-A177-3AD203B41FA5}">
                      <a16:colId xmlns:a16="http://schemas.microsoft.com/office/drawing/2014/main" xmlns="" val="1732322279"/>
                    </a:ext>
                  </a:extLst>
                </a:gridCol>
                <a:gridCol w="4311650">
                  <a:extLst>
                    <a:ext uri="{9D8B030D-6E8A-4147-A177-3AD203B41FA5}">
                      <a16:colId xmlns:a16="http://schemas.microsoft.com/office/drawing/2014/main" xmlns="" val="2714911135"/>
                    </a:ext>
                  </a:extLst>
                </a:gridCol>
              </a:tblGrid>
              <a:tr h="314325">
                <a:tc gridSpan="4">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500" b="1"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Planificación de Actuaciones</a:t>
                      </a:r>
                      <a:endParaRPr kumimoji="0" lang="es-ES_tradnl" altLang="es-ES" sz="1200" b="1"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91444" marR="9144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4147228535"/>
                  </a:ext>
                </a:extLst>
              </a:tr>
              <a:tr h="274638">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Línea</a:t>
                      </a:r>
                    </a:p>
                  </a:txBody>
                  <a:tcPr marL="91444" marR="9144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Descripción</a:t>
                      </a:r>
                    </a:p>
                  </a:txBody>
                  <a:tcPr marL="91444" marR="9144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Estado</a:t>
                      </a:r>
                    </a:p>
                  </a:txBody>
                  <a:tcPr marL="91444" marR="9144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Resultado</a:t>
                      </a:r>
                    </a:p>
                  </a:txBody>
                  <a:tcPr marL="91444" marR="9144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22984484"/>
                  </a:ext>
                </a:extLst>
              </a:tr>
              <a:tr h="4656138">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Práctica deportiva y promoción de la salud en estudiantes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 sz="1200" b="1"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171450" indent="-171450" defTabSz="912813"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912813"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912813"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912813"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912813"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Incrementar la práctica deportiva saludable de la población en general y en particular de toda la comunidad universitaria, aumentando el número de usuarios que hacen uso de nuestro servicio. </a:t>
                      </a:r>
                    </a:p>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Potenciar los sistemas de formación y entrenamiento online o a distancia, como un recurso frente a la pandemia y como elemento facilitador de una economía verde y sostenible.</a:t>
                      </a:r>
                    </a:p>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Potenciar las relaciones con las sedes permanentes para acercar nuestros servicios a los miembros de la comunidad que no residan en Murcia.</a:t>
                      </a:r>
                    </a:p>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Incrementar los niveles de calidad en los servicios prestados y la satisfacción en los usuarios que hacen uso del servicio.</a:t>
                      </a:r>
                    </a:p>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Trabajar para transformar a la UMU en referente a nivel autonómico en la promoción deportiva en distintos niveles, así como a nivel estatal en el ámbito deportivo universitario, mejorando nuestros resultados de participación y de clasificación en competiciones universitarias estatales, siempre que la pandemia lo permita</a:t>
                      </a:r>
                    </a:p>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Desarrollar e impulsar el conocimiento científico en relación con los programas de promoción de la salud entre los trabajadores de la UM y entre grupos afectados de diferentes patologías de gran incidencia en la sociedad y con gran impacto en la calidad de vida.</a:t>
                      </a:r>
                    </a:p>
                    <a:p>
                      <a:pPr marL="171450" marR="0" lvl="0" indent="-171450" algn="l" defTabSz="912813"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En proceso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 sz="19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0B0E"/>
                    </a:solidFill>
                  </a:tcPr>
                </a:tc>
                <a:tc>
                  <a:txBody>
                    <a:bodyPr/>
                    <a:lstStyle>
                      <a:lvl1pPr marL="171450" indent="-171450" defTabSz="912813"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912813"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912813"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912813"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912813"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Número de usuarios que reservan instalaciones y realizan actividades controladas en nuestras instalaciones.</a:t>
                      </a:r>
                    </a:p>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Número de usuarios de nuestros programas de actividad física online y entrenamiento a distancia.</a:t>
                      </a:r>
                    </a:p>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Número de universitarios que participa en actividades deportivas dentro del marco de colaboración con nuestras sedes permanentes.</a:t>
                      </a:r>
                    </a:p>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Índice de satisfacción de nuestros usuarios.</a:t>
                      </a:r>
                    </a:p>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Número de actividades dirigidas ofertadas.</a:t>
                      </a:r>
                    </a:p>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Número de usuarios de actividades dirigidas.</a:t>
                      </a:r>
                    </a:p>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Número de estudiantes que realizan prácticas curriculares y extracurriculares en el Servicio.</a:t>
                      </a:r>
                    </a:p>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Número de estudiantes adscritos al programa DANUM.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675075042"/>
                  </a:ext>
                </a:extLst>
              </a:tr>
            </a:tbl>
          </a:graphicData>
        </a:graphic>
      </p:graphicFrame>
    </p:spTree>
    <p:extLst>
      <p:ext uri="{BB962C8B-B14F-4D97-AF65-F5344CB8AC3E}">
        <p14:creationId xmlns:p14="http://schemas.microsoft.com/office/powerpoint/2010/main" val="265575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ítulo 1"/>
          <p:cNvSpPr>
            <a:spLocks noGrp="1"/>
          </p:cNvSpPr>
          <p:nvPr>
            <p:ph type="title"/>
          </p:nvPr>
        </p:nvSpPr>
        <p:spPr>
          <a:xfrm>
            <a:off x="190500" y="142875"/>
            <a:ext cx="9331325" cy="642938"/>
          </a:xfrm>
        </p:spPr>
        <p:txBody>
          <a:bodyPr/>
          <a:lstStyle/>
          <a:p>
            <a:r>
              <a:rPr lang="es-ES" altLang="es-ES"/>
              <a:t>Vicerrectorado de Estudiantes y Servicios a la Comunidad Univ.</a:t>
            </a:r>
          </a:p>
        </p:txBody>
      </p:sp>
      <p:sp>
        <p:nvSpPr>
          <p:cNvPr id="51203" name="Marcador de contenido 3"/>
          <p:cNvSpPr>
            <a:spLocks noGrp="1"/>
          </p:cNvSpPr>
          <p:nvPr>
            <p:ph sz="quarter" idx="13"/>
          </p:nvPr>
        </p:nvSpPr>
        <p:spPr>
          <a:xfrm>
            <a:off x="190500" y="714375"/>
            <a:ext cx="8382000" cy="385763"/>
          </a:xfrm>
        </p:spPr>
        <p:txBody>
          <a:bodyPr/>
          <a:lstStyle/>
          <a:p>
            <a:r>
              <a:rPr lang="es-ES" altLang="es-ES"/>
              <a:t>Líneas de actuación 2020-2021</a:t>
            </a:r>
          </a:p>
        </p:txBody>
      </p:sp>
      <p:sp>
        <p:nvSpPr>
          <p:cNvPr id="51204" name="Marcador de número de diapositiva 4"/>
          <p:cNvSpPr>
            <a:spLocks noGrp="1"/>
          </p:cNvSpPr>
          <p:nvPr>
            <p:ph type="sldNum" sz="quarter" idx="14"/>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871C6D-CF22-4144-AA21-9AD4DBD2DD5C}" type="slidenum">
              <a:rPr lang="es-ES" altLang="es-ES">
                <a:solidFill>
                  <a:schemeClr val="bg1"/>
                </a:solidFill>
              </a:rPr>
              <a:pPr eaLnBrk="1" hangingPunct="1"/>
              <a:t>21</a:t>
            </a:fld>
            <a:endParaRPr lang="es-ES" altLang="es-ES">
              <a:solidFill>
                <a:schemeClr val="bg1"/>
              </a:solidFill>
            </a:endParaRPr>
          </a:p>
        </p:txBody>
      </p:sp>
      <p:graphicFrame>
        <p:nvGraphicFramePr>
          <p:cNvPr id="7" name="Group 24"/>
          <p:cNvGraphicFramePr>
            <a:graphicFrameLocks noGrp="1"/>
          </p:cNvGraphicFramePr>
          <p:nvPr/>
        </p:nvGraphicFramePr>
        <p:xfrm>
          <a:off x="368300" y="1219200"/>
          <a:ext cx="11528425" cy="5180897"/>
        </p:xfrm>
        <a:graphic>
          <a:graphicData uri="http://schemas.openxmlformats.org/drawingml/2006/table">
            <a:tbl>
              <a:tblPr/>
              <a:tblGrid>
                <a:gridCol w="1638300">
                  <a:extLst>
                    <a:ext uri="{9D8B030D-6E8A-4147-A177-3AD203B41FA5}">
                      <a16:colId xmlns:a16="http://schemas.microsoft.com/office/drawing/2014/main" xmlns="" val="1701641583"/>
                    </a:ext>
                  </a:extLst>
                </a:gridCol>
                <a:gridCol w="4579938">
                  <a:extLst>
                    <a:ext uri="{9D8B030D-6E8A-4147-A177-3AD203B41FA5}">
                      <a16:colId xmlns:a16="http://schemas.microsoft.com/office/drawing/2014/main" xmlns="" val="3042231200"/>
                    </a:ext>
                  </a:extLst>
                </a:gridCol>
                <a:gridCol w="998537">
                  <a:extLst>
                    <a:ext uri="{9D8B030D-6E8A-4147-A177-3AD203B41FA5}">
                      <a16:colId xmlns:a16="http://schemas.microsoft.com/office/drawing/2014/main" xmlns="" val="2120713237"/>
                    </a:ext>
                  </a:extLst>
                </a:gridCol>
                <a:gridCol w="4311650">
                  <a:extLst>
                    <a:ext uri="{9D8B030D-6E8A-4147-A177-3AD203B41FA5}">
                      <a16:colId xmlns:a16="http://schemas.microsoft.com/office/drawing/2014/main" xmlns="" val="2993231901"/>
                    </a:ext>
                  </a:extLst>
                </a:gridCol>
              </a:tblGrid>
              <a:tr h="304800">
                <a:tc gridSpan="4">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500" b="1"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Planificación de Actuaciones</a:t>
                      </a:r>
                      <a:endParaRPr kumimoji="0" lang="es-ES_tradnl" altLang="es-ES" sz="1200" b="1"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91444" marR="9144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59302231"/>
                  </a:ext>
                </a:extLst>
              </a:tr>
              <a:tr h="261938">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Línea</a:t>
                      </a:r>
                    </a:p>
                  </a:txBody>
                  <a:tcPr marL="91444" marR="9144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Descripción</a:t>
                      </a:r>
                    </a:p>
                  </a:txBody>
                  <a:tcPr marL="91444" marR="9144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Estado</a:t>
                      </a:r>
                    </a:p>
                  </a:txBody>
                  <a:tcPr marL="91444" marR="9144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Resultado</a:t>
                      </a:r>
                    </a:p>
                  </a:txBody>
                  <a:tcPr marL="91444" marR="91444"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724660308"/>
                  </a:ext>
                </a:extLst>
              </a:tr>
              <a:tr h="2403475">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Arial Narrow" panose="020B0606020202030204" pitchFamily="34" charset="0"/>
                          <a:cs typeface="Calibri" panose="020F0502020204030204" pitchFamily="34" charset="0"/>
                        </a:rPr>
                        <a:t>Práctica deportiva y promoción de la salud en estudiantes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 sz="1200" b="1"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171450" indent="-171450" defTabSz="912813"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912813"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912813"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912813"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912813"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Difundir y formar a los miembros de nuestra comunidad en materia de salud a través de la actividad física y deportiva mediante acciones de divulgación y prácticas formativas.</a:t>
                      </a:r>
                    </a:p>
                    <a:p>
                      <a:pPr marL="171450" marR="0" lvl="0" indent="-171450" algn="l" defTabSz="912813"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En proceso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0B0E"/>
                    </a:solidFill>
                  </a:tcPr>
                </a:tc>
                <a:tc>
                  <a:txBody>
                    <a:bodyPr/>
                    <a:lstStyle>
                      <a:lvl1pPr marL="171450" indent="-171450" defTabSz="912813"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912813"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912813"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912813"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912813"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Número de programas especialmente dirigidos a la mejora de la salud a través de la actividad física para grupos de especial interés (PROGRAMA ACTIVA-T, MUJER ACTIVA, COVID PERSISTENTE…).</a:t>
                      </a:r>
                    </a:p>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Número de participantes en programas de salud a través de la actividad física.</a:t>
                      </a:r>
                    </a:p>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Número de participantes que concluyen con éxito los programas de salud a través de la actividad física.</a:t>
                      </a:r>
                    </a:p>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Número de acciones de sensibilización, información y formación.</a:t>
                      </a:r>
                    </a:p>
                    <a:p>
                      <a:pPr marL="171450" marR="0" lvl="0" indent="-171450" algn="l" defTabSz="912813"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Número de publicaciones científicas y/o divulgativas que en materia deportiva se impulsen desde el Servicio o con el amparo del mismo.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748148280"/>
                  </a:ext>
                </a:extLst>
              </a:tr>
              <a:tr h="1081088">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 sz="1200" b="1" i="0" u="none" strike="noStrike" cap="none" normalizeH="0" baseline="0">
                          <a:ln>
                            <a:noFill/>
                          </a:ln>
                          <a:solidFill>
                            <a:srgbClr val="000000"/>
                          </a:solidFill>
                          <a:effectLst/>
                          <a:latin typeface="Arial Narrow" panose="020B0606020202030204" pitchFamily="34" charset="0"/>
                          <a:cs typeface="Calibri" panose="020F0502020204030204" pitchFamily="34" charset="0"/>
                        </a:rPr>
                        <a:t>Promover el asociacionismo estudiantil</a:t>
                      </a:r>
                      <a:endParaRPr kumimoji="0" lang="es-ES" altLang="es-ES" sz="1200" b="1"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171450" indent="-171450"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Char cha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Reactivar un sistema de apoyo a las asociaciones estudiantiles que integre y canalice la oferta de ayudas y subvenciones, favoreciendo la agilidad y la comunicación.</a:t>
                      </a:r>
                    </a:p>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Char cha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Organizar jornadas formativas para asesoramiento de las asociaciones universitarias</a:t>
                      </a:r>
                    </a:p>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Char cha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 Apoyo para la comunicación y difusión de las actividades de la asociación. </a:t>
                      </a: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ts val="300"/>
                        </a:spcAft>
                        <a:buClrTx/>
                        <a:buSzTx/>
                        <a:buFontTx/>
                        <a:buNone/>
                        <a:tabLst/>
                      </a:pPr>
                      <a:r>
                        <a:rPr kumimoji="0" lang="es-ES" altLang="es-ES" sz="1200" b="0" i="0" u="none" strike="noStrike" cap="none" normalizeH="0" baseline="0">
                          <a:ln>
                            <a:noFill/>
                          </a:ln>
                          <a:solidFill>
                            <a:schemeClr val="bg1"/>
                          </a:solidFill>
                          <a:effectLst/>
                          <a:latin typeface="Arial Narrow" panose="020B0606020202030204" pitchFamily="34" charset="0"/>
                          <a:ea typeface="ＭＳ Ｐゴシック" panose="020B0600070205080204" pitchFamily="34" charset="-128"/>
                          <a:cs typeface="Arial" panose="020B0604020202020204" pitchFamily="34" charset="0"/>
                        </a:rPr>
                        <a:t>En proceso</a:t>
                      </a: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0B0E"/>
                    </a:solidFill>
                  </a:tcPr>
                </a:tc>
                <a:tc>
                  <a:txBody>
                    <a:bodyPr/>
                    <a:lstStyle>
                      <a:lvl1pPr marL="171450" indent="-171450"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Número de jornadas organizadas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Número de ayudas y subvenciones solicitadas y concedidas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Número de asociaciones universitarias que participen en las jornadas de formación o acudan a pedir ayuda o colaboración para el desarrollo de sus actividades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chemeClr val="tx1"/>
                          </a:solidFill>
                          <a:effectLst/>
                          <a:latin typeface="Arial Narrow" panose="020B0606020202030204" pitchFamily="34" charset="0"/>
                          <a:ea typeface="ＭＳ Ｐゴシック" panose="020B0600070205080204" pitchFamily="34" charset="-128"/>
                          <a:cs typeface="Arial" panose="020B0604020202020204" pitchFamily="34" charset="0"/>
                        </a:rPr>
                        <a:t>Numero de despachos cedidos en CSU</a:t>
                      </a: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2733424176"/>
                  </a:ext>
                </a:extLst>
              </a:tr>
              <a:tr h="1009650">
                <a:tc>
                  <a:txBody>
                    <a:bodyPr/>
                    <a:lstStyle>
                      <a:lvl1pPr defTabSz="912813"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912813"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912813"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912813"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912813"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912813" rtl="0" eaLnBrk="1" fontAlgn="base" latinLnBrk="0" hangingPunct="1">
                        <a:lnSpc>
                          <a:spcPct val="115000"/>
                        </a:lnSpc>
                        <a:spcBef>
                          <a:spcPct val="0"/>
                        </a:spcBef>
                        <a:spcAft>
                          <a:spcPct val="0"/>
                        </a:spcAft>
                        <a:buClrTx/>
                        <a:buSzTx/>
                        <a:buFontTx/>
                        <a:buNone/>
                        <a:tabLst/>
                      </a:pPr>
                      <a:r>
                        <a:rPr kumimoji="0" lang="es-ES" altLang="es-ES" sz="1200" b="1" i="0" u="none" strike="noStrike" cap="none" normalizeH="0" baseline="0">
                          <a:ln>
                            <a:noFill/>
                          </a:ln>
                          <a:solidFill>
                            <a:srgbClr val="000000"/>
                          </a:solidFill>
                          <a:effectLst/>
                          <a:latin typeface="Arial Narrow" panose="020B0606020202030204" pitchFamily="34" charset="0"/>
                          <a:cs typeface="Calibri" panose="020F0502020204030204" pitchFamily="34" charset="0"/>
                        </a:rPr>
                        <a:t>Promover actividades culturales de ocio y Tiempo libre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171450" indent="-171450"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171450" marR="0" lvl="0" indent="-171450" algn="l" defTabSz="457200" rtl="0" eaLnBrk="1" fontAlgn="base" latinLnBrk="0" hangingPunct="1">
                        <a:lnSpc>
                          <a:spcPct val="100000"/>
                        </a:lnSpc>
                        <a:spcBef>
                          <a:spcPct val="0"/>
                        </a:spcBef>
                        <a:spcAft>
                          <a:spcPts val="300"/>
                        </a:spcAft>
                        <a:buClrTx/>
                        <a:buSzTx/>
                        <a:buFont typeface="Arial" panose="020B0604020202020204" pitchFamily="34" charset="0"/>
                        <a:buChar cha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Organizar diversas charlas, talleres, salidas culturales y salidas a la naturaleza que faciliten a la comunidad universitaria complementos culturales y de ocio tan necesarios para una educación integrar y multidisciplinar</a:t>
                      </a:r>
                      <a:endParaRPr kumimoji="0" lang="es-ES" altLang="es-ES" sz="1200" b="0" i="0" u="none" strike="noStrike" cap="none" normalizeH="0" baseline="0">
                        <a:ln>
                          <a:noFill/>
                        </a:ln>
                        <a:solidFill>
                          <a:srgbClr val="000000"/>
                        </a:solidFill>
                        <a:effectLst/>
                        <a:latin typeface="Arial Narrow" panose="020B0606020202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altLang="es-ES" sz="1200" b="0" i="0" u="none" strike="noStrike" cap="none" normalizeH="0" baseline="0">
                          <a:ln>
                            <a:noFill/>
                          </a:ln>
                          <a:solidFill>
                            <a:srgbClr val="FFFFFF"/>
                          </a:solidFill>
                          <a:effectLst/>
                          <a:latin typeface="Arial Narrow" panose="020B0606020202030204" pitchFamily="34" charset="0"/>
                          <a:cs typeface="Calibri" panose="020F0502020204030204" pitchFamily="34" charset="0"/>
                        </a:rPr>
                        <a:t>En proceso </a:t>
                      </a:r>
                      <a:endParaRPr kumimoji="0" lang="es-ES" altLang="es-ES" sz="1200" b="0" i="0" u="none" strike="noStrike" cap="none" normalizeH="0" baseline="0">
                        <a:ln>
                          <a:noFill/>
                        </a:ln>
                        <a:solidFill>
                          <a:srgbClr val="000000"/>
                        </a:solidFill>
                        <a:effectLst/>
                        <a:latin typeface="Arial Narrow" panose="020B0606020202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0B0E"/>
                    </a:solidFill>
                  </a:tcPr>
                </a:tc>
                <a:tc>
                  <a:txBody>
                    <a:bodyPr/>
                    <a:lstStyle>
                      <a:lvl1pPr marL="171450" indent="-171450" defTabSz="457200" eaLnBrk="0" hangingPunct="0">
                        <a:spcBef>
                          <a:spcPct val="20000"/>
                        </a:spcBef>
                        <a:buFont typeface="Arial" panose="020B0604020202020204" pitchFamily="34" charset="0"/>
                        <a:defRPr sz="2400">
                          <a:solidFill>
                            <a:srgbClr val="595959"/>
                          </a:solidFill>
                          <a:latin typeface="Arial" panose="020B0604020202020204" pitchFamily="34" charset="0"/>
                          <a:ea typeface="Tahoma" panose="020B0604030504040204" pitchFamily="34" charset="0"/>
                          <a:cs typeface="Arial" panose="020B0604020202020204" pitchFamily="34" charset="0"/>
                        </a:defRPr>
                      </a:lvl1pPr>
                      <a:lvl2pPr marL="742950" indent="-285750" defTabSz="457200" eaLnBrk="0" hangingPunct="0">
                        <a:spcBef>
                          <a:spcPct val="20000"/>
                        </a:spcBef>
                        <a:buFont typeface="Arial" panose="020B0604020202020204" pitchFamily="34" charset="0"/>
                        <a:defRPr sz="2000">
                          <a:solidFill>
                            <a:srgbClr val="595959"/>
                          </a:solidFill>
                          <a:latin typeface="Arial" panose="020B0604020202020204" pitchFamily="34" charset="0"/>
                          <a:ea typeface="Tahoma" panose="020B0604030504040204" pitchFamily="34" charset="0"/>
                          <a:cs typeface="Arial" panose="020B0604020202020204" pitchFamily="34" charset="0"/>
                        </a:defRPr>
                      </a:lvl2pPr>
                      <a:lvl3pPr marL="11430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595959"/>
                          </a:solidFill>
                          <a:latin typeface="Arial" panose="020B0604020202020204" pitchFamily="34" charset="0"/>
                          <a:ea typeface="Tahoma" panose="020B0604030504040204" pitchFamily="34" charset="0"/>
                          <a:cs typeface="Arial" panose="020B0604020202020204"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Nº de colaboraciones con diversas asociaciones y Redes para el Ocio y tiempo libre de la Concejalía de Juventud del Ayuntamiento de Murcia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Número de acciones desarrolladas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altLang="es-ES" sz="1200" b="0" i="0" u="none" strike="noStrike" cap="none" normalizeH="0" baseline="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Número de Estudiantes, PAS y PDI que participan en cada actividad.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180215872"/>
                  </a:ext>
                </a:extLst>
              </a:tr>
            </a:tbl>
          </a:graphicData>
        </a:graphic>
      </p:graphicFrame>
    </p:spTree>
    <p:extLst>
      <p:ext uri="{BB962C8B-B14F-4D97-AF65-F5344CB8AC3E}">
        <p14:creationId xmlns:p14="http://schemas.microsoft.com/office/powerpoint/2010/main" val="2732550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ítulo 1"/>
          <p:cNvSpPr>
            <a:spLocks noGrp="1"/>
          </p:cNvSpPr>
          <p:nvPr>
            <p:ph type="title"/>
          </p:nvPr>
        </p:nvSpPr>
        <p:spPr>
          <a:xfrm>
            <a:off x="190500" y="142875"/>
            <a:ext cx="9331325" cy="642938"/>
          </a:xfrm>
        </p:spPr>
        <p:txBody>
          <a:bodyPr/>
          <a:lstStyle/>
          <a:p>
            <a:r>
              <a:rPr lang="es-ES" altLang="es-ES"/>
              <a:t>Vicerrectorado de Estudiantes y Servicios a la Comunidad Univ.</a:t>
            </a:r>
          </a:p>
        </p:txBody>
      </p:sp>
      <p:sp>
        <p:nvSpPr>
          <p:cNvPr id="52227" name="Marcador de contenido 3"/>
          <p:cNvSpPr>
            <a:spLocks noGrp="1"/>
          </p:cNvSpPr>
          <p:nvPr>
            <p:ph sz="quarter" idx="13"/>
          </p:nvPr>
        </p:nvSpPr>
        <p:spPr>
          <a:xfrm>
            <a:off x="190500" y="714375"/>
            <a:ext cx="8382000" cy="385763"/>
          </a:xfrm>
        </p:spPr>
        <p:txBody>
          <a:bodyPr/>
          <a:lstStyle/>
          <a:p>
            <a:r>
              <a:rPr lang="es-ES" altLang="es-ES"/>
              <a:t>Líneas de actuación 2020-2021</a:t>
            </a:r>
          </a:p>
        </p:txBody>
      </p:sp>
      <p:sp>
        <p:nvSpPr>
          <p:cNvPr id="52228" name="Marcador de número de diapositiva 4"/>
          <p:cNvSpPr>
            <a:spLocks noGrp="1"/>
          </p:cNvSpPr>
          <p:nvPr>
            <p:ph type="sldNum" sz="quarter" idx="14"/>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A13666-1F08-4CA3-8CDE-5D2199C3B070}" type="slidenum">
              <a:rPr lang="es-ES" altLang="es-ES">
                <a:solidFill>
                  <a:schemeClr val="bg1"/>
                </a:solidFill>
              </a:rPr>
              <a:pPr eaLnBrk="1" hangingPunct="1"/>
              <a:t>22</a:t>
            </a:fld>
            <a:endParaRPr lang="es-ES" altLang="es-ES">
              <a:solidFill>
                <a:schemeClr val="bg1"/>
              </a:solidFill>
            </a:endParaRPr>
          </a:p>
        </p:txBody>
      </p:sp>
      <p:graphicFrame>
        <p:nvGraphicFramePr>
          <p:cNvPr id="6" name="Group 24"/>
          <p:cNvGraphicFramePr>
            <a:graphicFrameLocks noGrp="1"/>
          </p:cNvGraphicFramePr>
          <p:nvPr/>
        </p:nvGraphicFramePr>
        <p:xfrm>
          <a:off x="434975" y="1228725"/>
          <a:ext cx="11452226" cy="4976814"/>
        </p:xfrm>
        <a:graphic>
          <a:graphicData uri="http://schemas.openxmlformats.org/drawingml/2006/table">
            <a:tbl>
              <a:tblPr/>
              <a:tblGrid>
                <a:gridCol w="1628366">
                  <a:extLst>
                    <a:ext uri="{9D8B030D-6E8A-4147-A177-3AD203B41FA5}">
                      <a16:colId xmlns:a16="http://schemas.microsoft.com/office/drawing/2014/main" xmlns="" val="20000"/>
                    </a:ext>
                  </a:extLst>
                </a:gridCol>
                <a:gridCol w="4549078">
                  <a:extLst>
                    <a:ext uri="{9D8B030D-6E8A-4147-A177-3AD203B41FA5}">
                      <a16:colId xmlns:a16="http://schemas.microsoft.com/office/drawing/2014/main" xmlns="" val="20001"/>
                    </a:ext>
                  </a:extLst>
                </a:gridCol>
                <a:gridCol w="992128">
                  <a:extLst>
                    <a:ext uri="{9D8B030D-6E8A-4147-A177-3AD203B41FA5}">
                      <a16:colId xmlns:a16="http://schemas.microsoft.com/office/drawing/2014/main" xmlns="" val="20002"/>
                    </a:ext>
                  </a:extLst>
                </a:gridCol>
                <a:gridCol w="4282654">
                  <a:extLst>
                    <a:ext uri="{9D8B030D-6E8A-4147-A177-3AD203B41FA5}">
                      <a16:colId xmlns:a16="http://schemas.microsoft.com/office/drawing/2014/main" xmlns="" val="20003"/>
                    </a:ext>
                  </a:extLst>
                </a:gridCol>
              </a:tblGrid>
              <a:tr h="304766">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400" b="1" i="0" u="none" strike="noStrike" cap="none" normalizeH="0" baseline="0" dirty="0">
                          <a:ln>
                            <a:noFill/>
                          </a:ln>
                          <a:solidFill>
                            <a:schemeClr val="bg1"/>
                          </a:solidFill>
                          <a:effectLst/>
                          <a:latin typeface="Arial Narrow" panose="020B0604020202020204" pitchFamily="34" charset="0"/>
                          <a:ea typeface="ＭＳ Ｐゴシック" panose="020B0600070205080204" pitchFamily="34" charset="-128"/>
                        </a:rPr>
                        <a:t>Planificación de Actuaciones</a:t>
                      </a:r>
                      <a:endParaRPr kumimoji="0" lang="es-ES_tradnl" altLang="es-ES" sz="1200" b="1" i="0" u="none" strike="noStrike" cap="none" normalizeH="0" baseline="0" dirty="0">
                        <a:ln>
                          <a:noFill/>
                        </a:ln>
                        <a:solidFill>
                          <a:schemeClr val="bg1"/>
                        </a:solidFill>
                        <a:effectLst/>
                        <a:latin typeface="Arial Narrow" panose="020B0604020202020204" pitchFamily="34" charset="0"/>
                        <a:ea typeface="ＭＳ Ｐゴシック" panose="020B0600070205080204" pitchFamily="34" charset="-128"/>
                      </a:endParaRPr>
                    </a:p>
                  </a:txBody>
                  <a:tcPr marL="91439" marR="91439"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27428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4020202020204" pitchFamily="34" charset="0"/>
                          <a:ea typeface="ＭＳ Ｐゴシック" panose="020B0600070205080204" pitchFamily="34" charset="-128"/>
                        </a:rPr>
                        <a:t>Línea</a:t>
                      </a:r>
                    </a:p>
                  </a:txBody>
                  <a:tcPr marL="91439" marR="91439"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4020202020204" pitchFamily="34" charset="0"/>
                          <a:ea typeface="ＭＳ Ｐゴシック" panose="020B0600070205080204" pitchFamily="34" charset="-128"/>
                        </a:rPr>
                        <a:t>Descripción</a:t>
                      </a:r>
                    </a:p>
                  </a:txBody>
                  <a:tcPr marL="91439" marR="91439"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4020202020204" pitchFamily="34" charset="0"/>
                          <a:ea typeface="ＭＳ Ｐゴシック" panose="020B0600070205080204" pitchFamily="34" charset="-128"/>
                        </a:rPr>
                        <a:t>Estado</a:t>
                      </a:r>
                    </a:p>
                  </a:txBody>
                  <a:tcPr marL="91439" marR="91439"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s-ES" sz="1200" b="1" i="0" u="none" strike="noStrike" cap="none" normalizeH="0" baseline="0">
                          <a:ln>
                            <a:noFill/>
                          </a:ln>
                          <a:solidFill>
                            <a:schemeClr val="bg1"/>
                          </a:solidFill>
                          <a:effectLst/>
                          <a:latin typeface="Arial Narrow" panose="020B0604020202020204" pitchFamily="34" charset="0"/>
                          <a:ea typeface="ＭＳ Ｐゴシック" panose="020B0600070205080204" pitchFamily="34" charset="-128"/>
                        </a:rPr>
                        <a:t>Resultado</a:t>
                      </a:r>
                    </a:p>
                  </a:txBody>
                  <a:tcPr marL="91439" marR="91439"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439776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s-ES" sz="1200" b="1" dirty="0">
                          <a:effectLst/>
                          <a:latin typeface="Calibri" panose="020F0502020204030204" pitchFamily="34" charset="0"/>
                          <a:ea typeface="Calibri" panose="020F0502020204030204" pitchFamily="34" charset="0"/>
                          <a:cs typeface="Times New Roman" panose="02020603050405020304" pitchFamily="18" charset="0"/>
                        </a:rPr>
                        <a:t>Gestión pandemia Covid-19</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 sz="1200" b="1" i="0" u="none" strike="noStrike" cap="none" normalizeH="0" baseline="0" dirty="0">
                        <a:ln>
                          <a:noFill/>
                        </a:ln>
                        <a:solidFill>
                          <a:schemeClr val="tx1"/>
                        </a:solidFill>
                        <a:effectLst/>
                        <a:latin typeface="Arial Narrow" panose="020B0604020202020204" pitchFamily="34" charset="0"/>
                        <a:ea typeface="ＭＳ Ｐゴシック" panose="020B0600070205080204" pitchFamily="34" charset="-128"/>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Colaborar en la gestión e implementación de las normas de contención de la pandemia en la UMU, para el mantenimiento de la docencia, investigación y gestión en todas sus instalaciones y servicios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Coordinar la red de 64 responsables COVID de centros y edificios y las actuaciones de contención de la pandemia en la UMU</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Gestionar el registro y seguimiento de los casos positivos y contactos estrechos de estudiantes y personal de la UMU.</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Colaborar con la Consejería de Salud Pública de la CARM en gestión de la pandemia, y promover la colaboración de la UMU en la contención comunitaria de la pandemia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Facilitar la gestión y flujo de información relativa al control de la pandemia entre centros, facultades y servicios.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Colaborar con el Comité de Seguimiento y Coordinación de la COVID y con el Comité Técnico Asesor para la implementación de las actuaciones para la contención de la pandemia en la UMU.</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Participación en la elaboración de los protocolos, decálogos, </a:t>
                      </a:r>
                      <a:r>
                        <a:rPr kumimoji="0" lang="es-ES" sz="1200" b="0" i="0" u="none" strike="noStrike" kern="1200" cap="none" normalizeH="0" baseline="0" dirty="0" err="1">
                          <a:ln>
                            <a:noFill/>
                          </a:ln>
                          <a:solidFill>
                            <a:srgbClr val="000000"/>
                          </a:solidFill>
                          <a:effectLst/>
                          <a:latin typeface="Arial Narrow" panose="020B0604020202020204" pitchFamily="34" charset="0"/>
                          <a:ea typeface="ＭＳ Ｐゴシック" panose="020B0600070205080204" pitchFamily="34" charset="-128"/>
                          <a:cs typeface="+mn-cs"/>
                        </a:rPr>
                        <a:t>flujogramas</a:t>
                      </a: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 y otra documentación que facilite la implementación de las medidas de contención de la COVID-19 en la UMU.</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Colaborar con </a:t>
                      </a:r>
                      <a:r>
                        <a:rPr kumimoji="0" lang="es-ES" sz="1200" b="0" i="0" u="none" strike="noStrike" kern="1200" cap="none" normalizeH="0" baseline="0" dirty="0" err="1">
                          <a:ln>
                            <a:noFill/>
                          </a:ln>
                          <a:solidFill>
                            <a:srgbClr val="000000"/>
                          </a:solidFill>
                          <a:effectLst/>
                          <a:latin typeface="Arial Narrow" panose="020B0604020202020204" pitchFamily="34" charset="0"/>
                          <a:ea typeface="ＭＳ Ｐゴシック" panose="020B0600070205080204" pitchFamily="34" charset="-128"/>
                          <a:cs typeface="+mn-cs"/>
                        </a:rPr>
                        <a:t>ADyV</a:t>
                      </a: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 en la elaboración de informes de adaptación por necesidades especiales derivadas de la pandemia.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Colaboración con la sección de Medicina de Empresa del SPR para el control de la pandemia en la UMU.</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altLang="es-ES" sz="1200" b="0" i="0" u="none" strike="noStrike" kern="1200" cap="none" normalizeH="0" baseline="0" dirty="0">
                          <a:ln>
                            <a:noFill/>
                          </a:ln>
                          <a:solidFill>
                            <a:schemeClr val="bg1"/>
                          </a:solidFill>
                          <a:effectLst/>
                          <a:latin typeface="Arial Narrow" panose="020B0604020202020204" pitchFamily="34" charset="0"/>
                          <a:ea typeface="ＭＳ Ｐゴシック" panose="020B0600070205080204" pitchFamily="34" charset="-128"/>
                          <a:cs typeface="+mn-cs"/>
                        </a:rPr>
                        <a:t>En proceso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0B0E"/>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Nº de documentos elaborados o en cuya elaboración se haya participado.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Nº reuniones mantenidas con los </a:t>
                      </a:r>
                      <a:r>
                        <a:rPr kumimoji="0" lang="es-ES" sz="1200" b="0" i="0" u="none" strike="noStrike" kern="1200" cap="none" normalizeH="0" baseline="0" dirty="0" err="1">
                          <a:ln>
                            <a:noFill/>
                          </a:ln>
                          <a:solidFill>
                            <a:srgbClr val="000000"/>
                          </a:solidFill>
                          <a:effectLst/>
                          <a:latin typeface="Arial Narrow" panose="020B0604020202020204" pitchFamily="34" charset="0"/>
                          <a:ea typeface="ＭＳ Ｐゴシック" panose="020B0600070205080204" pitchFamily="34" charset="-128"/>
                          <a:cs typeface="+mn-cs"/>
                        </a:rPr>
                        <a:t>responslabes</a:t>
                      </a: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 COVID de centros y edificios y sus suplentes.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Nº de contactos mantenidos (correo </a:t>
                      </a:r>
                      <a:r>
                        <a:rPr kumimoji="0" lang="es-ES" sz="1200" b="0" i="0" u="none" strike="noStrike" kern="1200" cap="none" normalizeH="0" baseline="0" dirty="0" err="1">
                          <a:ln>
                            <a:noFill/>
                          </a:ln>
                          <a:solidFill>
                            <a:srgbClr val="000000"/>
                          </a:solidFill>
                          <a:effectLst/>
                          <a:latin typeface="Arial Narrow" panose="020B0604020202020204" pitchFamily="34" charset="0"/>
                          <a:ea typeface="ＭＳ Ｐゴシック" panose="020B0600070205080204" pitchFamily="34" charset="-128"/>
                          <a:cs typeface="+mn-cs"/>
                        </a:rPr>
                        <a:t>eleectrónico</a:t>
                      </a: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 teléfono) con los responsables COVID de centros y edificios para la resolución de dudas y realización de registros.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Promoción de dos programas de voluntariado Agentes de Salud.</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Participación en el desarrollo de formulario de registro de </a:t>
                      </a:r>
                      <a:r>
                        <a:rPr kumimoji="0" lang="es-ES" sz="1200" b="0" i="0" u="none" strike="noStrike" kern="1200" cap="none" normalizeH="0" baseline="0" dirty="0" err="1">
                          <a:ln>
                            <a:noFill/>
                          </a:ln>
                          <a:solidFill>
                            <a:srgbClr val="000000"/>
                          </a:solidFill>
                          <a:effectLst/>
                          <a:latin typeface="Arial Narrow" panose="020B0604020202020204" pitchFamily="34" charset="0"/>
                          <a:ea typeface="ＭＳ Ｐゴシック" panose="020B0600070205080204" pitchFamily="34" charset="-128"/>
                          <a:cs typeface="+mn-cs"/>
                        </a:rPr>
                        <a:t>casosy</a:t>
                      </a: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 Gestión de casos positivos con la CARM.</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Promoción de la plataforma de intercambio de datos con Salud Pública para el control de la pandemia.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Colaboración con el médico de empresa para la puesta en marcha de protocolos de test rápidos de anticuerpos y antígenos de COVID-19, para la contención de la pandemia en la UMU</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Nº de informes periódicos de evolución de la pandemia en la UMU.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Nº de informes de adaptación docente solicitados a  </a:t>
                      </a:r>
                      <a:r>
                        <a:rPr kumimoji="0" lang="es-ES" sz="1200" b="0" i="0" u="none" strike="noStrike" kern="1200" cap="none" normalizeH="0" baseline="0" dirty="0" err="1">
                          <a:ln>
                            <a:noFill/>
                          </a:ln>
                          <a:solidFill>
                            <a:srgbClr val="000000"/>
                          </a:solidFill>
                          <a:effectLst/>
                          <a:latin typeface="Arial Narrow" panose="020B0604020202020204" pitchFamily="34" charset="0"/>
                          <a:ea typeface="ＭＳ Ｐゴシック" panose="020B0600070205080204" pitchFamily="34" charset="-128"/>
                          <a:cs typeface="+mn-cs"/>
                        </a:rPr>
                        <a:t>ADyV</a:t>
                      </a:r>
                      <a:endPar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rgbClr val="000000"/>
                          </a:solidFill>
                          <a:effectLst/>
                          <a:latin typeface="Arial Narrow" panose="020B0604020202020204" pitchFamily="34" charset="0"/>
                          <a:ea typeface="ＭＳ Ｐゴシック" panose="020B0600070205080204" pitchFamily="34" charset="-128"/>
                          <a:cs typeface="+mn-cs"/>
                        </a:rPr>
                        <a:t>Nº de sesiones de formación sobre protocolos de contención de la pandemia dirigidas al personal de la UMU.</a:t>
                      </a: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095855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xmlns="" id="{DEE9AD7E-02F7-004F-880E-1BA42ABADC72}"/>
              </a:ext>
            </a:extLst>
          </p:cNvPr>
          <p:cNvSpPr>
            <a:spLocks noGrp="1"/>
          </p:cNvSpPr>
          <p:nvPr>
            <p:ph type="subTitle" idx="1"/>
          </p:nvPr>
        </p:nvSpPr>
        <p:spPr/>
        <p:txBody>
          <a:bodyPr/>
          <a:lstStyle/>
          <a:p>
            <a:endParaRPr lang="es-ES"/>
          </a:p>
        </p:txBody>
      </p:sp>
      <p:sp>
        <p:nvSpPr>
          <p:cNvPr id="3" name="Título 2">
            <a:extLst>
              <a:ext uri="{FF2B5EF4-FFF2-40B4-BE49-F238E27FC236}">
                <a16:creationId xmlns:a16="http://schemas.microsoft.com/office/drawing/2014/main" xmlns="" id="{DAE5B9A7-C6E2-F147-AE53-689F59716FB2}"/>
              </a:ext>
            </a:extLst>
          </p:cNvPr>
          <p:cNvSpPr>
            <a:spLocks noGrp="1"/>
          </p:cNvSpPr>
          <p:nvPr>
            <p:ph type="title"/>
          </p:nvPr>
        </p:nvSpPr>
        <p:spPr/>
        <p:txBody>
          <a:bodyPr/>
          <a:lstStyle/>
          <a:p>
            <a:r>
              <a:rPr lang="es-ES" dirty="0"/>
              <a:t>Vicerrectorado de Empleo, Emprendimiento y Sociedad</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23</a:t>
            </a:fld>
            <a:endParaRPr lang="es-ES" dirty="0"/>
          </a:p>
        </p:txBody>
      </p:sp>
    </p:spTree>
    <p:extLst>
      <p:ext uri="{BB962C8B-B14F-4D97-AF65-F5344CB8AC3E}">
        <p14:creationId xmlns:p14="http://schemas.microsoft.com/office/powerpoint/2010/main" val="1402288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1056D-B251-7944-9D5B-A0CF11847B5C}"/>
              </a:ext>
            </a:extLst>
          </p:cNvPr>
          <p:cNvSpPr>
            <a:spLocks noGrp="1"/>
          </p:cNvSpPr>
          <p:nvPr>
            <p:ph type="title"/>
          </p:nvPr>
        </p:nvSpPr>
        <p:spPr/>
        <p:txBody>
          <a:bodyPr/>
          <a:lstStyle/>
          <a:p>
            <a:r>
              <a:rPr lang="es-ES" dirty="0"/>
              <a:t>Vicerrectorado de Empleo, Emprendimiento y Sociedad</a:t>
            </a:r>
          </a:p>
        </p:txBody>
      </p:sp>
      <p:sp>
        <p:nvSpPr>
          <p:cNvPr id="4" name="Marcador de contenido 3">
            <a:extLst>
              <a:ext uri="{FF2B5EF4-FFF2-40B4-BE49-F238E27FC236}">
                <a16:creationId xmlns:a16="http://schemas.microsoft.com/office/drawing/2014/main" xmlns="" id="{F398FEAF-AC58-9F40-89FD-108EEA4A3D08}"/>
              </a:ext>
            </a:extLst>
          </p:cNvPr>
          <p:cNvSpPr>
            <a:spLocks noGrp="1"/>
          </p:cNvSpPr>
          <p:nvPr>
            <p:ph sz="quarter" idx="13"/>
          </p:nvPr>
        </p:nvSpPr>
        <p:spPr/>
        <p:txBody>
          <a:bodyPr/>
          <a:lstStyle/>
          <a:p>
            <a:r>
              <a:rPr lang="es-ES" dirty="0"/>
              <a:t>Líneas de actuación 2020-2021</a:t>
            </a:r>
          </a:p>
          <a:p>
            <a:endParaRPr lang="es-ES" dirty="0"/>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0BDD033-B903-484B-A163-AC51B4E4C8F1}" type="slidenum">
              <a:rPr kumimoji="0" lang="es-ES" sz="1000" b="0" i="0" u="none" strike="noStrike" kern="1200" cap="none" spc="0" normalizeH="0" baseline="0" noProof="0" smtClean="0">
                <a:ln>
                  <a:noFill/>
                </a:ln>
                <a:solidFill>
                  <a:prstClr val="white"/>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s-ES" sz="1000" b="0" i="0" u="none" strike="noStrike" kern="1200" cap="none" spc="0" normalizeH="0" baseline="0" noProof="0" dirty="0">
              <a:ln>
                <a:noFill/>
              </a:ln>
              <a:solidFill>
                <a:prstClr val="white"/>
              </a:solidFill>
              <a:effectLst/>
              <a:uLnTx/>
              <a:uFillTx/>
              <a:latin typeface="Arial" charset="0"/>
              <a:ea typeface="+mn-ea"/>
              <a:cs typeface="Arial" charset="0"/>
            </a:endParaRPr>
          </a:p>
        </p:txBody>
      </p:sp>
      <p:graphicFrame>
        <p:nvGraphicFramePr>
          <p:cNvPr id="9" name="Group 24">
            <a:extLst>
              <a:ext uri="{FF2B5EF4-FFF2-40B4-BE49-F238E27FC236}">
                <a16:creationId xmlns:a16="http://schemas.microsoft.com/office/drawing/2014/main" xmlns="" id="{2098699F-8513-AB48-AA5C-FD21EFAD0DEC}"/>
              </a:ext>
            </a:extLst>
          </p:cNvPr>
          <p:cNvGraphicFramePr>
            <a:graphicFrameLocks noGrp="1"/>
          </p:cNvGraphicFramePr>
          <p:nvPr/>
        </p:nvGraphicFramePr>
        <p:xfrm>
          <a:off x="377585" y="1219201"/>
          <a:ext cx="11430100" cy="5605886"/>
        </p:xfrm>
        <a:graphic>
          <a:graphicData uri="http://schemas.openxmlformats.org/drawingml/2006/table">
            <a:tbl>
              <a:tblPr/>
              <a:tblGrid>
                <a:gridCol w="1562092">
                  <a:extLst>
                    <a:ext uri="{9D8B030D-6E8A-4147-A177-3AD203B41FA5}">
                      <a16:colId xmlns:a16="http://schemas.microsoft.com/office/drawing/2014/main" xmlns="" val="20000"/>
                    </a:ext>
                  </a:extLst>
                </a:gridCol>
                <a:gridCol w="4673774">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1078763324"/>
                    </a:ext>
                  </a:extLst>
                </a:gridCol>
                <a:gridCol w="4279834">
                  <a:extLst>
                    <a:ext uri="{9D8B030D-6E8A-4147-A177-3AD203B41FA5}">
                      <a16:colId xmlns:a16="http://schemas.microsoft.com/office/drawing/2014/main" xmlns="" val="20004"/>
                    </a:ext>
                  </a:extLst>
                </a:gridCol>
              </a:tblGrid>
              <a:tr h="259773">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 de Actuaciones.</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21171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Línea</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Descripción</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2986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Emprendimiento Universitario</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 fomento del emprendimiento universitario a través de acciones de sensibilización, formación y acompañamiento.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ACCIÓN 2: impulso del emprendimiento social.</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ACCIÓN 3: apoyo  asesoramiento a proyectos es estudiantes / PDI /PAS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4: convenios con colaboradores externos.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ACCIÓN 5: mejorar e incrementar las acciones de comunicación en emprendimiento y creación de empresas.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ACCIÓN 6: elaboración y desarrollo de contenidos para trabajo y formación online.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estudiantes en programas de emprendimiento.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estudiantes que se presentan los premios (Ideas, mejor TFG/TFM orientado a crear empresa, mejor proyecto empresarial IEV).</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actividades realizadas.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PDI, PAS y alumnos  participantes en actividades de emprendimiento.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actividades formación y asesoramiento emprendimiento social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Yunus</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Centre).</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estudiantes, PDI y PAS poniendo en marcha una empresa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convenios y acuerdos colaboración con entidades externas y recursos que aportan para apoyar la Oficina de Emprendimiento.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Seguidores en RR.SS., nº de noticias generadas hacia dentro y hacia fuera de la Universidad.</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Cursos, programas y acciones para la formación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on</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line de egresados, estudiantes y PDI, entre otros. Impacto y profundización de las mismas.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r h="191782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Apertura a la sociedad</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ACCIÓN 1: promoción de las relaciones con empresas, organizaciones, colegios profesionales y centros tecnológicos, estableciendo acuerdos estables.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ACCIÓN 2: incremento de las relaciones institucionales.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ACCIÓN 3: relanzamiento de la asociación de antiguos alumnos.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En proceso</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cátedras firmadas.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convenios de cooperación educativa.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empresas e instituciones visitadas (institucionales, de trabajo, turismo empresarial).</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socios en la Asociación A4.</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actividades realizadas a través de la Asociación 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67097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1056D-B251-7944-9D5B-A0CF11847B5C}"/>
              </a:ext>
            </a:extLst>
          </p:cNvPr>
          <p:cNvSpPr>
            <a:spLocks noGrp="1"/>
          </p:cNvSpPr>
          <p:nvPr>
            <p:ph type="title"/>
          </p:nvPr>
        </p:nvSpPr>
        <p:spPr/>
        <p:txBody>
          <a:bodyPr/>
          <a:lstStyle/>
          <a:p>
            <a:r>
              <a:rPr lang="es-ES" dirty="0"/>
              <a:t>Vicerrectorado de Empleo, Emprendimiento y Sociedad</a:t>
            </a:r>
          </a:p>
        </p:txBody>
      </p:sp>
      <p:sp>
        <p:nvSpPr>
          <p:cNvPr id="4" name="Marcador de contenido 3">
            <a:extLst>
              <a:ext uri="{FF2B5EF4-FFF2-40B4-BE49-F238E27FC236}">
                <a16:creationId xmlns:a16="http://schemas.microsoft.com/office/drawing/2014/main" xmlns="" id="{F398FEAF-AC58-9F40-89FD-108EEA4A3D08}"/>
              </a:ext>
            </a:extLst>
          </p:cNvPr>
          <p:cNvSpPr>
            <a:spLocks noGrp="1"/>
          </p:cNvSpPr>
          <p:nvPr>
            <p:ph sz="quarter" idx="13"/>
          </p:nvPr>
        </p:nvSpPr>
        <p:spPr/>
        <p:txBody>
          <a:bodyPr/>
          <a:lstStyle/>
          <a:p>
            <a:r>
              <a:rPr lang="es-ES" dirty="0"/>
              <a:t>Líneas de actuación 2019-2020</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BDD033-B903-484B-A163-AC51B4E4C8F1}" type="slidenum">
              <a:rPr kumimoji="0" lang="es-ES" sz="1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s-E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Group 24">
            <a:extLst>
              <a:ext uri="{FF2B5EF4-FFF2-40B4-BE49-F238E27FC236}">
                <a16:creationId xmlns:a16="http://schemas.microsoft.com/office/drawing/2014/main" xmlns="" id="{2098699F-8513-AB48-AA5C-FD21EFAD0DEC}"/>
              </a:ext>
            </a:extLst>
          </p:cNvPr>
          <p:cNvGraphicFramePr>
            <a:graphicFrameLocks noGrp="1"/>
          </p:cNvGraphicFramePr>
          <p:nvPr/>
        </p:nvGraphicFramePr>
        <p:xfrm>
          <a:off x="377585" y="1219201"/>
          <a:ext cx="11430100" cy="5231647"/>
        </p:xfrm>
        <a:graphic>
          <a:graphicData uri="http://schemas.openxmlformats.org/drawingml/2006/table">
            <a:tbl>
              <a:tblPr/>
              <a:tblGrid>
                <a:gridCol w="1653234">
                  <a:extLst>
                    <a:ext uri="{9D8B030D-6E8A-4147-A177-3AD203B41FA5}">
                      <a16:colId xmlns:a16="http://schemas.microsoft.com/office/drawing/2014/main" xmlns="" val="20000"/>
                    </a:ext>
                  </a:extLst>
                </a:gridCol>
                <a:gridCol w="4763386">
                  <a:extLst>
                    <a:ext uri="{9D8B030D-6E8A-4147-A177-3AD203B41FA5}">
                      <a16:colId xmlns:a16="http://schemas.microsoft.com/office/drawing/2014/main" xmlns="" val="20001"/>
                    </a:ext>
                  </a:extLst>
                </a:gridCol>
                <a:gridCol w="956930">
                  <a:extLst>
                    <a:ext uri="{9D8B030D-6E8A-4147-A177-3AD203B41FA5}">
                      <a16:colId xmlns:a16="http://schemas.microsoft.com/office/drawing/2014/main" xmlns="" val="2859218411"/>
                    </a:ext>
                  </a:extLst>
                </a:gridCol>
                <a:gridCol w="4056550">
                  <a:extLst>
                    <a:ext uri="{9D8B030D-6E8A-4147-A177-3AD203B41FA5}">
                      <a16:colId xmlns:a16="http://schemas.microsoft.com/office/drawing/2014/main" xmlns="" val="20004"/>
                    </a:ext>
                  </a:extLst>
                </a:gridCol>
              </a:tblGrid>
              <a:tr h="336585">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 de Actuaciones.</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2736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Línea</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Descripción</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213584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Fomento de la visibilidad de la UMU en verano a través de </a:t>
                      </a:r>
                      <a:r>
                        <a:rPr kumimoji="0" lang="es-ES" sz="1200" b="1" i="0" u="none" strike="noStrike" cap="none" normalizeH="0" baseline="0" dirty="0" err="1">
                          <a:ln>
                            <a:noFill/>
                          </a:ln>
                          <a:solidFill>
                            <a:schemeClr val="tx1"/>
                          </a:solidFill>
                          <a:effectLst/>
                          <a:latin typeface="Arial Narrow" charset="0"/>
                          <a:ea typeface="ＭＳ Ｐゴシック" charset="0"/>
                          <a:cs typeface="ＭＳ Ｐゴシック" charset="0"/>
                        </a:rPr>
                        <a:t>Unimar</a:t>
                      </a: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 </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ACCIÓN 1: elaboración de una propuesta formativa de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Unimar</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ACCIÓN 2: </a:t>
                      </a:r>
                      <a:r>
                        <a:rPr kumimoji="0" lang="es-ES" sz="1200" b="0" i="0" u="none" strike="noStrike" kern="1200" cap="none" normalizeH="0" baseline="0" dirty="0">
                          <a:ln>
                            <a:noFill/>
                          </a:ln>
                          <a:solidFill>
                            <a:srgbClr val="000000"/>
                          </a:solidFill>
                          <a:effectLst/>
                          <a:latin typeface="Arial Narrow" charset="0"/>
                          <a:ea typeface="ＭＳ Ｐゴシック" charset="0"/>
                          <a:cs typeface="+mn-cs"/>
                        </a:rPr>
                        <a:t>fomento de los estudiantes de la UM en los cursos de </a:t>
                      </a:r>
                      <a:r>
                        <a:rPr kumimoji="0" lang="es-ES" sz="1200" b="0" i="0" u="none" strike="noStrike" kern="1200" cap="none" normalizeH="0" baseline="0" dirty="0" err="1">
                          <a:ln>
                            <a:noFill/>
                          </a:ln>
                          <a:solidFill>
                            <a:srgbClr val="000000"/>
                          </a:solidFill>
                          <a:effectLst/>
                          <a:latin typeface="Arial Narrow" charset="0"/>
                          <a:ea typeface="ＭＳ Ｐゴシック" charset="0"/>
                          <a:cs typeface="+mn-cs"/>
                        </a:rPr>
                        <a:t>Unimar</a:t>
                      </a:r>
                      <a:r>
                        <a:rPr kumimoji="0" lang="es-ES" sz="1200" b="0" i="0" u="none" strike="noStrike" kern="1200" cap="none" normalizeH="0" baseline="0" dirty="0">
                          <a:ln>
                            <a:noFill/>
                          </a:ln>
                          <a:solidFill>
                            <a:srgbClr val="000000"/>
                          </a:solidFill>
                          <a:effectLst/>
                          <a:latin typeface="Arial Narrow" charset="0"/>
                          <a:ea typeface="ＭＳ Ｐゴシック" charset="0"/>
                          <a:cs typeface="+mn-cs"/>
                        </a:rPr>
                        <a:t>.  </a:t>
                      </a: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ACCIÓN 3: fomento del conocimiento de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Unimar</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en España y en el extranjero.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ACCIÓN 4: ampliación de las Sedes de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Unimar</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estudiantes en programas de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Unimar</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cursos realizados.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PDI, PAS y alumnos  participantes en actividades de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Unimar</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estudiantes UMU que han realizado cursos.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estudiantes no UMU que han realizado cursos.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estudiantes internacionales.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convenios con Sedes de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Unimar</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Ingresos de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Unimar</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acciones de difusión de los cursos de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Unimar</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municipios que son Sede de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Unimar</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r h="248490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Apertura a la sociedad a través </a:t>
                      </a:r>
                      <a:r>
                        <a:rPr kumimoji="0" lang="es-ES" sz="1200" b="1" i="0" u="none" strike="noStrike" cap="none" normalizeH="0" baseline="0">
                          <a:ln>
                            <a:noFill/>
                          </a:ln>
                          <a:solidFill>
                            <a:schemeClr val="tx1"/>
                          </a:solidFill>
                          <a:effectLst/>
                          <a:latin typeface="Arial Narrow" charset="0"/>
                          <a:ea typeface="ＭＳ Ｐゴシック" charset="0"/>
                          <a:cs typeface="ＭＳ Ｐゴシック" charset="0"/>
                        </a:rPr>
                        <a:t>de las </a:t>
                      </a: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Sedes Permanentes en los municipios de la Región de Murcia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s-ES" sz="1200" b="0" i="0" u="none" strike="noStrike" cap="none" normalizeH="0" baseline="0" dirty="0">
                        <a:ln>
                          <a:noFill/>
                        </a:ln>
                        <a:solidFill>
                          <a:srgbClr val="000000"/>
                        </a:solidFill>
                        <a:effectLst/>
                        <a:latin typeface="Arial Narrow" panose="020B0604020202020204" pitchFamily="34" charset="0"/>
                        <a:ea typeface="ＭＳ Ｐゴシック" charset="0"/>
                        <a:cs typeface="Arial Narrow" panose="020B0604020202020204" pitchFamily="34" charset="0"/>
                      </a:endParaRP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ACCIÓN</a:t>
                      </a:r>
                      <a:r>
                        <a:rPr lang="es-ES" sz="1200" b="0" i="0" kern="1200" dirty="0">
                          <a:solidFill>
                            <a:schemeClr val="tx1"/>
                          </a:solidFill>
                          <a:effectLst/>
                          <a:latin typeface="Arial Narrow" panose="020B0604020202020204" pitchFamily="34" charset="0"/>
                          <a:ea typeface="+mn-ea"/>
                          <a:cs typeface="Arial Narrow" panose="020B0604020202020204" pitchFamily="34" charset="0"/>
                        </a:rPr>
                        <a:t> 1: </a:t>
                      </a:r>
                      <a:r>
                        <a:rPr kumimoji="0" lang="es-ES" sz="1200" b="0" i="0" u="none" strike="noStrike" kern="1200" cap="none" normalizeH="0" baseline="0" dirty="0">
                          <a:ln>
                            <a:noFill/>
                          </a:ln>
                          <a:solidFill>
                            <a:srgbClr val="000000"/>
                          </a:solidFill>
                          <a:effectLst/>
                          <a:latin typeface="Arial Narrow" charset="0"/>
                          <a:ea typeface="ＭＳ Ｐゴシック" charset="0"/>
                          <a:cs typeface="+mn-cs"/>
                        </a:rPr>
                        <a:t>fomento de las actividades de extensión universitaria de la UM en los municipios.</a:t>
                      </a:r>
                      <a:endParaRPr lang="es-ES" sz="1200" b="0" i="0" kern="1200" dirty="0">
                        <a:solidFill>
                          <a:schemeClr val="tx1"/>
                        </a:solidFill>
                        <a:effectLst/>
                        <a:latin typeface="Arial Narrow" panose="020B0604020202020204" pitchFamily="34" charset="0"/>
                        <a:ea typeface="+mn-ea"/>
                        <a:cs typeface="Arial Narrow" panose="020B0604020202020204" pitchFamily="34"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s-ES" sz="1200" b="0" i="0" kern="1200" dirty="0">
                        <a:solidFill>
                          <a:schemeClr val="tx1"/>
                        </a:solidFill>
                        <a:effectLst/>
                        <a:latin typeface="Arial Narrow" panose="020B0604020202020204" pitchFamily="34" charset="0"/>
                        <a:ea typeface="+mn-ea"/>
                        <a:cs typeface="Arial Narrow" panose="020B0604020202020204" pitchFamily="34" charset="0"/>
                      </a:endParaRP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ACCIÓN</a:t>
                      </a:r>
                      <a:r>
                        <a:rPr lang="es-ES" sz="1200" b="0" i="0" kern="1200" dirty="0">
                          <a:solidFill>
                            <a:schemeClr val="tx1"/>
                          </a:solidFill>
                          <a:effectLst/>
                          <a:latin typeface="Arial Narrow" panose="020B0604020202020204" pitchFamily="34" charset="0"/>
                          <a:ea typeface="+mn-ea"/>
                          <a:cs typeface="Arial Narrow" panose="020B0604020202020204" pitchFamily="34" charset="0"/>
                        </a:rPr>
                        <a:t> 2: </a:t>
                      </a:r>
                      <a:r>
                        <a:rPr kumimoji="0" lang="es-ES" sz="1200" b="0" i="0" u="none" strike="noStrike" kern="1200" cap="none" normalizeH="0" baseline="0" dirty="0">
                          <a:ln>
                            <a:noFill/>
                          </a:ln>
                          <a:solidFill>
                            <a:srgbClr val="000000"/>
                          </a:solidFill>
                          <a:effectLst/>
                          <a:latin typeface="Arial Narrow" charset="0"/>
                          <a:ea typeface="ＭＳ Ｐゴシック" charset="0"/>
                          <a:cs typeface="+mn-cs"/>
                        </a:rPr>
                        <a:t>diseño de planes de actuación para los Directores de Sedes Permanentes de la UM.</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kern="1200" cap="none" normalizeH="0" baseline="0" dirty="0">
                        <a:ln>
                          <a:noFill/>
                        </a:ln>
                        <a:solidFill>
                          <a:srgbClr val="000000"/>
                        </a:solidFill>
                        <a:effectLst/>
                        <a:latin typeface="Arial Narrow" charset="0"/>
                        <a:ea typeface="ＭＳ Ｐゴシック" charset="0"/>
                        <a:cs typeface="+mn-cs"/>
                      </a:endParaRP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ACCIÓN</a:t>
                      </a:r>
                      <a:r>
                        <a:rPr kumimoji="0" lang="es-ES" sz="1200" b="0" i="0" u="none" strike="noStrike" kern="1200" cap="none" normalizeH="0" baseline="0" dirty="0">
                          <a:ln>
                            <a:noFill/>
                          </a:ln>
                          <a:solidFill>
                            <a:srgbClr val="000000"/>
                          </a:solidFill>
                          <a:effectLst/>
                          <a:latin typeface="Arial Narrow" charset="0"/>
                          <a:ea typeface="ＭＳ Ｐゴシック" charset="0"/>
                          <a:cs typeface="+mn-cs"/>
                        </a:rPr>
                        <a:t> 3: apertura de la UM a los municipios de la Región de Murcia. </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kern="1200" cap="none" normalizeH="0" baseline="0" dirty="0">
                        <a:ln>
                          <a:noFill/>
                        </a:ln>
                        <a:solidFill>
                          <a:srgbClr val="000000"/>
                        </a:solidFill>
                        <a:effectLst/>
                        <a:latin typeface="Arial Narrow" charset="0"/>
                        <a:ea typeface="ＭＳ Ｐゴシック" charset="0"/>
                        <a:cs typeface="+mn-cs"/>
                      </a:endParaRP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ACCIÓN</a:t>
                      </a:r>
                      <a:r>
                        <a:rPr kumimoji="0" lang="es-ES" sz="1200" b="0" i="0" u="none" strike="noStrike" kern="1200" cap="none" normalizeH="0" baseline="0" dirty="0">
                          <a:ln>
                            <a:noFill/>
                          </a:ln>
                          <a:solidFill>
                            <a:srgbClr val="000000"/>
                          </a:solidFill>
                          <a:effectLst/>
                          <a:latin typeface="Arial Narrow" charset="0"/>
                          <a:ea typeface="ＭＳ Ｐゴシック" charset="0"/>
                          <a:cs typeface="+mn-cs"/>
                        </a:rPr>
                        <a:t> 4: ampliación de las Sedes Permanentes en los municipios de la Región de Murcia.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kern="1200" cap="none" normalizeH="0" baseline="0" dirty="0">
                        <a:ln>
                          <a:noFill/>
                        </a:ln>
                        <a:solidFill>
                          <a:srgbClr val="000000"/>
                        </a:solidFill>
                        <a:effectLst/>
                        <a:latin typeface="Arial Narrow" charset="0"/>
                        <a:ea typeface="ＭＳ Ｐゴシック" charset="0"/>
                        <a:cs typeface="+mn-cs"/>
                      </a:endParaRPr>
                    </a:p>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mn-cs"/>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actividades en las Sedes Permanentes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convenios firmados.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Sedes Permanentes.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PAS, PDI y alumnos que han participado en las actividades de las Sedes Permanentes.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acciones de difusión de las actividades desarrolladas en los municipios.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visitas institucionales a los municipios.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acuerdos con instituciones públicas y privadas a través de las Sedes Permanentes. </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904915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1056D-B251-7944-9D5B-A0CF11847B5C}"/>
              </a:ext>
            </a:extLst>
          </p:cNvPr>
          <p:cNvSpPr>
            <a:spLocks noGrp="1"/>
          </p:cNvSpPr>
          <p:nvPr>
            <p:ph type="title"/>
          </p:nvPr>
        </p:nvSpPr>
        <p:spPr/>
        <p:txBody>
          <a:bodyPr/>
          <a:lstStyle/>
          <a:p>
            <a:r>
              <a:rPr lang="es-ES" dirty="0"/>
              <a:t>Vicerrectorado de Empleo, Emprendimiento y Sociedad</a:t>
            </a:r>
          </a:p>
        </p:txBody>
      </p:sp>
      <p:sp>
        <p:nvSpPr>
          <p:cNvPr id="4" name="Marcador de contenido 3">
            <a:extLst>
              <a:ext uri="{FF2B5EF4-FFF2-40B4-BE49-F238E27FC236}">
                <a16:creationId xmlns:a16="http://schemas.microsoft.com/office/drawing/2014/main" xmlns=""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0BDD033-B903-484B-A163-AC51B4E4C8F1}" type="slidenum">
              <a:rPr kumimoji="0" lang="es-ES" sz="1000" b="0" i="0" u="none" strike="noStrike" kern="1200" cap="none" spc="0" normalizeH="0" baseline="0" noProof="0" smtClean="0">
                <a:ln>
                  <a:noFill/>
                </a:ln>
                <a:solidFill>
                  <a:prstClr val="white"/>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26</a:t>
            </a:fld>
            <a:endParaRPr kumimoji="0" lang="es-ES" sz="1000" b="0" i="0" u="none" strike="noStrike" kern="1200" cap="none" spc="0" normalizeH="0" baseline="0" noProof="0" dirty="0">
              <a:ln>
                <a:noFill/>
              </a:ln>
              <a:solidFill>
                <a:prstClr val="white"/>
              </a:solidFill>
              <a:effectLst/>
              <a:uLnTx/>
              <a:uFillTx/>
              <a:latin typeface="Arial" charset="0"/>
              <a:ea typeface="+mn-ea"/>
              <a:cs typeface="Arial" charset="0"/>
            </a:endParaRPr>
          </a:p>
        </p:txBody>
      </p:sp>
      <p:graphicFrame>
        <p:nvGraphicFramePr>
          <p:cNvPr id="7" name="Tabla 6">
            <a:extLst>
              <a:ext uri="{FF2B5EF4-FFF2-40B4-BE49-F238E27FC236}">
                <a16:creationId xmlns:a16="http://schemas.microsoft.com/office/drawing/2014/main" xmlns="" id="{E7DEDE01-DE16-FB45-A2FD-EEE29A3B1843}"/>
              </a:ext>
            </a:extLst>
          </p:cNvPr>
          <p:cNvGraphicFramePr>
            <a:graphicFrameLocks noGrp="1"/>
          </p:cNvGraphicFramePr>
          <p:nvPr/>
        </p:nvGraphicFramePr>
        <p:xfrm>
          <a:off x="377587" y="1224132"/>
          <a:ext cx="11479795" cy="5544403"/>
        </p:xfrm>
        <a:graphic>
          <a:graphicData uri="http://schemas.openxmlformats.org/drawingml/2006/table">
            <a:tbl>
              <a:tblPr/>
              <a:tblGrid>
                <a:gridCol w="1581399">
                  <a:extLst>
                    <a:ext uri="{9D8B030D-6E8A-4147-A177-3AD203B41FA5}">
                      <a16:colId xmlns:a16="http://schemas.microsoft.com/office/drawing/2014/main" xmlns="" val="20000"/>
                    </a:ext>
                  </a:extLst>
                </a:gridCol>
                <a:gridCol w="5604933">
                  <a:extLst>
                    <a:ext uri="{9D8B030D-6E8A-4147-A177-3AD203B41FA5}">
                      <a16:colId xmlns:a16="http://schemas.microsoft.com/office/drawing/2014/main" xmlns="" val="20001"/>
                    </a:ext>
                  </a:extLst>
                </a:gridCol>
                <a:gridCol w="904021">
                  <a:extLst>
                    <a:ext uri="{9D8B030D-6E8A-4147-A177-3AD203B41FA5}">
                      <a16:colId xmlns:a16="http://schemas.microsoft.com/office/drawing/2014/main" xmlns="" val="20003"/>
                    </a:ext>
                  </a:extLst>
                </a:gridCol>
                <a:gridCol w="3389442">
                  <a:extLst>
                    <a:ext uri="{9D8B030D-6E8A-4147-A177-3AD203B41FA5}">
                      <a16:colId xmlns:a16="http://schemas.microsoft.com/office/drawing/2014/main" xmlns="" val="20004"/>
                    </a:ext>
                  </a:extLst>
                </a:gridCol>
              </a:tblGrid>
              <a:tr h="305072">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 de actuaciones</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26962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Línea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Descripción</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590063">
                <a:tc>
                  <a:txBody>
                    <a:bodyPr/>
                    <a:lstStyle/>
                    <a:p>
                      <a:pPr>
                        <a:lnSpc>
                          <a:spcPct val="115000"/>
                        </a:lnSpc>
                        <a:spcAft>
                          <a:spcPts val="0"/>
                        </a:spcAft>
                      </a:pPr>
                      <a:r>
                        <a:rPr lang="es-ES" sz="1200" b="1" dirty="0">
                          <a:effectLst/>
                          <a:latin typeface="Arial Narrow" panose="020B0606020202030204" pitchFamily="34" charset="0"/>
                          <a:ea typeface="Calibri"/>
                          <a:cs typeface="Times New Roman"/>
                        </a:rPr>
                        <a:t>Orientación profesional universitaria </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gn="just">
                        <a:lnSpc>
                          <a:spcPct val="115000"/>
                        </a:lnSpc>
                        <a:spcBef>
                          <a:spcPts val="600"/>
                        </a:spcBef>
                        <a:spcAft>
                          <a:spcPts val="0"/>
                        </a:spcAft>
                      </a:pPr>
                      <a:r>
                        <a:rPr lang="es-ES" sz="1200" dirty="0">
                          <a:effectLst/>
                          <a:latin typeface="Arial Narrow" panose="020B0606020202030204" pitchFamily="34" charset="0"/>
                          <a:ea typeface="Calibri"/>
                          <a:cs typeface="Times New Roman"/>
                        </a:rPr>
                        <a:t>Apoyo a los universitarios para la búsqueda de empleo y la gestión de la carrera profesional.</a:t>
                      </a:r>
                    </a:p>
                    <a:p>
                      <a:pPr algn="just">
                        <a:lnSpc>
                          <a:spcPct val="115000"/>
                        </a:lnSpc>
                        <a:spcAft>
                          <a:spcPts val="0"/>
                        </a:spcAft>
                      </a:pPr>
                      <a:r>
                        <a:rPr lang="es-ES" sz="1200" dirty="0">
                          <a:effectLst/>
                          <a:latin typeface="Arial Narrow" panose="020B0606020202030204" pitchFamily="34" charset="0"/>
                          <a:ea typeface="Calibri"/>
                          <a:cs typeface="Times New Roman"/>
                        </a:rPr>
                        <a:t> </a:t>
                      </a:r>
                      <a:r>
                        <a:rPr lang="es-ES" sz="1200" dirty="0">
                          <a:solidFill>
                            <a:schemeClr val="tx1"/>
                          </a:solidFill>
                          <a:effectLst/>
                          <a:latin typeface="Arial Narrow" panose="020B0606020202030204" pitchFamily="34" charset="0"/>
                          <a:ea typeface="Calibri"/>
                          <a:cs typeface="Times New Roman"/>
                        </a:rPr>
                        <a:t>En formato presencial y online.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15000"/>
                        </a:lnSpc>
                        <a:spcAft>
                          <a:spcPts val="0"/>
                        </a:spcAft>
                      </a:pPr>
                      <a:r>
                        <a:rPr lang="es-ES" sz="1200" dirty="0">
                          <a:solidFill>
                            <a:schemeClr val="tx1"/>
                          </a:solidFill>
                          <a:effectLst/>
                          <a:latin typeface="Arial Narrow" panose="020B0606020202030204" pitchFamily="34" charset="0"/>
                          <a:ea typeface="Calibri"/>
                          <a:cs typeface="Times New Roman"/>
                        </a:rPr>
                        <a:t>En proceso</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Mejora de la motivación y prevención del abandono educativo.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Facilita la inserción profesional.</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xmlns="" val="10002"/>
                  </a:ext>
                </a:extLst>
              </a:tr>
              <a:tr h="1102248">
                <a:tc>
                  <a:txBody>
                    <a:bodyPr/>
                    <a:lstStyle/>
                    <a:p>
                      <a:pPr>
                        <a:lnSpc>
                          <a:spcPct val="115000"/>
                        </a:lnSpc>
                        <a:spcAft>
                          <a:spcPts val="0"/>
                        </a:spcAft>
                      </a:pPr>
                      <a:r>
                        <a:rPr lang="es-ES" sz="1200" b="1" dirty="0">
                          <a:effectLst/>
                          <a:latin typeface="Arial Narrow" panose="020B0606020202030204" pitchFamily="34" charset="0"/>
                          <a:ea typeface="Calibri"/>
                          <a:cs typeface="Times New Roman"/>
                        </a:rPr>
                        <a:t>Formación en competencias profesionales y herramientas para la búsqueda de empleo</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gn="just">
                        <a:lnSpc>
                          <a:spcPct val="115000"/>
                        </a:lnSpc>
                        <a:spcAft>
                          <a:spcPts val="0"/>
                        </a:spcAft>
                      </a:pPr>
                      <a:r>
                        <a:rPr lang="es-ES" sz="1200" dirty="0">
                          <a:effectLst/>
                          <a:latin typeface="Arial Narrow" panose="020B0606020202030204" pitchFamily="34" charset="0"/>
                          <a:ea typeface="Calibri"/>
                          <a:cs typeface="Times New Roman"/>
                        </a:rPr>
                        <a:t>Acciones formativas y talleres dirigidos a estudiantes de últimos cursos y titulados.</a:t>
                      </a:r>
                    </a:p>
                    <a:p>
                      <a:pPr marL="342900" lvl="0" indent="-161925" algn="just">
                        <a:lnSpc>
                          <a:spcPct val="115000"/>
                        </a:lnSpc>
                        <a:spcAft>
                          <a:spcPts val="0"/>
                        </a:spcAft>
                        <a:buFont typeface="Symbol"/>
                        <a:buChar char=""/>
                      </a:pPr>
                      <a:r>
                        <a:rPr lang="es-ES" sz="1200" dirty="0">
                          <a:effectLst/>
                          <a:latin typeface="Arial Narrow" panose="020B0606020202030204" pitchFamily="34" charset="0"/>
                          <a:ea typeface="Calibri"/>
                          <a:cs typeface="Times New Roman"/>
                        </a:rPr>
                        <a:t>Programa de formación en competencias profesionales (hablar en público, trabajo en equipo, identidad digital, inteligencia emocional, etc.)</a:t>
                      </a:r>
                    </a:p>
                    <a:p>
                      <a:pPr marL="342900" lvl="0" indent="-161925" algn="just">
                        <a:lnSpc>
                          <a:spcPct val="115000"/>
                        </a:lnSpc>
                        <a:spcAft>
                          <a:spcPts val="0"/>
                        </a:spcAft>
                        <a:buFont typeface="Symbol"/>
                        <a:buChar char=""/>
                      </a:pPr>
                      <a:r>
                        <a:rPr lang="es-ES" sz="1200" dirty="0">
                          <a:effectLst/>
                          <a:latin typeface="Arial Narrow" panose="020B0606020202030204" pitchFamily="34" charset="0"/>
                          <a:ea typeface="Calibri"/>
                          <a:cs typeface="Times New Roman"/>
                        </a:rPr>
                        <a:t>Proyecto TOOLBOX, dirigidos a la adquisición de herramientas útiles en el proceso de búsqueda de empleo.</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15000"/>
                        </a:lnSpc>
                        <a:spcAft>
                          <a:spcPts val="0"/>
                        </a:spcAft>
                      </a:pPr>
                      <a:r>
                        <a:rPr lang="es-ES" sz="1200" dirty="0">
                          <a:solidFill>
                            <a:schemeClr val="tx1"/>
                          </a:solidFill>
                          <a:effectLst/>
                          <a:latin typeface="Arial Narrow" panose="020B0606020202030204" pitchFamily="34" charset="0"/>
                          <a:ea typeface="Calibri"/>
                          <a:cs typeface="Times New Roman"/>
                        </a:rPr>
                        <a:t>Nuevo</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Complementa la formación orientada al mercado de trabajo.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Mejora de la empleabilidad de los universitarios.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Facilita la inserción profesional.</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3"/>
                  </a:ext>
                </a:extLst>
              </a:tr>
              <a:tr h="742614">
                <a:tc>
                  <a:txBody>
                    <a:bodyPr/>
                    <a:lstStyle/>
                    <a:p>
                      <a:pPr>
                        <a:lnSpc>
                          <a:spcPct val="115000"/>
                        </a:lnSpc>
                        <a:spcAft>
                          <a:spcPts val="0"/>
                        </a:spcAft>
                      </a:pPr>
                      <a:r>
                        <a:rPr lang="es-ES" sz="1200" b="1" dirty="0">
                          <a:effectLst/>
                          <a:latin typeface="Arial Narrow" panose="020B0606020202030204" pitchFamily="34" charset="0"/>
                          <a:ea typeface="Calibri"/>
                          <a:cs typeface="Times New Roman"/>
                        </a:rPr>
                        <a:t>Autoformación en habilidades para la carrera profesional</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15000"/>
                        </a:lnSpc>
                        <a:spcAft>
                          <a:spcPts val="0"/>
                        </a:spcAft>
                      </a:pPr>
                      <a:r>
                        <a:rPr lang="es-ES" sz="1200" dirty="0">
                          <a:effectLst/>
                          <a:latin typeface="Arial Narrow" panose="020B0606020202030204" pitchFamily="34" charset="0"/>
                          <a:ea typeface="Calibri"/>
                          <a:cs typeface="Times New Roman"/>
                        </a:rPr>
                        <a:t>Creación de contenido </a:t>
                      </a:r>
                      <a:r>
                        <a:rPr lang="es-ES" sz="1200" dirty="0" err="1">
                          <a:effectLst/>
                          <a:latin typeface="Arial Narrow" panose="020B0606020202030204" pitchFamily="34" charset="0"/>
                          <a:ea typeface="Calibri"/>
                          <a:cs typeface="Times New Roman"/>
                        </a:rPr>
                        <a:t>autoformativo</a:t>
                      </a:r>
                      <a:r>
                        <a:rPr lang="es-ES" sz="1200" dirty="0">
                          <a:effectLst/>
                          <a:latin typeface="Arial Narrow" panose="020B0606020202030204" pitchFamily="34" charset="0"/>
                          <a:ea typeface="Calibri"/>
                          <a:cs typeface="Times New Roman"/>
                        </a:rPr>
                        <a:t> de corta duración en el Aula Virtual, dirigido a estudiantes de la UMU con el objetivo de fomentar el desarrollo de las habilidades para la carrera profesional y el proceso de búsqueda de empleo.</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15000"/>
                        </a:lnSpc>
                        <a:spcAft>
                          <a:spcPts val="0"/>
                        </a:spcAft>
                      </a:pPr>
                      <a:r>
                        <a:rPr lang="es-ES" sz="1200" dirty="0">
                          <a:solidFill>
                            <a:schemeClr val="tx1"/>
                          </a:solidFill>
                          <a:effectLst/>
                          <a:latin typeface="Arial Narrow" panose="020B0606020202030204" pitchFamily="34" charset="0"/>
                          <a:ea typeface="Calibri"/>
                          <a:cs typeface="Times New Roman"/>
                        </a:rPr>
                        <a:t>Nuevo</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Mejora de la empleabilidad de los universitarios.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Facilita la inserción profesional.</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xmlns="" val="10004"/>
                  </a:ext>
                </a:extLst>
              </a:tr>
              <a:tr h="839690">
                <a:tc>
                  <a:txBody>
                    <a:bodyPr/>
                    <a:lstStyle/>
                    <a:p>
                      <a:pPr>
                        <a:lnSpc>
                          <a:spcPct val="115000"/>
                        </a:lnSpc>
                        <a:spcAft>
                          <a:spcPts val="0"/>
                        </a:spcAft>
                      </a:pPr>
                      <a:r>
                        <a:rPr lang="es-ES" sz="1200" b="1" dirty="0">
                          <a:effectLst/>
                          <a:latin typeface="Arial Narrow" panose="020B0606020202030204" pitchFamily="34" charset="0"/>
                          <a:ea typeface="Calibri"/>
                          <a:cs typeface="Times New Roman"/>
                        </a:rPr>
                        <a:t>Oportunidades de empleo universitario a través de la Agencia de Colocación</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15000"/>
                        </a:lnSpc>
                        <a:spcAft>
                          <a:spcPts val="0"/>
                        </a:spcAft>
                      </a:pPr>
                      <a:r>
                        <a:rPr lang="es-ES" sz="1200" dirty="0">
                          <a:effectLst/>
                          <a:latin typeface="Arial Narrow" panose="020B0606020202030204" pitchFamily="34" charset="0"/>
                          <a:ea typeface="Calibri"/>
                          <a:cs typeface="Times New Roman"/>
                        </a:rPr>
                        <a:t>Intermediación laboral de ofertas de empleo dirigidas a titulados universitarios.</a:t>
                      </a:r>
                    </a:p>
                    <a:p>
                      <a:pPr>
                        <a:lnSpc>
                          <a:spcPct val="115000"/>
                        </a:lnSpc>
                        <a:spcAft>
                          <a:spcPts val="0"/>
                        </a:spcAft>
                      </a:pPr>
                      <a:r>
                        <a:rPr lang="es-ES" sz="1200" dirty="0">
                          <a:effectLst/>
                          <a:latin typeface="Arial Narrow" panose="020B0606020202030204" pitchFamily="34" charset="0"/>
                          <a:ea typeface="Calibri"/>
                          <a:cs typeface="Times New Roman"/>
                        </a:rPr>
                        <a:t> </a:t>
                      </a:r>
                    </a:p>
                    <a:p>
                      <a:pPr>
                        <a:lnSpc>
                          <a:spcPct val="115000"/>
                        </a:lnSpc>
                        <a:spcAft>
                          <a:spcPts val="0"/>
                        </a:spcAft>
                      </a:pPr>
                      <a:r>
                        <a:rPr lang="es-ES" sz="1200" dirty="0">
                          <a:effectLst/>
                          <a:latin typeface="Arial Narrow" panose="020B0606020202030204" pitchFamily="34" charset="0"/>
                          <a:ea typeface="Calibri"/>
                          <a:cs typeface="Times New Roman"/>
                        </a:rPr>
                        <a:t>Atención y asesoramiento a titulados y empresas.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15000"/>
                        </a:lnSpc>
                        <a:spcAft>
                          <a:spcPts val="0"/>
                        </a:spcAft>
                      </a:pPr>
                      <a:r>
                        <a:rPr lang="es-ES" sz="1200" dirty="0">
                          <a:solidFill>
                            <a:schemeClr val="tx1"/>
                          </a:solidFill>
                          <a:effectLst/>
                          <a:latin typeface="Arial Narrow" panose="020B0606020202030204" pitchFamily="34" charset="0"/>
                          <a:ea typeface="Calibri"/>
                          <a:cs typeface="Times New Roman"/>
                        </a:rPr>
                        <a:t>En proceso</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Aumentar las oportunidades de empleo universitario.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Fidelizar la relación con empresas.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Contribuir a la difusión de los perfiles profesionales de las titulaciones de la UMU.</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5"/>
                  </a:ext>
                </a:extLst>
              </a:tr>
              <a:tr h="844434">
                <a:tc>
                  <a:txBody>
                    <a:bodyPr/>
                    <a:lstStyle/>
                    <a:p>
                      <a:pPr>
                        <a:lnSpc>
                          <a:spcPct val="115000"/>
                        </a:lnSpc>
                        <a:spcAft>
                          <a:spcPts val="0"/>
                        </a:spcAft>
                      </a:pPr>
                      <a:r>
                        <a:rPr lang="es-ES" sz="1200" b="1" dirty="0">
                          <a:effectLst/>
                          <a:latin typeface="Arial Narrow" panose="020B0606020202030204" pitchFamily="34" charset="0"/>
                          <a:ea typeface="Calibri"/>
                          <a:cs typeface="Times New Roman"/>
                        </a:rPr>
                        <a:t>Análisis de factores de empleabilidad de titulados UMU</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15000"/>
                        </a:lnSpc>
                        <a:spcAft>
                          <a:spcPts val="0"/>
                        </a:spcAft>
                      </a:pPr>
                      <a:r>
                        <a:rPr lang="es-ES" sz="1200" dirty="0">
                          <a:effectLst/>
                          <a:latin typeface="Arial Narrow" panose="020B0606020202030204" pitchFamily="34" charset="0"/>
                          <a:ea typeface="Calibri"/>
                          <a:cs typeface="Times New Roman"/>
                        </a:rPr>
                        <a:t>Análisis específico en base al estudio de inserción laboral</a:t>
                      </a:r>
                      <a:r>
                        <a:rPr lang="es-ES" sz="1200" baseline="0" dirty="0">
                          <a:effectLst/>
                          <a:latin typeface="Arial Narrow" panose="020B0606020202030204" pitchFamily="34" charset="0"/>
                          <a:ea typeface="Calibri"/>
                          <a:cs typeface="Times New Roman"/>
                        </a:rPr>
                        <a:t> </a:t>
                      </a:r>
                      <a:r>
                        <a:rPr lang="es-ES" sz="1200" dirty="0">
                          <a:effectLst/>
                          <a:latin typeface="Arial Narrow" panose="020B0606020202030204" pitchFamily="34" charset="0"/>
                          <a:ea typeface="Calibri"/>
                          <a:cs typeface="Times New Roman"/>
                        </a:rPr>
                        <a:t>que nos  permita</a:t>
                      </a:r>
                      <a:r>
                        <a:rPr lang="es-ES" sz="1200" baseline="0" dirty="0">
                          <a:effectLst/>
                          <a:latin typeface="Arial Narrow" panose="020B0606020202030204" pitchFamily="34" charset="0"/>
                          <a:ea typeface="Calibri"/>
                          <a:cs typeface="Times New Roman"/>
                        </a:rPr>
                        <a:t> </a:t>
                      </a:r>
                      <a:r>
                        <a:rPr lang="es-ES" sz="1200" dirty="0">
                          <a:effectLst/>
                          <a:latin typeface="Arial Narrow" panose="020B0606020202030204" pitchFamily="34" charset="0"/>
                          <a:ea typeface="Calibri"/>
                          <a:cs typeface="Times New Roman"/>
                        </a:rPr>
                        <a:t>conocer:</a:t>
                      </a:r>
                    </a:p>
                    <a:p>
                      <a:pPr marL="342900" lvl="0" indent="-161925">
                        <a:lnSpc>
                          <a:spcPct val="115000"/>
                        </a:lnSpc>
                        <a:spcAft>
                          <a:spcPts val="0"/>
                        </a:spcAft>
                        <a:buFont typeface="Symbol"/>
                        <a:buChar char=""/>
                      </a:pPr>
                      <a:r>
                        <a:rPr lang="es-ES" sz="1200" dirty="0">
                          <a:effectLst/>
                          <a:latin typeface="Arial Narrow" panose="020B0606020202030204" pitchFamily="34" charset="0"/>
                          <a:ea typeface="Calibri"/>
                          <a:cs typeface="Times New Roman"/>
                        </a:rPr>
                        <a:t>La calidad del empleo de nuestros titulados</a:t>
                      </a:r>
                    </a:p>
                    <a:p>
                      <a:pPr marL="342900" lvl="0" indent="-161925">
                        <a:lnSpc>
                          <a:spcPct val="115000"/>
                        </a:lnSpc>
                        <a:spcAft>
                          <a:spcPts val="0"/>
                        </a:spcAft>
                        <a:buFont typeface="Symbol"/>
                        <a:buChar char=""/>
                      </a:pPr>
                      <a:r>
                        <a:rPr lang="es-ES" sz="1200" dirty="0">
                          <a:effectLst/>
                          <a:latin typeface="Arial Narrow" panose="020B0606020202030204" pitchFamily="34" charset="0"/>
                          <a:ea typeface="Calibri"/>
                          <a:cs typeface="Times New Roman"/>
                        </a:rPr>
                        <a:t>El ajuste de la titulación y el empleo</a:t>
                      </a:r>
                    </a:p>
                    <a:p>
                      <a:pPr marL="342900" lvl="0" indent="-161925">
                        <a:lnSpc>
                          <a:spcPct val="115000"/>
                        </a:lnSpc>
                        <a:spcAft>
                          <a:spcPts val="0"/>
                        </a:spcAft>
                        <a:buFont typeface="Symbol"/>
                        <a:buChar char=""/>
                      </a:pPr>
                      <a:r>
                        <a:rPr lang="es-ES" sz="1200" dirty="0">
                          <a:effectLst/>
                          <a:latin typeface="Arial Narrow" panose="020B0606020202030204" pitchFamily="34" charset="0"/>
                          <a:ea typeface="Calibri"/>
                          <a:cs typeface="Times New Roman"/>
                        </a:rPr>
                        <a:t>La valoración de los titulados sobre la universidad y la empleabilidad.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15000"/>
                        </a:lnSpc>
                        <a:spcAft>
                          <a:spcPts val="0"/>
                        </a:spcAft>
                      </a:pPr>
                      <a:r>
                        <a:rPr lang="es-ES" sz="1200" dirty="0">
                          <a:solidFill>
                            <a:schemeClr val="tx1"/>
                          </a:solidFill>
                          <a:effectLst/>
                          <a:latin typeface="Arial Narrow" panose="020B0606020202030204" pitchFamily="34" charset="0"/>
                          <a:ea typeface="Calibri"/>
                          <a:cs typeface="Times New Roman"/>
                        </a:rPr>
                        <a:t>Nuevo</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Disponer de información estratégica en materia de empleabilidad universitaria que permita ajustar las acciones a desarrollar para facilitar la inserción profesional de nuestros titulados.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xmlns="" val="10006"/>
                  </a:ext>
                </a:extLst>
              </a:tr>
              <a:tr h="844434">
                <a:tc>
                  <a:txBody>
                    <a:bodyPr/>
                    <a:lstStyle/>
                    <a:p>
                      <a:pPr>
                        <a:lnSpc>
                          <a:spcPct val="115000"/>
                        </a:lnSpc>
                        <a:spcAft>
                          <a:spcPts val="0"/>
                        </a:spcAft>
                      </a:pPr>
                      <a:r>
                        <a:rPr lang="es-ES" sz="1200" b="1" dirty="0">
                          <a:effectLst/>
                          <a:latin typeface="Arial Narrow" panose="020B0606020202030204" pitchFamily="34" charset="0"/>
                          <a:ea typeface="Calibri"/>
                          <a:cs typeface="Times New Roman"/>
                        </a:rPr>
                        <a:t>Demandas</a:t>
                      </a:r>
                      <a:r>
                        <a:rPr lang="es-ES" sz="1200" b="1" baseline="0" dirty="0">
                          <a:effectLst/>
                          <a:latin typeface="Arial Narrow" panose="020B0606020202030204" pitchFamily="34" charset="0"/>
                          <a:ea typeface="Calibri"/>
                          <a:cs typeface="Times New Roman"/>
                        </a:rPr>
                        <a:t> de los empleadores</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15000"/>
                        </a:lnSpc>
                        <a:spcAft>
                          <a:spcPts val="0"/>
                        </a:spcAft>
                      </a:pPr>
                      <a:r>
                        <a:rPr lang="es-ES" sz="1200" dirty="0">
                          <a:effectLst/>
                          <a:latin typeface="Arial Narrow" panose="020B0606020202030204" pitchFamily="34" charset="0"/>
                          <a:ea typeface="Calibri"/>
                          <a:cs typeface="Times New Roman"/>
                        </a:rPr>
                        <a:t>Acciones encaminadas a la obtención de información por parte de los empleadores,</a:t>
                      </a:r>
                      <a:r>
                        <a:rPr lang="es-ES" sz="1200" baseline="0" dirty="0">
                          <a:effectLst/>
                          <a:latin typeface="Arial Narrow" panose="020B0606020202030204" pitchFamily="34" charset="0"/>
                          <a:ea typeface="Calibri"/>
                          <a:cs typeface="Times New Roman"/>
                        </a:rPr>
                        <a:t> por sectores de actividad.</a:t>
                      </a:r>
                      <a:endParaRPr lang="es-ES" sz="1200" dirty="0">
                        <a:effectLst/>
                        <a:latin typeface="Arial Narrow" panose="020B0606020202030204" pitchFamily="34" charset="0"/>
                        <a:ea typeface="Calibri"/>
                        <a:cs typeface="Times New Roman"/>
                      </a:endParaRPr>
                    </a:p>
                    <a:p>
                      <a:pPr>
                        <a:lnSpc>
                          <a:spcPct val="115000"/>
                        </a:lnSpc>
                        <a:spcAft>
                          <a:spcPts val="0"/>
                        </a:spcAft>
                      </a:pPr>
                      <a:r>
                        <a:rPr lang="es-ES" sz="1200" dirty="0">
                          <a:effectLst/>
                          <a:latin typeface="Arial Narrow" panose="020B0606020202030204" pitchFamily="34" charset="0"/>
                          <a:ea typeface="Calibri"/>
                          <a:cs typeface="Times New Roman"/>
                        </a:rPr>
                        <a:t> Aplicación de técnicas cualitativas y/o cuantitativas.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15000"/>
                        </a:lnSpc>
                        <a:spcAft>
                          <a:spcPts val="0"/>
                        </a:spcAft>
                      </a:pPr>
                      <a:r>
                        <a:rPr lang="es-ES" sz="1200" dirty="0">
                          <a:solidFill>
                            <a:schemeClr val="tx1"/>
                          </a:solidFill>
                          <a:effectLst/>
                          <a:latin typeface="Arial Narrow" panose="020B0606020202030204" pitchFamily="34" charset="0"/>
                          <a:ea typeface="Calibri"/>
                          <a:cs typeface="Times New Roman"/>
                        </a:rPr>
                        <a:t>Nuevo</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Fomentar los canales de colaboración universidad – empresa.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Posicionar a la UMU en el tejido productivo.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441003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1056D-B251-7944-9D5B-A0CF11847B5C}"/>
              </a:ext>
            </a:extLst>
          </p:cNvPr>
          <p:cNvSpPr>
            <a:spLocks noGrp="1"/>
          </p:cNvSpPr>
          <p:nvPr>
            <p:ph type="title"/>
          </p:nvPr>
        </p:nvSpPr>
        <p:spPr/>
        <p:txBody>
          <a:bodyPr/>
          <a:lstStyle/>
          <a:p>
            <a:r>
              <a:rPr lang="es-ES" dirty="0"/>
              <a:t>Vicerrectorado de Empleo, Emprendimiento y Sociedad</a:t>
            </a:r>
          </a:p>
        </p:txBody>
      </p:sp>
      <p:sp>
        <p:nvSpPr>
          <p:cNvPr id="4" name="Marcador de contenido 3">
            <a:extLst>
              <a:ext uri="{FF2B5EF4-FFF2-40B4-BE49-F238E27FC236}">
                <a16:creationId xmlns:a16="http://schemas.microsoft.com/office/drawing/2014/main" xmlns=""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0BDD033-B903-484B-A163-AC51B4E4C8F1}" type="slidenum">
              <a:rPr kumimoji="0" lang="es-ES" sz="1000" b="0" i="0" u="none" strike="noStrike" kern="1200" cap="none" spc="0" normalizeH="0" baseline="0" noProof="0" smtClean="0">
                <a:ln>
                  <a:noFill/>
                </a:ln>
                <a:solidFill>
                  <a:prstClr val="white"/>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27</a:t>
            </a:fld>
            <a:endParaRPr kumimoji="0" lang="es-ES" sz="1000" b="0" i="0" u="none" strike="noStrike" kern="1200" cap="none" spc="0" normalizeH="0" baseline="0" noProof="0" dirty="0">
              <a:ln>
                <a:noFill/>
              </a:ln>
              <a:solidFill>
                <a:prstClr val="white"/>
              </a:solidFill>
              <a:effectLst/>
              <a:uLnTx/>
              <a:uFillTx/>
              <a:latin typeface="Arial" charset="0"/>
              <a:ea typeface="+mn-ea"/>
              <a:cs typeface="Arial" charset="0"/>
            </a:endParaRPr>
          </a:p>
        </p:txBody>
      </p:sp>
      <p:graphicFrame>
        <p:nvGraphicFramePr>
          <p:cNvPr id="7" name="Tabla 6">
            <a:extLst>
              <a:ext uri="{FF2B5EF4-FFF2-40B4-BE49-F238E27FC236}">
                <a16:creationId xmlns:a16="http://schemas.microsoft.com/office/drawing/2014/main" xmlns="" id="{E7DEDE01-DE16-FB45-A2FD-EEE29A3B1843}"/>
              </a:ext>
            </a:extLst>
          </p:cNvPr>
          <p:cNvGraphicFramePr>
            <a:graphicFrameLocks noGrp="1"/>
          </p:cNvGraphicFramePr>
          <p:nvPr/>
        </p:nvGraphicFramePr>
        <p:xfrm>
          <a:off x="377587" y="1224133"/>
          <a:ext cx="11479795" cy="5465873"/>
        </p:xfrm>
        <a:graphic>
          <a:graphicData uri="http://schemas.openxmlformats.org/drawingml/2006/table">
            <a:tbl>
              <a:tblPr/>
              <a:tblGrid>
                <a:gridCol w="1581399">
                  <a:extLst>
                    <a:ext uri="{9D8B030D-6E8A-4147-A177-3AD203B41FA5}">
                      <a16:colId xmlns:a16="http://schemas.microsoft.com/office/drawing/2014/main" xmlns="" val="20000"/>
                    </a:ext>
                  </a:extLst>
                </a:gridCol>
                <a:gridCol w="5604933">
                  <a:extLst>
                    <a:ext uri="{9D8B030D-6E8A-4147-A177-3AD203B41FA5}">
                      <a16:colId xmlns:a16="http://schemas.microsoft.com/office/drawing/2014/main" xmlns="" val="20001"/>
                    </a:ext>
                  </a:extLst>
                </a:gridCol>
                <a:gridCol w="904021">
                  <a:extLst>
                    <a:ext uri="{9D8B030D-6E8A-4147-A177-3AD203B41FA5}">
                      <a16:colId xmlns:a16="http://schemas.microsoft.com/office/drawing/2014/main" xmlns="" val="20003"/>
                    </a:ext>
                  </a:extLst>
                </a:gridCol>
                <a:gridCol w="3389442">
                  <a:extLst>
                    <a:ext uri="{9D8B030D-6E8A-4147-A177-3AD203B41FA5}">
                      <a16:colId xmlns:a16="http://schemas.microsoft.com/office/drawing/2014/main" xmlns="" val="20004"/>
                    </a:ext>
                  </a:extLst>
                </a:gridCol>
              </a:tblGrid>
              <a:tr h="307019">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 de actuaciones</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27369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Línea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Descripción</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1314551">
                <a:tc>
                  <a:txBody>
                    <a:bodyPr/>
                    <a:lstStyle/>
                    <a:p>
                      <a:pPr>
                        <a:lnSpc>
                          <a:spcPct val="115000"/>
                        </a:lnSpc>
                        <a:spcAft>
                          <a:spcPts val="0"/>
                        </a:spcAft>
                      </a:pPr>
                      <a:r>
                        <a:rPr lang="es-ES" sz="1200" b="1" dirty="0">
                          <a:effectLst/>
                          <a:latin typeface="Arial Narrow" panose="020B0606020202030204" pitchFamily="34" charset="0"/>
                          <a:ea typeface="Calibri"/>
                          <a:cs typeface="Times New Roman"/>
                        </a:rPr>
                        <a:t>Estudio de Inserción Laboral de Grados, Másteres  Doctorados</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15000"/>
                        </a:lnSpc>
                        <a:spcAft>
                          <a:spcPts val="0"/>
                        </a:spcAft>
                      </a:pPr>
                      <a:r>
                        <a:rPr lang="es-ES" sz="1200" dirty="0">
                          <a:effectLst/>
                          <a:latin typeface="Arial Narrow" panose="020B0606020202030204" pitchFamily="34" charset="0"/>
                          <a:ea typeface="Calibri"/>
                          <a:cs typeface="Times New Roman"/>
                        </a:rPr>
                        <a:t>Promociones 17/18-18/19.</a:t>
                      </a:r>
                    </a:p>
                    <a:p>
                      <a:pPr>
                        <a:lnSpc>
                          <a:spcPct val="115000"/>
                        </a:lnSpc>
                        <a:spcAft>
                          <a:spcPts val="0"/>
                        </a:spcAft>
                      </a:pPr>
                      <a:r>
                        <a:rPr lang="es-ES" sz="1200" dirty="0">
                          <a:effectLst/>
                          <a:latin typeface="Arial Narrow" panose="020B0606020202030204" pitchFamily="34" charset="0"/>
                          <a:ea typeface="Calibri"/>
                          <a:cs typeface="Times New Roman"/>
                        </a:rPr>
                        <a:t>Recogida de información para conocer las características y resultados de la inserción laboral de los titulados. </a:t>
                      </a:r>
                    </a:p>
                    <a:p>
                      <a:pPr>
                        <a:lnSpc>
                          <a:spcPct val="115000"/>
                        </a:lnSpc>
                        <a:spcAft>
                          <a:spcPts val="0"/>
                        </a:spcAft>
                      </a:pPr>
                      <a:r>
                        <a:rPr lang="es-ES" sz="1200" dirty="0">
                          <a:effectLst/>
                          <a:latin typeface="Arial Narrow" panose="020B0606020202030204" pitchFamily="34" charset="0"/>
                          <a:ea typeface="Calibri"/>
                          <a:cs typeface="Times New Roman"/>
                        </a:rPr>
                        <a:t>Metodología cuantitativa en la que se tratará de avanzar en un diseño que combine encuesta con cruce de datos de registros administrativos.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15000"/>
                        </a:lnSpc>
                        <a:spcAft>
                          <a:spcPts val="0"/>
                        </a:spcAft>
                      </a:pPr>
                      <a:r>
                        <a:rPr lang="es-ES" sz="1200" dirty="0">
                          <a:solidFill>
                            <a:schemeClr val="tx1"/>
                          </a:solidFill>
                          <a:effectLst/>
                          <a:latin typeface="Arial Narrow" panose="020B0606020202030204" pitchFamily="34" charset="0"/>
                          <a:ea typeface="Calibri"/>
                          <a:cs typeface="Times New Roman"/>
                        </a:rPr>
                        <a:t>Nuevo</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171450" indent="-171450">
                        <a:lnSpc>
                          <a:spcPct val="115000"/>
                        </a:lnSpc>
                        <a:spcAft>
                          <a:spcPts val="0"/>
                        </a:spcAft>
                        <a:buFont typeface="Arial" panose="020B0604020202020204" pitchFamily="34" charset="0"/>
                        <a:buChar char="•"/>
                      </a:pPr>
                      <a:r>
                        <a:rPr lang="es-ES" sz="1200" dirty="0">
                          <a:effectLst/>
                          <a:latin typeface="Arial Narrow" panose="020B0606020202030204" pitchFamily="34" charset="0"/>
                          <a:ea typeface="Calibri"/>
                          <a:cs typeface="Times New Roman"/>
                        </a:rPr>
                        <a:t>Dar cumplimiento al requerimiento normativo con la obtención de indicadores.</a:t>
                      </a:r>
                    </a:p>
                    <a:p>
                      <a:pPr marL="171450" indent="-171450">
                        <a:lnSpc>
                          <a:spcPct val="115000"/>
                        </a:lnSpc>
                        <a:spcAft>
                          <a:spcPts val="0"/>
                        </a:spcAft>
                        <a:buFont typeface="Arial" panose="020B0604020202020204" pitchFamily="34" charset="0"/>
                        <a:buChar char="•"/>
                      </a:pPr>
                      <a:r>
                        <a:rPr lang="es-ES" sz="1200" dirty="0">
                          <a:effectLst/>
                          <a:latin typeface="Arial Narrow" panose="020B0606020202030204" pitchFamily="34" charset="0"/>
                          <a:ea typeface="Calibri"/>
                          <a:cs typeface="Times New Roman"/>
                        </a:rPr>
                        <a:t>Ofrecer información de interés para titulados y el diseño de actividades de orientación.</a:t>
                      </a:r>
                    </a:p>
                    <a:p>
                      <a:pPr marL="171450" indent="-171450">
                        <a:lnSpc>
                          <a:spcPct val="115000"/>
                        </a:lnSpc>
                        <a:spcAft>
                          <a:spcPts val="0"/>
                        </a:spcAft>
                        <a:buFont typeface="Arial" panose="020B0604020202020204" pitchFamily="34" charset="0"/>
                        <a:buChar char="•"/>
                      </a:pPr>
                      <a:r>
                        <a:rPr lang="es-ES" sz="1200" dirty="0">
                          <a:effectLst/>
                          <a:latin typeface="Arial Narrow" panose="020B0606020202030204" pitchFamily="34" charset="0"/>
                          <a:ea typeface="Calibri"/>
                          <a:cs typeface="Times New Roman"/>
                        </a:rPr>
                        <a:t>Contribuir a la rendición de cuentas y la transparencia de la institución.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xmlns="" val="10002"/>
                  </a:ext>
                </a:extLst>
              </a:tr>
              <a:tr h="643933">
                <a:tc>
                  <a:txBody>
                    <a:bodyPr/>
                    <a:lstStyle/>
                    <a:p>
                      <a:pPr>
                        <a:lnSpc>
                          <a:spcPct val="115000"/>
                        </a:lnSpc>
                        <a:spcAft>
                          <a:spcPts val="0"/>
                        </a:spcAft>
                      </a:pPr>
                      <a:r>
                        <a:rPr lang="es-ES" sz="1200" b="1" dirty="0">
                          <a:effectLst/>
                          <a:latin typeface="Arial Narrow" panose="020B0606020202030204" pitchFamily="34" charset="0"/>
                          <a:ea typeface="Calibri"/>
                          <a:cs typeface="Times New Roman"/>
                        </a:rPr>
                        <a:t>Fomento de la relación con empresas e instituciones externas</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15000"/>
                        </a:lnSpc>
                        <a:spcAft>
                          <a:spcPts val="0"/>
                        </a:spcAft>
                      </a:pPr>
                      <a:r>
                        <a:rPr lang="es-ES" sz="1200" dirty="0">
                          <a:effectLst/>
                          <a:latin typeface="Arial Narrow" panose="020B0606020202030204" pitchFamily="34" charset="0"/>
                          <a:ea typeface="Calibri"/>
                          <a:cs typeface="Times New Roman"/>
                        </a:rPr>
                        <a:t>Acciones dirigidas a la promoción de la relación con empresas incluyendo tanto acciones de fidelización como de nuevas relaciones con empresas.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15000"/>
                        </a:lnSpc>
                        <a:spcAft>
                          <a:spcPts val="0"/>
                        </a:spcAft>
                      </a:pPr>
                      <a:r>
                        <a:rPr lang="es-ES" sz="1200" dirty="0">
                          <a:solidFill>
                            <a:schemeClr val="tx1"/>
                          </a:solidFill>
                          <a:effectLst/>
                          <a:latin typeface="Arial Narrow" panose="020B0606020202030204" pitchFamily="34" charset="0"/>
                          <a:ea typeface="Calibri"/>
                          <a:cs typeface="Times New Roman"/>
                        </a:rPr>
                        <a:t>En proceso</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Acercar el tejido empresarial a la UMU</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 Posicionar a la UMU en el tejido productivo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 Promover la inserción profesional de nuestros titulados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3"/>
                  </a:ext>
                </a:extLst>
              </a:tr>
              <a:tr h="1010896">
                <a:tc>
                  <a:txBody>
                    <a:bodyPr/>
                    <a:lstStyle/>
                    <a:p>
                      <a:pPr>
                        <a:lnSpc>
                          <a:spcPct val="115000"/>
                        </a:lnSpc>
                        <a:spcAft>
                          <a:spcPts val="0"/>
                        </a:spcAft>
                      </a:pPr>
                      <a:r>
                        <a:rPr lang="es-ES" sz="1200" b="1" dirty="0">
                          <a:effectLst/>
                          <a:latin typeface="Arial Narrow" panose="020B0606020202030204" pitchFamily="34" charset="0"/>
                          <a:ea typeface="Calibri"/>
                          <a:cs typeface="Times New Roman"/>
                        </a:rPr>
                        <a:t>Feria de empleo virtual UMU</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15000"/>
                        </a:lnSpc>
                        <a:spcAft>
                          <a:spcPts val="0"/>
                        </a:spcAft>
                      </a:pPr>
                      <a:r>
                        <a:rPr lang="es-ES" sz="1200" dirty="0">
                          <a:effectLst/>
                          <a:latin typeface="Arial Narrow" panose="020B0606020202030204" pitchFamily="34" charset="0"/>
                          <a:ea typeface="Calibri"/>
                          <a:cs typeface="Times New Roman"/>
                        </a:rPr>
                        <a:t>Desarrollo de un foro de empleo virtual que integre y ponga en contacto a empresas con titulados de la UMU para: </a:t>
                      </a:r>
                    </a:p>
                    <a:p>
                      <a:pPr marL="342900" lvl="0" indent="-161925">
                        <a:lnSpc>
                          <a:spcPct val="115000"/>
                        </a:lnSpc>
                        <a:spcAft>
                          <a:spcPts val="0"/>
                        </a:spcAft>
                        <a:buFont typeface="Symbol"/>
                        <a:buChar char=""/>
                      </a:pPr>
                      <a:r>
                        <a:rPr lang="es-ES" sz="1200" dirty="0">
                          <a:effectLst/>
                          <a:latin typeface="Arial Narrow" panose="020B0606020202030204" pitchFamily="34" charset="0"/>
                          <a:ea typeface="Calibri"/>
                          <a:cs typeface="Times New Roman"/>
                        </a:rPr>
                        <a:t>Identificación de perfiles demandados</a:t>
                      </a:r>
                    </a:p>
                    <a:p>
                      <a:pPr marL="342900" lvl="0" indent="-161925">
                        <a:lnSpc>
                          <a:spcPct val="115000"/>
                        </a:lnSpc>
                        <a:spcAft>
                          <a:spcPts val="0"/>
                        </a:spcAft>
                        <a:buFont typeface="Symbol"/>
                        <a:buChar char=""/>
                      </a:pPr>
                      <a:r>
                        <a:rPr lang="es-ES" sz="1200" dirty="0">
                          <a:effectLst/>
                          <a:latin typeface="Arial Narrow" panose="020B0606020202030204" pitchFamily="34" charset="0"/>
                          <a:ea typeface="Calibri"/>
                          <a:cs typeface="Times New Roman"/>
                        </a:rPr>
                        <a:t>Captación de talento universitarios</a:t>
                      </a:r>
                    </a:p>
                    <a:p>
                      <a:pPr marL="342900" lvl="0" indent="-161925">
                        <a:lnSpc>
                          <a:spcPct val="115000"/>
                        </a:lnSpc>
                        <a:spcAft>
                          <a:spcPts val="0"/>
                        </a:spcAft>
                        <a:buFont typeface="Symbol"/>
                        <a:buChar char=""/>
                      </a:pPr>
                      <a:r>
                        <a:rPr lang="es-ES" sz="1200" dirty="0">
                          <a:effectLst/>
                          <a:latin typeface="Arial Narrow" panose="020B0606020202030204" pitchFamily="34" charset="0"/>
                          <a:ea typeface="Calibri"/>
                          <a:cs typeface="Times New Roman"/>
                        </a:rPr>
                        <a:t>Generación de oportunidades de prácticas y empleo.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15000"/>
                        </a:lnSpc>
                        <a:spcAft>
                          <a:spcPts val="0"/>
                        </a:spcAft>
                      </a:pPr>
                      <a:r>
                        <a:rPr lang="es-ES" sz="1200" dirty="0">
                          <a:solidFill>
                            <a:schemeClr val="tx1"/>
                          </a:solidFill>
                          <a:effectLst/>
                          <a:latin typeface="Arial Narrow" panose="020B0606020202030204" pitchFamily="34" charset="0"/>
                          <a:ea typeface="Calibri"/>
                          <a:cs typeface="Times New Roman"/>
                        </a:rPr>
                        <a:t>Nuevo</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Consolidar los canales de comunicación y colaboración con las empresas.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 Generar oportunidades de ofertas de prácticas y empleo para nuestros titulados.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 Promover la inserción profesional de nuestros titulados.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xmlns="" val="10004"/>
                  </a:ext>
                </a:extLst>
              </a:tr>
              <a:tr h="731520">
                <a:tc>
                  <a:txBody>
                    <a:bodyPr/>
                    <a:lstStyle/>
                    <a:p>
                      <a:pPr>
                        <a:lnSpc>
                          <a:spcPct val="115000"/>
                        </a:lnSpc>
                        <a:spcAft>
                          <a:spcPts val="0"/>
                        </a:spcAft>
                      </a:pPr>
                      <a:r>
                        <a:rPr lang="es-ES" sz="1200" b="1" dirty="0">
                          <a:effectLst/>
                          <a:latin typeface="Arial Narrow" panose="020B0606020202030204" pitchFamily="34" charset="0"/>
                          <a:ea typeface="Calibri"/>
                          <a:cs typeface="Times New Roman"/>
                        </a:rPr>
                        <a:t>Desarrollo de PRAXIS</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15000"/>
                        </a:lnSpc>
                        <a:spcAft>
                          <a:spcPts val="0"/>
                        </a:spcAft>
                      </a:pPr>
                      <a:r>
                        <a:rPr lang="es-ES" sz="1200" dirty="0">
                          <a:effectLst/>
                          <a:latin typeface="Arial Narrow" panose="020B0606020202030204" pitchFamily="34" charset="0"/>
                          <a:ea typeface="Calibri"/>
                          <a:cs typeface="Times New Roman"/>
                        </a:rPr>
                        <a:t>Desarrollo y puesta</a:t>
                      </a:r>
                      <a:r>
                        <a:rPr lang="es-ES" sz="1200" baseline="0" dirty="0">
                          <a:effectLst/>
                          <a:latin typeface="Arial Narrow" panose="020B0606020202030204" pitchFamily="34" charset="0"/>
                          <a:ea typeface="Calibri"/>
                          <a:cs typeface="Times New Roman"/>
                        </a:rPr>
                        <a:t> en producción de la nueva aplicación de gestión integral de prácticas, que integra las de tipo curricular y extracurricular. </a:t>
                      </a:r>
                    </a:p>
                    <a:p>
                      <a:pPr>
                        <a:lnSpc>
                          <a:spcPct val="115000"/>
                        </a:lnSpc>
                        <a:spcAft>
                          <a:spcPts val="0"/>
                        </a:spcAft>
                      </a:pPr>
                      <a:r>
                        <a:rPr lang="es-ES" sz="1200" baseline="0" dirty="0">
                          <a:effectLst/>
                          <a:latin typeface="Arial Narrow" panose="020B0606020202030204" pitchFamily="34" charset="0"/>
                          <a:ea typeface="Calibri"/>
                          <a:cs typeface="Times New Roman"/>
                        </a:rPr>
                        <a:t>Dirigida a Facultades, estudiantes, tutores y COIE.</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15000"/>
                        </a:lnSpc>
                        <a:spcAft>
                          <a:spcPts val="0"/>
                        </a:spcAft>
                      </a:pPr>
                      <a:r>
                        <a:rPr lang="es-ES" sz="1200" dirty="0">
                          <a:solidFill>
                            <a:schemeClr val="tx1"/>
                          </a:solidFill>
                          <a:effectLst/>
                          <a:latin typeface="Arial Narrow" panose="020B0606020202030204" pitchFamily="34" charset="0"/>
                          <a:ea typeface="Calibri"/>
                          <a:cs typeface="Times New Roman"/>
                        </a:rPr>
                        <a:t>Nuevo</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Integración de la gestión de prácticas en la UMU.</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Favorece el seguimiento y control de calidad de las prácticas.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5"/>
                  </a:ext>
                </a:extLst>
              </a:tr>
              <a:tr h="1004897">
                <a:tc>
                  <a:txBody>
                    <a:bodyPr/>
                    <a:lstStyle/>
                    <a:p>
                      <a:pPr>
                        <a:lnSpc>
                          <a:spcPct val="115000"/>
                        </a:lnSpc>
                        <a:spcAft>
                          <a:spcPts val="0"/>
                        </a:spcAft>
                      </a:pPr>
                      <a:r>
                        <a:rPr lang="es-ES" sz="1200" b="1" dirty="0">
                          <a:effectLst/>
                          <a:latin typeface="Arial Narrow" panose="020B0606020202030204" pitchFamily="34" charset="0"/>
                          <a:ea typeface="Calibri"/>
                          <a:cs typeface="Times New Roman"/>
                        </a:rPr>
                        <a:t>Impulso a las prácticas curriculares y extracurriculares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15000"/>
                        </a:lnSpc>
                        <a:spcAft>
                          <a:spcPts val="0"/>
                        </a:spcAft>
                      </a:pPr>
                      <a:r>
                        <a:rPr lang="es-ES" sz="1200" dirty="0">
                          <a:effectLst/>
                          <a:latin typeface="Arial Narrow" panose="020B0606020202030204" pitchFamily="34" charset="0"/>
                          <a:ea typeface="Calibri"/>
                          <a:cs typeface="Times New Roman"/>
                        </a:rPr>
                        <a:t>Promoción</a:t>
                      </a:r>
                      <a:r>
                        <a:rPr lang="es-ES" sz="1200" baseline="0" dirty="0">
                          <a:effectLst/>
                          <a:latin typeface="Arial Narrow" panose="020B0606020202030204" pitchFamily="34" charset="0"/>
                          <a:ea typeface="Calibri"/>
                          <a:cs typeface="Times New Roman"/>
                        </a:rPr>
                        <a:t> de los Convenios de Cooperación Educativa y de las prácticas externas entre las empresas e instituciones externas.</a:t>
                      </a:r>
                    </a:p>
                    <a:p>
                      <a:pPr>
                        <a:lnSpc>
                          <a:spcPct val="115000"/>
                        </a:lnSpc>
                        <a:spcAft>
                          <a:spcPts val="0"/>
                        </a:spcAft>
                      </a:pPr>
                      <a:r>
                        <a:rPr lang="es-ES" sz="1200" baseline="0" dirty="0">
                          <a:effectLst/>
                          <a:latin typeface="Arial Narrow" panose="020B0606020202030204" pitchFamily="34" charset="0"/>
                          <a:ea typeface="Calibri"/>
                          <a:cs typeface="Times New Roman"/>
                        </a:rPr>
                        <a:t>Revisión del proceso de gestión, seguimiento y evaluación de las prácticas extracurriculares.</a:t>
                      </a:r>
                    </a:p>
                    <a:p>
                      <a:pPr>
                        <a:lnSpc>
                          <a:spcPct val="115000"/>
                        </a:lnSpc>
                        <a:spcAft>
                          <a:spcPts val="0"/>
                        </a:spcAft>
                      </a:pPr>
                      <a:r>
                        <a:rPr lang="es-ES" sz="1200" baseline="0" dirty="0">
                          <a:effectLst/>
                          <a:latin typeface="Arial Narrow" panose="020B0606020202030204" pitchFamily="34" charset="0"/>
                          <a:ea typeface="Calibri"/>
                          <a:cs typeface="Times New Roman"/>
                        </a:rPr>
                        <a:t>Valoración y ordenación de las prácticas presenciales, </a:t>
                      </a:r>
                      <a:r>
                        <a:rPr lang="es-ES" sz="1200" baseline="0" dirty="0" err="1">
                          <a:effectLst/>
                          <a:latin typeface="Arial Narrow" panose="020B0606020202030204" pitchFamily="34" charset="0"/>
                          <a:ea typeface="Calibri"/>
                          <a:cs typeface="Times New Roman"/>
                        </a:rPr>
                        <a:t>semipresenciales</a:t>
                      </a:r>
                      <a:r>
                        <a:rPr lang="es-ES" sz="1200" baseline="0" dirty="0">
                          <a:effectLst/>
                          <a:latin typeface="Arial Narrow" panose="020B0606020202030204" pitchFamily="34" charset="0"/>
                          <a:ea typeface="Calibri"/>
                          <a:cs typeface="Times New Roman"/>
                        </a:rPr>
                        <a:t> y telemáticas.</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15000"/>
                        </a:lnSpc>
                        <a:spcAft>
                          <a:spcPts val="0"/>
                        </a:spcAft>
                      </a:pPr>
                      <a:r>
                        <a:rPr lang="es-ES" sz="1200" dirty="0">
                          <a:solidFill>
                            <a:schemeClr val="tx1"/>
                          </a:solidFill>
                          <a:effectLst/>
                          <a:latin typeface="Arial Narrow" panose="020B0606020202030204" pitchFamily="34" charset="0"/>
                          <a:ea typeface="Calibri"/>
                          <a:cs typeface="Times New Roman"/>
                        </a:rPr>
                        <a:t>En progreso</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Aumentar la oferta y calidad de las prácticas de estudiantes universitarios.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Adaptar las prácticas al nuevo escenario derivado de la pandemia.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chemeClr val="tx1"/>
                          </a:solidFill>
                          <a:effectLst/>
                          <a:latin typeface="Arial Narrow" charset="0"/>
                          <a:ea typeface="ＭＳ Ｐゴシック" charset="0"/>
                          <a:cs typeface="ＭＳ Ｐゴシック" charset="0"/>
                        </a:rPr>
                        <a:t>Disponer de un mayor información e indicadores sobre el desarrollo y calidad de las prácticas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310204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xmlns="" id="{DEE9AD7E-02F7-004F-880E-1BA42ABADC72}"/>
              </a:ext>
            </a:extLst>
          </p:cNvPr>
          <p:cNvSpPr>
            <a:spLocks noGrp="1"/>
          </p:cNvSpPr>
          <p:nvPr>
            <p:ph type="subTitle" idx="1"/>
          </p:nvPr>
        </p:nvSpPr>
        <p:spPr/>
        <p:txBody>
          <a:bodyPr/>
          <a:lstStyle/>
          <a:p>
            <a:endParaRPr lang="es-ES"/>
          </a:p>
        </p:txBody>
      </p:sp>
      <p:sp>
        <p:nvSpPr>
          <p:cNvPr id="3" name="Título 2">
            <a:extLst>
              <a:ext uri="{FF2B5EF4-FFF2-40B4-BE49-F238E27FC236}">
                <a16:creationId xmlns:a16="http://schemas.microsoft.com/office/drawing/2014/main" xmlns="" id="{DAE5B9A7-C6E2-F147-AE53-689F59716FB2}"/>
              </a:ext>
            </a:extLst>
          </p:cNvPr>
          <p:cNvSpPr>
            <a:spLocks noGrp="1"/>
          </p:cNvSpPr>
          <p:nvPr>
            <p:ph type="title"/>
          </p:nvPr>
        </p:nvSpPr>
        <p:spPr/>
        <p:txBody>
          <a:bodyPr/>
          <a:lstStyle/>
          <a:p>
            <a:r>
              <a:rPr lang="es-ES" dirty="0"/>
              <a:t>Vicerrectorado de Estrategia y Universidad Digital</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28</a:t>
            </a:fld>
            <a:endParaRPr lang="es-ES" dirty="0"/>
          </a:p>
        </p:txBody>
      </p:sp>
    </p:spTree>
    <p:extLst>
      <p:ext uri="{BB962C8B-B14F-4D97-AF65-F5344CB8AC3E}">
        <p14:creationId xmlns:p14="http://schemas.microsoft.com/office/powerpoint/2010/main" val="1969070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1056D-B251-7944-9D5B-A0CF11847B5C}"/>
              </a:ext>
            </a:extLst>
          </p:cNvPr>
          <p:cNvSpPr>
            <a:spLocks noGrp="1"/>
          </p:cNvSpPr>
          <p:nvPr>
            <p:ph type="title"/>
          </p:nvPr>
        </p:nvSpPr>
        <p:spPr/>
        <p:txBody>
          <a:bodyPr/>
          <a:lstStyle/>
          <a:p>
            <a:r>
              <a:rPr lang="es-ES" dirty="0"/>
              <a:t>Vicerrectorado de Estrategia y Universidad Digital</a:t>
            </a:r>
          </a:p>
        </p:txBody>
      </p:sp>
      <p:sp>
        <p:nvSpPr>
          <p:cNvPr id="4" name="Marcador de contenido 3">
            <a:extLst>
              <a:ext uri="{FF2B5EF4-FFF2-40B4-BE49-F238E27FC236}">
                <a16:creationId xmlns:a16="http://schemas.microsoft.com/office/drawing/2014/main" xmlns=""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29</a:t>
            </a:fld>
            <a:endParaRPr lang="es-ES" dirty="0"/>
          </a:p>
        </p:txBody>
      </p:sp>
      <p:graphicFrame>
        <p:nvGraphicFramePr>
          <p:cNvPr id="7" name="Tabla 6">
            <a:extLst>
              <a:ext uri="{FF2B5EF4-FFF2-40B4-BE49-F238E27FC236}">
                <a16:creationId xmlns:a16="http://schemas.microsoft.com/office/drawing/2014/main" xmlns="" id="{E7DEDE01-DE16-FB45-A2FD-EEE29A3B1843}"/>
              </a:ext>
            </a:extLst>
          </p:cNvPr>
          <p:cNvGraphicFramePr>
            <a:graphicFrameLocks noGrp="1"/>
          </p:cNvGraphicFramePr>
          <p:nvPr/>
        </p:nvGraphicFramePr>
        <p:xfrm>
          <a:off x="377587" y="1224132"/>
          <a:ext cx="11479795" cy="5594430"/>
        </p:xfrm>
        <a:graphic>
          <a:graphicData uri="http://schemas.openxmlformats.org/drawingml/2006/table">
            <a:tbl>
              <a:tblPr/>
              <a:tblGrid>
                <a:gridCol w="1581399">
                  <a:extLst>
                    <a:ext uri="{9D8B030D-6E8A-4147-A177-3AD203B41FA5}">
                      <a16:colId xmlns:a16="http://schemas.microsoft.com/office/drawing/2014/main" xmlns="" val="20000"/>
                    </a:ext>
                  </a:extLst>
                </a:gridCol>
                <a:gridCol w="3726197">
                  <a:extLst>
                    <a:ext uri="{9D8B030D-6E8A-4147-A177-3AD203B41FA5}">
                      <a16:colId xmlns:a16="http://schemas.microsoft.com/office/drawing/2014/main" xmlns="" val="20001"/>
                    </a:ext>
                  </a:extLst>
                </a:gridCol>
                <a:gridCol w="1878736">
                  <a:extLst>
                    <a:ext uri="{9D8B030D-6E8A-4147-A177-3AD203B41FA5}">
                      <a16:colId xmlns:a16="http://schemas.microsoft.com/office/drawing/2014/main" xmlns="" val="20002"/>
                    </a:ext>
                  </a:extLst>
                </a:gridCol>
                <a:gridCol w="904021">
                  <a:extLst>
                    <a:ext uri="{9D8B030D-6E8A-4147-A177-3AD203B41FA5}">
                      <a16:colId xmlns:a16="http://schemas.microsoft.com/office/drawing/2014/main" xmlns="" val="20003"/>
                    </a:ext>
                  </a:extLst>
                </a:gridCol>
                <a:gridCol w="3389442">
                  <a:extLst>
                    <a:ext uri="{9D8B030D-6E8A-4147-A177-3AD203B41FA5}">
                      <a16:colId xmlns:a16="http://schemas.microsoft.com/office/drawing/2014/main" xmlns="" val="20004"/>
                    </a:ext>
                  </a:extLst>
                </a:gridCol>
              </a:tblGrid>
              <a:tr h="332660">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Transformación Digital</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29379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Línea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Descripción</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Responsables</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1295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rgbClr val="000000"/>
                          </a:solidFill>
                          <a:effectLst/>
                          <a:latin typeface="Arial Narrow" charset="0"/>
                          <a:ea typeface="ＭＳ Ｐゴシック" charset="0"/>
                          <a:cs typeface="ＭＳ Ｐゴシック" charset="0"/>
                        </a:rPr>
                        <a:t>TD 1/2021:</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Transformación Digital de la UMU</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Plan de Transformación Digital de la Universidad de Murcia 2021-2024</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Definición de indicadores y seguimiento del Plan de Transformación Digital</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Seguimiento de los proyectos de Transformación Digital</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Aprobación de planes operativos</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Vicerrectorado de Estrategia y Universidad Digital</a:t>
                      </a:r>
                      <a:endPar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Iniciada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Aprobación del Plan de Transformación Digital</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Informe de seguimiento del Plan de </a:t>
                      </a:r>
                      <a:r>
                        <a:rPr kumimoji="0" lang="es-ES_tradnl" sz="1200" b="0" i="0" u="none" strike="noStrike" cap="none" normalizeH="0" baseline="0" dirty="0" err="1">
                          <a:ln>
                            <a:noFill/>
                          </a:ln>
                          <a:solidFill>
                            <a:srgbClr val="000000"/>
                          </a:solidFill>
                          <a:effectLst/>
                          <a:latin typeface="Arial Narrow" charset="0"/>
                          <a:ea typeface="ＭＳ Ｐゴシック" charset="0"/>
                          <a:cs typeface="ＭＳ Ｐゴシック" charset="0"/>
                        </a:rPr>
                        <a:t>Transf</a:t>
                      </a: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 Digital</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Planes operativos (administración digital, educación digital, etc.)</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xmlns="" val="10002"/>
                  </a:ext>
                </a:extLst>
              </a:tr>
              <a:tr h="92692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rgbClr val="000000"/>
                          </a:solidFill>
                          <a:effectLst/>
                          <a:latin typeface="Arial Narrow" charset="0"/>
                          <a:ea typeface="ＭＳ Ｐゴシック" charset="0"/>
                          <a:cs typeface="ＭＳ Ｐゴシック" charset="0"/>
                        </a:rPr>
                        <a:t>TD 2/2021:</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Educación Digital</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Ampliación del ecosistema de herramientas de Tecnologías Educativas (</a:t>
                      </a:r>
                      <a:r>
                        <a:rPr kumimoji="0" lang="es-ES" sz="1200" b="0" i="0" u="none" strike="noStrike" kern="1200" cap="none" spc="0" normalizeH="0" baseline="0" noProof="0" dirty="0" err="1">
                          <a:ln>
                            <a:noFill/>
                          </a:ln>
                          <a:solidFill>
                            <a:srgbClr val="000000"/>
                          </a:solidFill>
                          <a:effectLst/>
                          <a:uLnTx/>
                          <a:uFillTx/>
                          <a:latin typeface="Arial Narrow" charset="0"/>
                          <a:ea typeface="ＭＳ Ｐゴシック" charset="0"/>
                          <a:cs typeface="ＭＳ Ｐゴシック" charset="0"/>
                        </a:rPr>
                        <a:t>EdTech</a:t>
                      </a: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Servicios basados en analítica del aprendizaje (</a:t>
                      </a:r>
                      <a:r>
                        <a:rPr kumimoji="0" lang="es-ES" sz="1200" b="0" i="0" u="none" strike="noStrike" kern="1200" cap="none" spc="0" normalizeH="0" baseline="0" noProof="0" dirty="0" err="1">
                          <a:ln>
                            <a:noFill/>
                          </a:ln>
                          <a:solidFill>
                            <a:srgbClr val="000000"/>
                          </a:solidFill>
                          <a:effectLst/>
                          <a:uLnTx/>
                          <a:uFillTx/>
                          <a:latin typeface="Arial Narrow" charset="0"/>
                          <a:ea typeface="ＭＳ Ｐゴシック" charset="0"/>
                          <a:cs typeface="ＭＳ Ｐゴシック" charset="0"/>
                        </a:rPr>
                        <a:t>Learning</a:t>
                      </a: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 </a:t>
                      </a:r>
                      <a:r>
                        <a:rPr kumimoji="0" lang="es-ES" sz="1200" b="0" i="0" u="none" strike="noStrike" kern="1200" cap="none" spc="0" normalizeH="0" baseline="0" noProof="0" dirty="0" err="1">
                          <a:ln>
                            <a:noFill/>
                          </a:ln>
                          <a:solidFill>
                            <a:srgbClr val="000000"/>
                          </a:solidFill>
                          <a:effectLst/>
                          <a:uLnTx/>
                          <a:uFillTx/>
                          <a:latin typeface="Arial Narrow" charset="0"/>
                          <a:ea typeface="ＭＳ Ｐゴシック" charset="0"/>
                          <a:cs typeface="ＭＳ Ｐゴシック" charset="0"/>
                        </a:rPr>
                        <a:t>Analitics</a:t>
                      </a: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Mejoras a la elaboración de contenidos multimedia e interactivos</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Vicerrectorado de Estrategia y Universidad Digital</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ÁTICA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En proceso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Integración de nuevas herramientas en el ecosistema </a:t>
                      </a:r>
                      <a:r>
                        <a:rPr kumimoji="0" lang="es-ES_tradnl" sz="1200" b="0" i="0" u="none" strike="noStrike" cap="none" normalizeH="0" baseline="0" dirty="0" err="1">
                          <a:ln>
                            <a:noFill/>
                          </a:ln>
                          <a:solidFill>
                            <a:srgbClr val="000000"/>
                          </a:solidFill>
                          <a:effectLst/>
                          <a:latin typeface="Arial Narrow" charset="0"/>
                          <a:ea typeface="ＭＳ Ｐゴシック" charset="0"/>
                          <a:cs typeface="ＭＳ Ｐゴシック" charset="0"/>
                        </a:rPr>
                        <a:t>EdTech</a:t>
                      </a: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 para dar soporte a metodologías activas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Mejora de la calidad de los contenidos educativos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Nuevos servicios de apoyo a la docencia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3"/>
                  </a:ext>
                </a:extLst>
              </a:tr>
              <a:tr h="1114868">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1" i="0" u="none" strike="noStrike" cap="none" normalizeH="0" baseline="0" dirty="0">
                          <a:ln>
                            <a:noFill/>
                          </a:ln>
                          <a:solidFill>
                            <a:srgbClr val="000000"/>
                          </a:solidFill>
                          <a:effectLst/>
                          <a:latin typeface="Arial Narrow" charset="0"/>
                          <a:ea typeface="ＭＳ Ｐゴシック" charset="0"/>
                          <a:cs typeface="ＭＳ Ｐゴシック" charset="0"/>
                        </a:rPr>
                        <a:t>TD 3/2021: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Administración Digital</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Gestión integral de expedientes digitales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Adecuación a la legislación vigente en materia de e-Administración</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Integración con servicios de la AGE (</a:t>
                      </a:r>
                      <a:r>
                        <a:rPr kumimoji="0" lang="es-ES" sz="1200" b="0" i="0" u="none" strike="noStrike" kern="1200" cap="none" spc="0" normalizeH="0" baseline="0" noProof="0" dirty="0" err="1">
                          <a:ln>
                            <a:noFill/>
                          </a:ln>
                          <a:solidFill>
                            <a:srgbClr val="000000"/>
                          </a:solidFill>
                          <a:effectLst/>
                          <a:uLnTx/>
                          <a:uFillTx/>
                          <a:latin typeface="Arial Narrow" charset="0"/>
                          <a:ea typeface="ＭＳ Ｐゴシック" charset="0"/>
                          <a:cs typeface="ＭＳ Ｐゴシック" charset="0"/>
                        </a:rPr>
                        <a:t>e.j</a:t>
                      </a: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 NOTIFIC@)</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Desarrollo de procedimientos internos íntegramente electrónicos</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Vicerrectorado de Estrategia y Universidad Digital</a:t>
                      </a:r>
                      <a:endParaRPr kumimoji="0" lang="es-ES_tradnl"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Gerencia</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Secretaría General</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ÁTICA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Iniciada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Evolución del gestor de expedientes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Integración de servicios de la AGE en nuestras herramientas y en particular con NOTIFIC@</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Incremento de trámites totalmente digitales</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xmlns="" val="10004"/>
                  </a:ext>
                </a:extLst>
              </a:tr>
              <a:tr h="129530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1" i="0" u="none" strike="noStrike" cap="none" normalizeH="0" baseline="0" dirty="0">
                          <a:ln>
                            <a:noFill/>
                          </a:ln>
                          <a:solidFill>
                            <a:srgbClr val="000000"/>
                          </a:solidFill>
                          <a:effectLst/>
                          <a:latin typeface="Arial Narrow" charset="0"/>
                          <a:ea typeface="ＭＳ Ｐゴシック" charset="0"/>
                          <a:cs typeface="ＭＳ Ｐゴシック" charset="0"/>
                        </a:rPr>
                        <a:t>TD 4/2021: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Proyectos transversales de transformación digital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Portal único de servicios y </a:t>
                      </a:r>
                      <a:r>
                        <a:rPr kumimoji="0" lang="es-ES" sz="1200" b="0" i="0" u="none" strike="noStrike" kern="1200" cap="none" spc="0" normalizeH="0" baseline="0" noProof="0" dirty="0" err="1">
                          <a:ln>
                            <a:noFill/>
                          </a:ln>
                          <a:solidFill>
                            <a:srgbClr val="000000"/>
                          </a:solidFill>
                          <a:effectLst/>
                          <a:uLnTx/>
                          <a:uFillTx/>
                          <a:latin typeface="Arial Narrow" charset="0"/>
                          <a:ea typeface="ＭＳ Ｐゴシック" charset="0"/>
                          <a:cs typeface="ＭＳ Ｐゴシック" charset="0"/>
                        </a:rPr>
                        <a:t>UMUApp</a:t>
                      </a:r>
                      <a:endPar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Infraestructura Data as a </a:t>
                      </a:r>
                      <a:r>
                        <a:rPr kumimoji="0" lang="es-ES" sz="1200" b="0" i="0" u="none" strike="noStrike" kern="1200" cap="none" spc="0" normalizeH="0" baseline="0" noProof="0" dirty="0" err="1">
                          <a:ln>
                            <a:noFill/>
                          </a:ln>
                          <a:solidFill>
                            <a:srgbClr val="000000"/>
                          </a:solidFill>
                          <a:effectLst/>
                          <a:uLnTx/>
                          <a:uFillTx/>
                          <a:latin typeface="Arial Narrow" charset="0"/>
                          <a:ea typeface="ＭＳ Ｐゴシック" charset="0"/>
                          <a:cs typeface="ＭＳ Ｐゴシック" charset="0"/>
                        </a:rPr>
                        <a:t>Service</a:t>
                      </a: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 (</a:t>
                      </a:r>
                      <a:r>
                        <a:rPr kumimoji="0" lang="es-ES" sz="1200" b="0" i="0" u="none" strike="noStrike" kern="1200" cap="none" spc="0" normalizeH="0" baseline="0" noProof="0" dirty="0" err="1">
                          <a:ln>
                            <a:noFill/>
                          </a:ln>
                          <a:solidFill>
                            <a:srgbClr val="000000"/>
                          </a:solidFill>
                          <a:effectLst/>
                          <a:uLnTx/>
                          <a:uFillTx/>
                          <a:latin typeface="Arial Narrow" charset="0"/>
                          <a:ea typeface="ＭＳ Ｐゴシック" charset="0"/>
                          <a:cs typeface="ＭＳ Ｐゴシック" charset="0"/>
                        </a:rPr>
                        <a:t>DaaS</a:t>
                      </a: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Plataforma para la creación ágil de proyectos de </a:t>
                      </a:r>
                      <a:r>
                        <a:rPr kumimoji="0" lang="es-ES" sz="1200" b="0" i="0" u="none" strike="noStrike" kern="1200" cap="none" spc="0" normalizeH="0" baseline="0" noProof="0" dirty="0" err="1">
                          <a:ln>
                            <a:noFill/>
                          </a:ln>
                          <a:solidFill>
                            <a:srgbClr val="000000"/>
                          </a:solidFill>
                          <a:effectLst/>
                          <a:uLnTx/>
                          <a:uFillTx/>
                          <a:latin typeface="Arial Narrow" charset="0"/>
                          <a:ea typeface="ＭＳ Ｐゴシック" charset="0"/>
                          <a:cs typeface="ＭＳ Ｐゴシック" charset="0"/>
                        </a:rPr>
                        <a:t>BigData</a:t>
                      </a: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 e Inteligencia Artificial (LABDATA)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Emisión automatizada de diplomas y certificaciones con </a:t>
                      </a:r>
                      <a:r>
                        <a:rPr kumimoji="0" lang="es-ES" sz="1200" b="0" i="0" u="none" strike="noStrike" kern="1200" cap="none" spc="0" normalizeH="0" baseline="0" noProof="0" dirty="0" err="1">
                          <a:ln>
                            <a:noFill/>
                          </a:ln>
                          <a:solidFill>
                            <a:srgbClr val="000000"/>
                          </a:solidFill>
                          <a:effectLst/>
                          <a:uLnTx/>
                          <a:uFillTx/>
                          <a:latin typeface="Arial Narrow" charset="0"/>
                          <a:ea typeface="ＭＳ Ｐゴシック" charset="0"/>
                          <a:cs typeface="ＭＳ Ｐゴシック" charset="0"/>
                        </a:rPr>
                        <a:t>Blockchain</a:t>
                      </a:r>
                      <a:endPar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Vicerrectorado de Estrategia y Universidad Digital</a:t>
                      </a:r>
                      <a:endParaRPr kumimoji="0" lang="es-ES_tradnl"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Centros y unidades implicadas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ÁTICA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Iniciada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Portal digital y Aplicación móvil centrada en el usuario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Apoyo a iniciativas del plan de transformación digital</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Ejecución de proyectos enmarcados en el plan de transformación digital de la UM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909878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681056D-B251-7944-9D5B-A0CF11847B5C}"/>
              </a:ext>
            </a:extLst>
          </p:cNvPr>
          <p:cNvSpPr>
            <a:spLocks noGrp="1"/>
          </p:cNvSpPr>
          <p:nvPr>
            <p:ph type="title"/>
          </p:nvPr>
        </p:nvSpPr>
        <p:spPr/>
        <p:txBody>
          <a:bodyPr/>
          <a:lstStyle/>
          <a:p>
            <a:r>
              <a:rPr lang="es-ES" dirty="0" smtClean="0"/>
              <a:t>Secretaría General</a:t>
            </a:r>
            <a:endParaRPr lang="es-ES" dirty="0"/>
          </a:p>
        </p:txBody>
      </p:sp>
      <p:sp>
        <p:nvSpPr>
          <p:cNvPr id="4" name="Marcador de contenido 3">
            <a:extLst>
              <a:ext uri="{FF2B5EF4-FFF2-40B4-BE49-F238E27FC236}">
                <a16:creationId xmlns="" xmlns:a16="http://schemas.microsoft.com/office/drawing/2014/main" id="{F398FEAF-AC58-9F40-89FD-108EEA4A3D08}"/>
              </a:ext>
            </a:extLst>
          </p:cNvPr>
          <p:cNvSpPr>
            <a:spLocks noGrp="1"/>
          </p:cNvSpPr>
          <p:nvPr>
            <p:ph sz="quarter" idx="13"/>
          </p:nvPr>
        </p:nvSpPr>
        <p:spPr/>
        <p:txBody>
          <a:bodyPr/>
          <a:lstStyle/>
          <a:p>
            <a:r>
              <a:rPr lang="es-ES" dirty="0"/>
              <a:t>Líneas de actuación </a:t>
            </a:r>
            <a:r>
              <a:rPr lang="es-ES" dirty="0" smtClean="0"/>
              <a:t>2020-2021</a:t>
            </a:r>
            <a:endParaRPr lang="es-ES" dirty="0"/>
          </a:p>
        </p:txBody>
      </p:sp>
      <p:sp>
        <p:nvSpPr>
          <p:cNvPr id="5" name="Marcador de número de diapositiva 4">
            <a:extLst>
              <a:ext uri="{FF2B5EF4-FFF2-40B4-BE49-F238E27FC236}">
                <a16:creationId xmlns="" xmlns:a16="http://schemas.microsoft.com/office/drawing/2014/main"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3</a:t>
            </a:fld>
            <a:endParaRPr lang="es-ES" dirty="0"/>
          </a:p>
        </p:txBody>
      </p:sp>
      <p:graphicFrame>
        <p:nvGraphicFramePr>
          <p:cNvPr id="7" name="Tabla 6">
            <a:extLst>
              <a:ext uri="{FF2B5EF4-FFF2-40B4-BE49-F238E27FC236}">
                <a16:creationId xmlns="" xmlns:a16="http://schemas.microsoft.com/office/drawing/2014/main" id="{E7DEDE01-DE16-FB45-A2FD-EEE29A3B1843}"/>
              </a:ext>
            </a:extLst>
          </p:cNvPr>
          <p:cNvGraphicFramePr>
            <a:graphicFrameLocks noGrp="1"/>
          </p:cNvGraphicFramePr>
          <p:nvPr>
            <p:extLst>
              <p:ext uri="{D42A27DB-BD31-4B8C-83A1-F6EECF244321}">
                <p14:modId xmlns:p14="http://schemas.microsoft.com/office/powerpoint/2010/main" val="4124029815"/>
              </p:ext>
            </p:extLst>
          </p:nvPr>
        </p:nvGraphicFramePr>
        <p:xfrm>
          <a:off x="377587" y="1224132"/>
          <a:ext cx="11479795" cy="5640183"/>
        </p:xfrm>
        <a:graphic>
          <a:graphicData uri="http://schemas.openxmlformats.org/drawingml/2006/table">
            <a:tbl>
              <a:tblPr/>
              <a:tblGrid>
                <a:gridCol w="1581399">
                  <a:extLst>
                    <a:ext uri="{9D8B030D-6E8A-4147-A177-3AD203B41FA5}">
                      <a16:colId xmlns="" xmlns:a16="http://schemas.microsoft.com/office/drawing/2014/main" val="20000"/>
                    </a:ext>
                  </a:extLst>
                </a:gridCol>
                <a:gridCol w="3344879">
                  <a:extLst>
                    <a:ext uri="{9D8B030D-6E8A-4147-A177-3AD203B41FA5}">
                      <a16:colId xmlns="" xmlns:a16="http://schemas.microsoft.com/office/drawing/2014/main" val="20001"/>
                    </a:ext>
                  </a:extLst>
                </a:gridCol>
                <a:gridCol w="2260054">
                  <a:extLst>
                    <a:ext uri="{9D8B030D-6E8A-4147-A177-3AD203B41FA5}">
                      <a16:colId xmlns="" xmlns:a16="http://schemas.microsoft.com/office/drawing/2014/main" val="20002"/>
                    </a:ext>
                  </a:extLst>
                </a:gridCol>
                <a:gridCol w="904021">
                  <a:extLst>
                    <a:ext uri="{9D8B030D-6E8A-4147-A177-3AD203B41FA5}">
                      <a16:colId xmlns="" xmlns:a16="http://schemas.microsoft.com/office/drawing/2014/main" val="20003"/>
                    </a:ext>
                  </a:extLst>
                </a:gridCol>
                <a:gridCol w="3389442">
                  <a:extLst>
                    <a:ext uri="{9D8B030D-6E8A-4147-A177-3AD203B41FA5}">
                      <a16:colId xmlns="" xmlns:a16="http://schemas.microsoft.com/office/drawing/2014/main" val="20004"/>
                    </a:ext>
                  </a:extLst>
                </a:gridCol>
              </a:tblGrid>
              <a:tr h="332660">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Transformación Digital</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0"/>
                  </a:ext>
                </a:extLst>
              </a:tr>
              <a:tr h="29379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Línea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Descripción</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Responsables</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1"/>
                  </a:ext>
                </a:extLst>
              </a:tr>
              <a:tr h="1295300">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Plan de Igualdad de la UMU</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r>
                        <a:rPr lang="es-ES" sz="1200">
                          <a:effectLst/>
                          <a:latin typeface="Arial Narrow" panose="020B0606020202030204" pitchFamily="34" charset="0"/>
                          <a:ea typeface="Times New Roman"/>
                          <a:cs typeface="Times New Roman"/>
                        </a:rPr>
                        <a:t>1º) Informe sobre cumplimiento del I Plan de Igualdad. 2º) Diagnóstico sobre la situación actual. 3º) Deliberación del Proyecto elaborado por la Unidad para la Igualdad.</a:t>
                      </a:r>
                      <a:endParaRPr lang="es-ES" sz="120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r>
                        <a:rPr lang="es-ES" sz="1200" dirty="0" smtClean="0">
                          <a:effectLst/>
                          <a:latin typeface="Arial Narrow" panose="020B0606020202030204" pitchFamily="34" charset="0"/>
                          <a:ea typeface="Calibri"/>
                          <a:cs typeface="Times New Roman"/>
                        </a:rPr>
                        <a:t>Rectorado, Secretaría General y Unidad para la Igualdad</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ES" sz="1200" dirty="0" smtClean="0">
                          <a:effectLst/>
                          <a:latin typeface="Arial Narrow" panose="020B0606020202030204" pitchFamily="34" charset="0"/>
                          <a:ea typeface="Times New Roman"/>
                          <a:cs typeface="Times New Roman"/>
                        </a:rPr>
                        <a:t>En proceso</a:t>
                      </a:r>
                      <a:endParaRPr lang="es-ES" sz="1200" dirty="0" smtClean="0">
                        <a:effectLst/>
                        <a:latin typeface="Arial Narrow" panose="020B0606020202030204" pitchFamily="34" charset="0"/>
                        <a:ea typeface="Calibri"/>
                        <a:cs typeface="Times New Roman"/>
                      </a:endParaRPr>
                    </a:p>
                    <a:p>
                      <a:pPr>
                        <a:lnSpc>
                          <a:spcPct val="107000"/>
                        </a:lnSpc>
                        <a:spcAft>
                          <a:spcPts val="0"/>
                        </a:spcAft>
                      </a:pP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ES" sz="1200" dirty="0" smtClean="0">
                          <a:effectLst/>
                          <a:latin typeface="Arial Narrow" panose="020B0606020202030204" pitchFamily="34" charset="0"/>
                          <a:ea typeface="Times New Roman"/>
                          <a:cs typeface="Times New Roman"/>
                        </a:rPr>
                        <a:t>Aprobación del II Plan de Igualdad de la UMU.</a:t>
                      </a:r>
                      <a:endParaRPr lang="es-ES" sz="1200" dirty="0" smtClean="0">
                        <a:effectLst/>
                        <a:latin typeface="Arial Narrow" panose="020B0606020202030204" pitchFamily="34" charset="0"/>
                        <a:ea typeface="Calibri"/>
                        <a:cs typeface="Times New Roman"/>
                      </a:endParaRPr>
                    </a:p>
                    <a:p>
                      <a:pPr>
                        <a:lnSpc>
                          <a:spcPct val="107000"/>
                        </a:lnSpc>
                        <a:spcAft>
                          <a:spcPts val="0"/>
                        </a:spcAft>
                      </a:pPr>
                      <a:r>
                        <a:rPr lang="es-ES" sz="1200" dirty="0" smtClean="0">
                          <a:effectLst/>
                          <a:latin typeface="Arial Narrow" panose="020B0606020202030204" pitchFamily="34" charset="0"/>
                          <a:ea typeface="Times New Roman"/>
                          <a:cs typeface="Times New Roman"/>
                        </a:rPr>
                        <a:t>Plan </a:t>
                      </a:r>
                      <a:r>
                        <a:rPr lang="es-ES" sz="1200" dirty="0">
                          <a:effectLst/>
                          <a:latin typeface="Arial Narrow" panose="020B0606020202030204" pitchFamily="34" charset="0"/>
                          <a:ea typeface="Times New Roman"/>
                          <a:cs typeface="Times New Roman"/>
                        </a:rPr>
                        <a:t>de Igualdad de la UMU</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 xmlns:a16="http://schemas.microsoft.com/office/drawing/2014/main" val="10002"/>
                  </a:ext>
                </a:extLst>
              </a:tr>
              <a:tr h="92692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s-ES" sz="1200" kern="1200" dirty="0" smtClean="0">
                          <a:solidFill>
                            <a:schemeClr val="tx1"/>
                          </a:solidFill>
                          <a:effectLst/>
                          <a:latin typeface="Arial Narrow" panose="020B0606020202030204" pitchFamily="34" charset="0"/>
                          <a:ea typeface="+mn-ea"/>
                          <a:cs typeface="+mn-cs"/>
                        </a:rPr>
                        <a:t>Acciones de sensibilización y visibilidad, interna y externa en materia de igualdad</a:t>
                      </a:r>
                      <a:endParaRPr kumimoji="0" lang="es-ES_tradnl" sz="1200" b="0" i="0" u="none" strike="noStrike" cap="none" normalizeH="0" baseline="0" dirty="0">
                        <a:ln>
                          <a:noFill/>
                        </a:ln>
                        <a:solidFill>
                          <a:srgbClr val="000000"/>
                        </a:solidFill>
                        <a:effectLst/>
                        <a:latin typeface="Arial Narrow" panose="020B0606020202030204" pitchFamily="34"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1º) Concesión de premios a los mejores TFG y TFM sobre igualdad y sobre violencia de género. 2º) Potenciación de lenguaje inclusivo en las webs internas de la UMU. 3º) Presencia equilibrada en Jornadas, Congresos y eventos de la UMU.</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s-ES" sz="1200" dirty="0" smtClean="0">
                          <a:effectLst/>
                          <a:latin typeface="Arial Narrow" panose="020B0606020202030204" pitchFamily="34" charset="0"/>
                          <a:ea typeface="Calibri"/>
                          <a:cs typeface="Times New Roman"/>
                        </a:rPr>
                        <a:t>Rectorado, Secretaría General y Unidad para la Igualdad</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En proceso</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Entrega premios igualdad (8-M) y violencia de género (25-N).</a:t>
                      </a:r>
                      <a:endParaRPr lang="es-ES" sz="1200" dirty="0">
                        <a:effectLst/>
                        <a:latin typeface="Arial Narrow" panose="020B0606020202030204" pitchFamily="34" charset="0"/>
                        <a:ea typeface="Calibri"/>
                        <a:cs typeface="Times New Roman"/>
                      </a:endParaRPr>
                    </a:p>
                    <a:p>
                      <a:pPr>
                        <a:lnSpc>
                          <a:spcPct val="107000"/>
                        </a:lnSpc>
                        <a:spcAft>
                          <a:spcPts val="0"/>
                        </a:spcAft>
                      </a:pPr>
                      <a:r>
                        <a:rPr lang="es-ES" sz="1200" dirty="0">
                          <a:effectLst/>
                          <a:latin typeface="Arial Narrow" panose="020B0606020202030204" pitchFamily="34" charset="0"/>
                          <a:ea typeface="Times New Roman"/>
                          <a:cs typeface="Times New Roman"/>
                        </a:rPr>
                        <a:t>Modificación de la información incorporada a las webs de los Departamentos.</a:t>
                      </a:r>
                      <a:endParaRPr lang="es-ES" sz="1200" dirty="0">
                        <a:effectLst/>
                        <a:latin typeface="Arial Narrow" panose="020B0606020202030204" pitchFamily="34" charset="0"/>
                        <a:ea typeface="Calibri"/>
                        <a:cs typeface="Times New Roman"/>
                      </a:endParaRPr>
                    </a:p>
                    <a:p>
                      <a:pPr>
                        <a:lnSpc>
                          <a:spcPct val="107000"/>
                        </a:lnSpc>
                        <a:spcAft>
                          <a:spcPts val="0"/>
                        </a:spcAft>
                      </a:pPr>
                      <a:r>
                        <a:rPr lang="es-ES" sz="1200" dirty="0">
                          <a:effectLst/>
                          <a:latin typeface="Arial Narrow" panose="020B0606020202030204" pitchFamily="34" charset="0"/>
                          <a:ea typeface="Times New Roman"/>
                          <a:cs typeface="Times New Roman"/>
                        </a:rPr>
                        <a:t>Elaboración de Informe "Dónde están ellas".</a:t>
                      </a:r>
                      <a:endParaRPr lang="es-ES" sz="1200" dirty="0">
                        <a:effectLst/>
                        <a:latin typeface="Arial Narrow" panose="020B0606020202030204" pitchFamily="34" charset="0"/>
                        <a:ea typeface="Calibri"/>
                        <a:cs typeface="Times New Roman"/>
                      </a:endParaRPr>
                    </a:p>
                    <a:p>
                      <a:pPr>
                        <a:lnSpc>
                          <a:spcPct val="107000"/>
                        </a:lnSpc>
                        <a:spcAft>
                          <a:spcPts val="0"/>
                        </a:spcAft>
                      </a:pPr>
                      <a:r>
                        <a:rPr lang="es-ES" sz="1200" dirty="0">
                          <a:effectLst/>
                          <a:latin typeface="Arial Narrow" panose="020B0606020202030204" pitchFamily="34" charset="0"/>
                          <a:ea typeface="Times New Roman"/>
                          <a:cs typeface="Times New Roman"/>
                        </a:rPr>
                        <a:t>Jornadas, concursos….</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3"/>
                  </a:ext>
                </a:extLst>
              </a:tr>
              <a:tr h="1114868">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Digitalización del trámite de expedición de certificaciones académicas oficiales y personales</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Digitalización del trámite presencial de  la solicitud de expedición de las certificaciones académicas oficiales (traslados de expediente para iniciar estudios en otra universidad) y de las certificaciones académicas personales (calificaciones de las pruebas de acceso realizadas en la Universidad de Murcia)</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smtClean="0">
                          <a:ln>
                            <a:noFill/>
                          </a:ln>
                          <a:solidFill>
                            <a:srgbClr val="000000"/>
                          </a:solidFill>
                          <a:effectLst/>
                          <a:uLnTx/>
                          <a:uFillTx/>
                          <a:latin typeface="Arial Narrow" panose="020B0606020202030204" pitchFamily="34" charset="0"/>
                          <a:ea typeface="ＭＳ Ｐゴシック" charset="0"/>
                          <a:cs typeface="ＭＳ Ｐゴシック" charset="0"/>
                        </a:rPr>
                        <a:t>Secretaría General, Gestión Académica, Vicerrectorado Estrategia y Universidad Digital y ATICA</a:t>
                      </a:r>
                      <a:endPar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En proceso</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Digitalización certificado académico oficial para traslados de expedientes.</a:t>
                      </a:r>
                      <a:endParaRPr lang="es-ES" sz="1200" dirty="0">
                        <a:effectLst/>
                        <a:latin typeface="Arial Narrow" panose="020B0606020202030204" pitchFamily="34" charset="0"/>
                        <a:ea typeface="Calibri"/>
                        <a:cs typeface="Times New Roman"/>
                      </a:endParaRPr>
                    </a:p>
                    <a:p>
                      <a:pPr>
                        <a:lnSpc>
                          <a:spcPct val="107000"/>
                        </a:lnSpc>
                        <a:spcAft>
                          <a:spcPts val="0"/>
                        </a:spcAft>
                      </a:pPr>
                      <a:r>
                        <a:rPr lang="es-ES" sz="1200" dirty="0">
                          <a:effectLst/>
                          <a:latin typeface="Arial Narrow" panose="020B0606020202030204" pitchFamily="34" charset="0"/>
                          <a:ea typeface="Times New Roman"/>
                          <a:cs typeface="Times New Roman"/>
                        </a:rPr>
                        <a:t>Digitalización certificado académico personal de las calificaciones obtenidas en las pruebas de acceso.</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 xmlns:a16="http://schemas.microsoft.com/office/drawing/2014/main" val="10004"/>
                  </a:ext>
                </a:extLst>
              </a:tr>
              <a:tr h="1295300">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Evaluación de Impacto de Protección de Datos (EIPD)</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Establecimiento de un protocolo para la puesta en práctica del procedimiento relativo a la elaboración y aprobación de una EIPD, de conformidad con lo dispuesto por el Reglamento (UE) 2016/679 del Parlamento Europeo y del Consejo, de 27 de abril de 2016, así como en las guías oficiales de la Agencia Española de Protección de Datos</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smtClean="0">
                          <a:ln>
                            <a:noFill/>
                          </a:ln>
                          <a:solidFill>
                            <a:srgbClr val="000000"/>
                          </a:solidFill>
                          <a:effectLst/>
                          <a:uLnTx/>
                          <a:uFillTx/>
                          <a:latin typeface="Arial Narrow" panose="020B0606020202030204" pitchFamily="34" charset="0"/>
                          <a:ea typeface="ＭＳ Ｐゴシック" charset="0"/>
                          <a:cs typeface="ＭＳ Ｐゴシック" charset="0"/>
                        </a:rPr>
                        <a:t>Secretaría General, Vicerrectorado Estrategia y Universidad Digital, Comisión de Seguridad de la Información y ATICA</a:t>
                      </a:r>
                      <a:endPar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smtClean="0">
                          <a:effectLst/>
                          <a:latin typeface="Arial Narrow" panose="020B0606020202030204" pitchFamily="34" charset="0"/>
                          <a:ea typeface="Times New Roman"/>
                          <a:cs typeface="Times New Roman"/>
                        </a:rPr>
                        <a:t>En proceso</a:t>
                      </a:r>
                      <a:endParaRPr lang="es-ES" sz="1200" dirty="0">
                        <a:effectLst/>
                        <a:latin typeface="Arial Narrow" panose="020B0606020202030204" pitchFamily="34" charset="0"/>
                        <a:ea typeface="Calibri"/>
                        <a:cs typeface="Times New Roman"/>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Se procederá a la revisión de todos los tratamientos para determinar si hubiere alguno que requiere la realización de una EIPD.</a:t>
                      </a:r>
                      <a:endParaRPr lang="es-ES" sz="1200" dirty="0">
                        <a:effectLst/>
                        <a:latin typeface="Arial Narrow" panose="020B0606020202030204" pitchFamily="34" charset="0"/>
                        <a:ea typeface="Calibri"/>
                        <a:cs typeface="Times New Roman"/>
                      </a:endParaRPr>
                    </a:p>
                    <a:p>
                      <a:pPr>
                        <a:lnSpc>
                          <a:spcPct val="107000"/>
                        </a:lnSpc>
                        <a:spcAft>
                          <a:spcPts val="0"/>
                        </a:spcAft>
                      </a:pPr>
                      <a:r>
                        <a:rPr lang="es-ES" sz="1200" dirty="0">
                          <a:effectLst/>
                          <a:latin typeface="Arial Narrow" panose="020B0606020202030204" pitchFamily="34" charset="0"/>
                          <a:ea typeface="Times New Roman"/>
                          <a:cs typeface="Times New Roman"/>
                        </a:rPr>
                        <a:t>Asimismo, en coordinación con ATICA se establecerán los filtros necesarios para que antes de empezar cualquier desarrollo informático se analice la procedencia de realizar una EIPD</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2016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1056D-B251-7944-9D5B-A0CF11847B5C}"/>
              </a:ext>
            </a:extLst>
          </p:cNvPr>
          <p:cNvSpPr>
            <a:spLocks noGrp="1"/>
          </p:cNvSpPr>
          <p:nvPr>
            <p:ph type="title"/>
          </p:nvPr>
        </p:nvSpPr>
        <p:spPr/>
        <p:txBody>
          <a:bodyPr/>
          <a:lstStyle/>
          <a:p>
            <a:r>
              <a:rPr lang="es-ES" dirty="0"/>
              <a:t>Vicerrectorado de Estrategia y Universidad Digital</a:t>
            </a:r>
          </a:p>
        </p:txBody>
      </p:sp>
      <p:sp>
        <p:nvSpPr>
          <p:cNvPr id="4" name="Marcador de contenido 3">
            <a:extLst>
              <a:ext uri="{FF2B5EF4-FFF2-40B4-BE49-F238E27FC236}">
                <a16:creationId xmlns:a16="http://schemas.microsoft.com/office/drawing/2014/main" xmlns=""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30</a:t>
            </a:fld>
            <a:endParaRPr lang="es-ES" dirty="0"/>
          </a:p>
        </p:txBody>
      </p:sp>
      <p:graphicFrame>
        <p:nvGraphicFramePr>
          <p:cNvPr id="6" name="Tabla 5">
            <a:extLst>
              <a:ext uri="{FF2B5EF4-FFF2-40B4-BE49-F238E27FC236}">
                <a16:creationId xmlns:a16="http://schemas.microsoft.com/office/drawing/2014/main" xmlns="" id="{99A51480-3F92-1748-89DE-E22B3B838C51}"/>
              </a:ext>
            </a:extLst>
          </p:cNvPr>
          <p:cNvGraphicFramePr>
            <a:graphicFrameLocks noGrp="1"/>
          </p:cNvGraphicFramePr>
          <p:nvPr>
            <p:extLst>
              <p:ext uri="{D42A27DB-BD31-4B8C-83A1-F6EECF244321}">
                <p14:modId xmlns:p14="http://schemas.microsoft.com/office/powerpoint/2010/main" val="3170161662"/>
              </p:ext>
            </p:extLst>
          </p:nvPr>
        </p:nvGraphicFramePr>
        <p:xfrm>
          <a:off x="377587" y="1229140"/>
          <a:ext cx="11469856" cy="5516700"/>
        </p:xfrm>
        <a:graphic>
          <a:graphicData uri="http://schemas.openxmlformats.org/drawingml/2006/table">
            <a:tbl>
              <a:tblPr/>
              <a:tblGrid>
                <a:gridCol w="1580030">
                  <a:extLst>
                    <a:ext uri="{9D8B030D-6E8A-4147-A177-3AD203B41FA5}">
                      <a16:colId xmlns:a16="http://schemas.microsoft.com/office/drawing/2014/main" xmlns="" val="20000"/>
                    </a:ext>
                  </a:extLst>
                </a:gridCol>
                <a:gridCol w="3251660">
                  <a:extLst>
                    <a:ext uri="{9D8B030D-6E8A-4147-A177-3AD203B41FA5}">
                      <a16:colId xmlns:a16="http://schemas.microsoft.com/office/drawing/2014/main" xmlns="" val="20001"/>
                    </a:ext>
                  </a:extLst>
                </a:gridCol>
                <a:gridCol w="2348420">
                  <a:extLst>
                    <a:ext uri="{9D8B030D-6E8A-4147-A177-3AD203B41FA5}">
                      <a16:colId xmlns:a16="http://schemas.microsoft.com/office/drawing/2014/main" xmlns="" val="20002"/>
                    </a:ext>
                  </a:extLst>
                </a:gridCol>
                <a:gridCol w="903239">
                  <a:extLst>
                    <a:ext uri="{9D8B030D-6E8A-4147-A177-3AD203B41FA5}">
                      <a16:colId xmlns:a16="http://schemas.microsoft.com/office/drawing/2014/main" xmlns="" val="20003"/>
                    </a:ext>
                  </a:extLst>
                </a:gridCol>
                <a:gridCol w="3386507">
                  <a:extLst>
                    <a:ext uri="{9D8B030D-6E8A-4147-A177-3AD203B41FA5}">
                      <a16:colId xmlns:a16="http://schemas.microsoft.com/office/drawing/2014/main" xmlns="" val="20004"/>
                    </a:ext>
                  </a:extLst>
                </a:gridCol>
              </a:tblGrid>
              <a:tr h="298070">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Desarrollos e inversiones TIC</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2682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Línea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Responsables</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152027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rgbClr val="000000"/>
                          </a:solidFill>
                          <a:effectLst/>
                          <a:latin typeface="Arial Narrow" charset="0"/>
                          <a:ea typeface="ＭＳ Ｐゴシック" charset="0"/>
                          <a:cs typeface="ＭＳ Ｐゴシック" charset="0"/>
                        </a:rPr>
                        <a:t>TIC 1/2021:</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Gestión y gobierno de las TIC</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spc="0" normalizeH="0" baseline="0" dirty="0">
                          <a:ln>
                            <a:noFill/>
                          </a:ln>
                          <a:solidFill>
                            <a:srgbClr val="000000"/>
                          </a:solidFill>
                          <a:effectLst/>
                          <a:uLnTx/>
                          <a:uFillTx/>
                          <a:latin typeface="Arial Narrow" charset="0"/>
                          <a:ea typeface="ＭＳ Ｐゴシック" charset="0"/>
                          <a:cs typeface="ＭＳ Ｐゴシック" charset="0"/>
                        </a:rPr>
                        <a:t>Plan estratégico de ÁTICA (IT Plan)</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spc="0" normalizeH="0" baseline="0" dirty="0">
                          <a:ln>
                            <a:noFill/>
                          </a:ln>
                          <a:solidFill>
                            <a:srgbClr val="000000"/>
                          </a:solidFill>
                          <a:effectLst/>
                          <a:uLnTx/>
                          <a:uFillTx/>
                          <a:latin typeface="Arial Narrow" charset="0"/>
                          <a:ea typeface="ＭＳ Ｐゴシック" charset="0"/>
                          <a:cs typeface="ＭＳ Ｐゴシック" charset="0"/>
                        </a:rPr>
                        <a:t>Seguimiento y gestión de la cartera de proyectos TI</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spc="0" normalizeH="0" baseline="0" dirty="0">
                          <a:ln>
                            <a:noFill/>
                          </a:ln>
                          <a:solidFill>
                            <a:srgbClr val="000000"/>
                          </a:solidFill>
                          <a:effectLst/>
                          <a:uLnTx/>
                          <a:uFillTx/>
                          <a:latin typeface="Arial Narrow" charset="0"/>
                          <a:ea typeface="ＭＳ Ｐゴシック" charset="0"/>
                          <a:cs typeface="ＭＳ Ｐゴシック" charset="0"/>
                        </a:rPr>
                        <a:t>Cuadro de mandos de servicios TI</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spc="0" normalizeH="0" baseline="0" dirty="0">
                          <a:ln>
                            <a:noFill/>
                          </a:ln>
                          <a:solidFill>
                            <a:srgbClr val="000000"/>
                          </a:solidFill>
                          <a:effectLst/>
                          <a:uLnTx/>
                          <a:uFillTx/>
                          <a:latin typeface="Arial Narrow" charset="0"/>
                          <a:ea typeface="ＭＳ Ｐゴシック" charset="0"/>
                          <a:cs typeface="ＭＳ Ｐゴシック" charset="0"/>
                        </a:rPr>
                        <a:t>Certificación procesos calidad en atención a usuarios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spc="0" normalizeH="0" baseline="0" dirty="0">
                          <a:ln>
                            <a:noFill/>
                          </a:ln>
                          <a:solidFill>
                            <a:srgbClr val="000000"/>
                          </a:solidFill>
                          <a:effectLst/>
                          <a:uLnTx/>
                          <a:uFillTx/>
                          <a:latin typeface="Arial Narrow" charset="0"/>
                          <a:ea typeface="ＭＳ Ｐゴシック" charset="0"/>
                          <a:cs typeface="ＭＳ Ｐゴシック" charset="0"/>
                        </a:rPr>
                        <a:t>Sistema de Gestión de la Seguridad de la Información</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Adecuación normativa Accesibilidad RD</a:t>
                      </a:r>
                      <a:endParaRPr kumimoji="0" lang="es-ES" sz="1200" b="0" i="0" u="none" strike="noStrike" kern="1200" cap="none" spc="0" normalizeH="0" baseline="0" dirty="0">
                        <a:ln>
                          <a:noFill/>
                        </a:ln>
                        <a:solidFill>
                          <a:srgbClr val="000000"/>
                        </a:solidFill>
                        <a:effectLst/>
                        <a:uLnTx/>
                        <a:uFillTx/>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Comité de Estrategia TI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Comisión de Seguridad de la Inform.</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Vicerrectorado de Estrategia y Universidad Digital</a:t>
                      </a:r>
                      <a:endPar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ÁTICA</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En proceso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Aprobación Plan estratégico de ÁTICA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Ampliación indicadores carta de servicios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Renovación de certificación ENS en enero 2022</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Obtención de certificación ISO20000</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Mejora en indicadores satisfacción de usuarios (0,1 en encuesta)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Instalación de sistema de correlación de log SIEM</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Adecuación accesibilidad en aplicaciones y webs</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xmlns="" val="10002"/>
                  </a:ext>
                </a:extLst>
              </a:tr>
              <a:tr h="9867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rgbClr val="000000"/>
                          </a:solidFill>
                          <a:effectLst/>
                          <a:latin typeface="Arial Narrow" charset="0"/>
                          <a:ea typeface="ＭＳ Ｐゴシック" charset="0"/>
                          <a:cs typeface="ＭＳ Ｐゴシック" charset="0"/>
                        </a:rPr>
                        <a:t>TIC 2/2021:</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Oficina de gestión de proyectos</a:t>
                      </a:r>
                      <a:endPar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Ejecución de los proyectos seleccionados por el CE-GTI en la cartera de proyectos TI 2021 de la Universidad de Murcia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Seguimiento e informes de ejecución de la cartera.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endPar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Vicerrectorado de Estrategia y Universidad Digital</a:t>
                      </a:r>
                      <a:endPar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Vicerrectorados y decanatos competentes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ÁTICA</a:t>
                      </a:r>
                      <a:endParaRPr kumimoji="0" lang="es-ES_tradnl"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Iniciada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Cartera de proyectos TI de desarrollo alineados con la estrategia institucional</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Cuadro de mandos de seguimiento de la cartera. Automatización de indicadores</a:t>
                      </a:r>
                      <a:endPar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3"/>
                  </a:ext>
                </a:extLst>
              </a:tr>
              <a:tr h="8655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rgbClr val="000000"/>
                          </a:solidFill>
                          <a:effectLst/>
                          <a:latin typeface="Arial Narrow" charset="0"/>
                          <a:ea typeface="ＭＳ Ｐゴシック" charset="0"/>
                          <a:cs typeface="ＭＳ Ｐゴシック" charset="0"/>
                        </a:rPr>
                        <a:t>TIC 3/2021: </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Desarrollo aplicaciones institucionales (I)</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TUI Virtual. Acciones para eliminación tarjeta física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Extensión Software de Gestión de horarios (PANDORA)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Software de relación con empresas CRM </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Gestión de proyectos de investigación (GOLIAT)</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Gestión del profesorado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Vicerrectorado de Estrategia y Universidad Digital</a:t>
                      </a:r>
                      <a:endParaRPr kumimoji="0" lang="es-ES_tradnl"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ÁTICA</a:t>
                      </a:r>
                      <a:endParaRPr kumimoji="0" lang="es-ES_tradnl"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En proceso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Cambios en modo de acceso a servicios TUI</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Posibilidad de ofrecer horarios a los estudiantes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Establecimiento de portal de relación con empresas para realización de prácticas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Gestión integrada de proyectos internacionales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Apoyo a procesos internos de gestión del profesorado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xmlns="" val="10004"/>
                  </a:ext>
                </a:extLst>
              </a:tr>
              <a:tr h="116775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kern="1200" cap="none" normalizeH="0" baseline="0" dirty="0">
                          <a:ln>
                            <a:noFill/>
                          </a:ln>
                          <a:solidFill>
                            <a:srgbClr val="000000"/>
                          </a:solidFill>
                          <a:effectLst/>
                          <a:latin typeface="Arial Narrow" charset="0"/>
                          <a:ea typeface="ＭＳ Ｐゴシック" charset="0"/>
                          <a:cs typeface="ＭＳ Ｐゴシック" charset="0"/>
                        </a:rPr>
                        <a:t>TIC 4/2021:</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Desarrollo aplicaciones institucionales (II)</a:t>
                      </a:r>
                      <a:endParaRPr kumimoji="0" lang="es-ES_tradnl" sz="1200" b="0" i="0" u="none" strike="noStrike" kern="1200" cap="none" normalizeH="0" baseline="0" dirty="0">
                        <a:ln>
                          <a:noFill/>
                        </a:ln>
                        <a:solidFill>
                          <a:srgbClr val="000000"/>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Portal único de movilidad para estudiantes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Portales EDITUM</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Mejoras en asignación de grupo/subgrupo</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Contabilidad Analítica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Aplicaciones asistenciales y soporte ACTI</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Vicerrectorado de Estrategia y Universidad Digital</a:t>
                      </a:r>
                      <a:endParaRPr kumimoji="0" lang="es-ES_tradnl" sz="1200" b="0" i="0" u="none" strike="noStrike" kern="1200" cap="none" normalizeH="0" baseline="0" dirty="0">
                        <a:ln>
                          <a:noFill/>
                        </a:ln>
                        <a:solidFill>
                          <a:srgbClr val="000000"/>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ÁTICA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En proceso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Creación de portal integrado de movilidad</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Creación de portal integrado de libros y revistas de Servicio de Publicaciones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Automatización asignaciones grupo.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Puesta en  macha sistema integrado con AGE de contabilidad analítica para ejercicio 2020.</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3500279930"/>
                  </a:ext>
                </a:extLst>
              </a:tr>
            </a:tbl>
          </a:graphicData>
        </a:graphic>
      </p:graphicFrame>
    </p:spTree>
    <p:extLst>
      <p:ext uri="{BB962C8B-B14F-4D97-AF65-F5344CB8AC3E}">
        <p14:creationId xmlns:p14="http://schemas.microsoft.com/office/powerpoint/2010/main" val="2795436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1056D-B251-7944-9D5B-A0CF11847B5C}"/>
              </a:ext>
            </a:extLst>
          </p:cNvPr>
          <p:cNvSpPr>
            <a:spLocks noGrp="1"/>
          </p:cNvSpPr>
          <p:nvPr>
            <p:ph type="title"/>
          </p:nvPr>
        </p:nvSpPr>
        <p:spPr/>
        <p:txBody>
          <a:bodyPr/>
          <a:lstStyle/>
          <a:p>
            <a:r>
              <a:rPr lang="es-ES" dirty="0"/>
              <a:t>Vicerrectorado de Estrategia y Universidad Digital</a:t>
            </a:r>
          </a:p>
        </p:txBody>
      </p:sp>
      <p:sp>
        <p:nvSpPr>
          <p:cNvPr id="4" name="Marcador de contenido 3">
            <a:extLst>
              <a:ext uri="{FF2B5EF4-FFF2-40B4-BE49-F238E27FC236}">
                <a16:creationId xmlns:a16="http://schemas.microsoft.com/office/drawing/2014/main" xmlns=""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31</a:t>
            </a:fld>
            <a:endParaRPr lang="es-ES" dirty="0"/>
          </a:p>
        </p:txBody>
      </p:sp>
      <p:graphicFrame>
        <p:nvGraphicFramePr>
          <p:cNvPr id="7" name="Tabla 6">
            <a:extLst>
              <a:ext uri="{FF2B5EF4-FFF2-40B4-BE49-F238E27FC236}">
                <a16:creationId xmlns:a16="http://schemas.microsoft.com/office/drawing/2014/main" xmlns="" id="{DB230335-08A1-4040-99A8-8AC271506B16}"/>
              </a:ext>
            </a:extLst>
          </p:cNvPr>
          <p:cNvGraphicFramePr>
            <a:graphicFrameLocks noGrp="1"/>
          </p:cNvGraphicFramePr>
          <p:nvPr/>
        </p:nvGraphicFramePr>
        <p:xfrm>
          <a:off x="377587" y="1207865"/>
          <a:ext cx="11440039" cy="5663396"/>
        </p:xfrm>
        <a:graphic>
          <a:graphicData uri="http://schemas.openxmlformats.org/drawingml/2006/table">
            <a:tbl>
              <a:tblPr/>
              <a:tblGrid>
                <a:gridCol w="1575923">
                  <a:extLst>
                    <a:ext uri="{9D8B030D-6E8A-4147-A177-3AD203B41FA5}">
                      <a16:colId xmlns:a16="http://schemas.microsoft.com/office/drawing/2014/main" xmlns="" val="20000"/>
                    </a:ext>
                  </a:extLst>
                </a:gridCol>
                <a:gridCol w="3063029">
                  <a:extLst>
                    <a:ext uri="{9D8B030D-6E8A-4147-A177-3AD203B41FA5}">
                      <a16:colId xmlns:a16="http://schemas.microsoft.com/office/drawing/2014/main" xmlns="" val="20001"/>
                    </a:ext>
                  </a:extLst>
                </a:gridCol>
                <a:gridCol w="2522493">
                  <a:extLst>
                    <a:ext uri="{9D8B030D-6E8A-4147-A177-3AD203B41FA5}">
                      <a16:colId xmlns:a16="http://schemas.microsoft.com/office/drawing/2014/main" xmlns="" val="20002"/>
                    </a:ext>
                  </a:extLst>
                </a:gridCol>
                <a:gridCol w="900890">
                  <a:extLst>
                    <a:ext uri="{9D8B030D-6E8A-4147-A177-3AD203B41FA5}">
                      <a16:colId xmlns:a16="http://schemas.microsoft.com/office/drawing/2014/main" xmlns="" val="20003"/>
                    </a:ext>
                  </a:extLst>
                </a:gridCol>
                <a:gridCol w="3377704">
                  <a:extLst>
                    <a:ext uri="{9D8B030D-6E8A-4147-A177-3AD203B41FA5}">
                      <a16:colId xmlns:a16="http://schemas.microsoft.com/office/drawing/2014/main" xmlns="" val="20004"/>
                    </a:ext>
                  </a:extLst>
                </a:gridCol>
              </a:tblGrid>
              <a:tr h="318726">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Desarrollos e inversiones TIC</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28684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Línea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Descripción</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Responsables</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12174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kern="1200" cap="none" normalizeH="0" baseline="0" dirty="0">
                          <a:ln>
                            <a:noFill/>
                          </a:ln>
                          <a:solidFill>
                            <a:srgbClr val="000000"/>
                          </a:solidFill>
                          <a:effectLst/>
                          <a:latin typeface="Arial Narrow" charset="0"/>
                          <a:ea typeface="ＭＳ Ｐゴシック" charset="0"/>
                          <a:cs typeface="ＭＳ Ｐゴシック" charset="0"/>
                        </a:rPr>
                        <a:t>TIC 5/2021:</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Mantenimiento evolutivo de software</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Migración de aplicaciones C/S </a:t>
                      </a:r>
                      <a:r>
                        <a:rPr kumimoji="0" lang="es-ES" sz="1200" b="0" i="0" u="none" strike="noStrike" kern="1200" cap="none" normalizeH="0" baseline="0" dirty="0" err="1">
                          <a:ln>
                            <a:noFill/>
                          </a:ln>
                          <a:solidFill>
                            <a:srgbClr val="000000"/>
                          </a:solidFill>
                          <a:effectLst/>
                          <a:latin typeface="Arial Narrow" charset="0"/>
                          <a:ea typeface="ＭＳ Ｐゴシック" charset="0"/>
                          <a:cs typeface="ＭＳ Ｐゴシック" charset="0"/>
                        </a:rPr>
                        <a:t>Forms</a:t>
                      </a: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 6i a </a:t>
                      </a:r>
                      <a:r>
                        <a:rPr kumimoji="0" lang="es-ES" sz="1200" b="0" i="0" u="none" strike="noStrike" kern="1200" cap="none" normalizeH="0" baseline="0" dirty="0" err="1">
                          <a:ln>
                            <a:noFill/>
                          </a:ln>
                          <a:solidFill>
                            <a:srgbClr val="000000"/>
                          </a:solidFill>
                          <a:effectLst/>
                          <a:latin typeface="Arial Narrow" charset="0"/>
                          <a:ea typeface="ＭＳ Ｐゴシック" charset="0"/>
                          <a:cs typeface="ＭＳ Ｐゴシック" charset="0"/>
                        </a:rPr>
                        <a:t>Forms</a:t>
                      </a: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 Web 12c.</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Migración de aplicaciones </a:t>
                      </a:r>
                      <a:r>
                        <a:rPr kumimoji="0" lang="es-ES" sz="1200" b="0" i="0" u="none" strike="noStrike" kern="1200" cap="none" normalizeH="0" baseline="0" dirty="0" err="1">
                          <a:ln>
                            <a:noFill/>
                          </a:ln>
                          <a:solidFill>
                            <a:srgbClr val="000000"/>
                          </a:solidFill>
                          <a:effectLst/>
                          <a:latin typeface="Arial Narrow" charset="0"/>
                          <a:ea typeface="ＭＳ Ｐゴシック" charset="0"/>
                          <a:cs typeface="ＭＳ Ｐゴシック" charset="0"/>
                        </a:rPr>
                        <a:t>Fundeweb</a:t>
                      </a: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 1 a versión 2</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Migración de aplicaciones de </a:t>
                      </a:r>
                      <a:r>
                        <a:rPr kumimoji="0" lang="es-ES" sz="1200" b="0" i="0" u="none" strike="noStrike" kern="1200" cap="none" normalizeH="0" baseline="0" dirty="0" err="1">
                          <a:ln>
                            <a:noFill/>
                          </a:ln>
                          <a:solidFill>
                            <a:srgbClr val="000000"/>
                          </a:solidFill>
                          <a:effectLst/>
                          <a:latin typeface="Arial Narrow" charset="0"/>
                          <a:ea typeface="ＭＳ Ｐゴシック" charset="0"/>
                          <a:cs typeface="ＭＳ Ｐゴシック" charset="0"/>
                        </a:rPr>
                        <a:t>Weblogic</a:t>
                      </a: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 12.1 a 12.2</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Vicerrectorado de Estrategia y Universidad Digital</a:t>
                      </a:r>
                      <a:endParaRPr kumimoji="0" lang="es-ES_tradnl" sz="1200" b="0" i="0" u="none" strike="noStrike" kern="1200" cap="none" normalizeH="0" baseline="0" dirty="0">
                        <a:ln>
                          <a:noFill/>
                        </a:ln>
                        <a:solidFill>
                          <a:srgbClr val="000000"/>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ÁTICA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En proceso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Evitación de riesgo de obsolescencia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Mejora de usabilidad y funcionamiento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Posibilidad usar herramientas de gestión en teletrabajo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Prevención ante vulnerabilidades</a:t>
                      </a:r>
                      <a:endParaRPr kumimoji="0" lang="es-ES_tradnl" sz="1200" b="0" i="0" u="none" strike="noStrike" kern="1200" cap="none" normalizeH="0" baseline="0" dirty="0">
                        <a:ln>
                          <a:noFill/>
                        </a:ln>
                        <a:solidFill>
                          <a:srgbClr val="000000"/>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3028156851"/>
                  </a:ext>
                </a:extLst>
              </a:tr>
              <a:tr h="12174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rgbClr val="000000"/>
                          </a:solidFill>
                          <a:effectLst/>
                          <a:latin typeface="Arial Narrow" charset="0"/>
                          <a:ea typeface="ＭＳ Ｐゴシック" charset="0"/>
                          <a:cs typeface="ＭＳ Ｐゴシック" charset="0"/>
                        </a:rPr>
                        <a:t>TIC 6/2021:</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Mejora infraestructuras</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_tradnl" sz="1200" b="0" i="0" u="none" strike="noStrike" kern="1200" cap="none" spc="0" normalizeH="0" baseline="0" dirty="0">
                          <a:ln>
                            <a:noFill/>
                          </a:ln>
                          <a:solidFill>
                            <a:srgbClr val="000000"/>
                          </a:solidFill>
                          <a:effectLst/>
                          <a:uLnTx/>
                          <a:uFillTx/>
                          <a:latin typeface="Arial Narrow" charset="0"/>
                          <a:ea typeface="ＭＳ Ｐゴシック" charset="0"/>
                          <a:cs typeface="ＭＳ Ｐゴシック" charset="0"/>
                        </a:rPr>
                        <a:t>Renovación núcleo de red</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_tradnl" sz="1200" b="0" i="0" u="none" strike="noStrike" kern="1200" cap="none" spc="0" normalizeH="0" baseline="0" dirty="0" err="1">
                          <a:ln>
                            <a:noFill/>
                          </a:ln>
                          <a:solidFill>
                            <a:srgbClr val="000000"/>
                          </a:solidFill>
                          <a:effectLst/>
                          <a:uLnTx/>
                          <a:uFillTx/>
                          <a:latin typeface="Arial Narrow" charset="0"/>
                          <a:ea typeface="ＭＳ Ｐゴシック" charset="0"/>
                          <a:cs typeface="ＭＳ Ｐゴシック" charset="0"/>
                        </a:rPr>
                        <a:t>Backup</a:t>
                      </a:r>
                      <a:r>
                        <a:rPr kumimoji="0" lang="es-ES_tradnl" sz="1200" b="0" i="0" u="none" strike="noStrike" kern="1200" cap="none" spc="0" normalizeH="0" baseline="0" dirty="0">
                          <a:ln>
                            <a:noFill/>
                          </a:ln>
                          <a:solidFill>
                            <a:srgbClr val="000000"/>
                          </a:solidFill>
                          <a:effectLst/>
                          <a:uLnTx/>
                          <a:uFillTx/>
                          <a:latin typeface="Arial Narrow" charset="0"/>
                          <a:ea typeface="ＭＳ Ｐゴシック" charset="0"/>
                          <a:cs typeface="ＭＳ Ｐゴシック" charset="0"/>
                        </a:rPr>
                        <a:t> Mixto </a:t>
                      </a:r>
                      <a:r>
                        <a:rPr kumimoji="0" lang="es-ES_tradnl" sz="1200" b="0" i="0" u="none" strike="noStrike" kern="1200" cap="none" spc="0" normalizeH="0" baseline="0" dirty="0" err="1">
                          <a:ln>
                            <a:noFill/>
                          </a:ln>
                          <a:solidFill>
                            <a:srgbClr val="000000"/>
                          </a:solidFill>
                          <a:effectLst/>
                          <a:uLnTx/>
                          <a:uFillTx/>
                          <a:latin typeface="Arial Narrow" charset="0"/>
                          <a:ea typeface="ＭＳ Ｐゴシック" charset="0"/>
                          <a:cs typeface="ＭＳ Ｐゴシック" charset="0"/>
                        </a:rPr>
                        <a:t>On-premise</a:t>
                      </a:r>
                      <a:r>
                        <a:rPr kumimoji="0" lang="es-ES_tradnl" sz="1200" b="0" i="0" u="none" strike="noStrike" kern="1200" cap="none" spc="0" normalizeH="0" baseline="0" dirty="0">
                          <a:ln>
                            <a:noFill/>
                          </a:ln>
                          <a:solidFill>
                            <a:srgbClr val="000000"/>
                          </a:solidFill>
                          <a:effectLst/>
                          <a:uLnTx/>
                          <a:uFillTx/>
                          <a:latin typeface="Arial Narrow" charset="0"/>
                          <a:ea typeface="ＭＳ Ｐゴシック" charset="0"/>
                          <a:cs typeface="ＭＳ Ｐゴシック" charset="0"/>
                        </a:rPr>
                        <a:t> </a:t>
                      </a:r>
                      <a:r>
                        <a:rPr kumimoji="0" lang="es-ES_tradnl" sz="1200" b="0" i="0" u="none" strike="noStrike" kern="1200" cap="none" spc="0" normalizeH="0" baseline="0" dirty="0" err="1">
                          <a:ln>
                            <a:noFill/>
                          </a:ln>
                          <a:solidFill>
                            <a:srgbClr val="000000"/>
                          </a:solidFill>
                          <a:effectLst/>
                          <a:uLnTx/>
                          <a:uFillTx/>
                          <a:latin typeface="Arial Narrow" charset="0"/>
                          <a:ea typeface="ＭＳ Ｐゴシック" charset="0"/>
                          <a:cs typeface="ＭＳ Ｐゴシック" charset="0"/>
                        </a:rPr>
                        <a:t>On</a:t>
                      </a:r>
                      <a:r>
                        <a:rPr kumimoji="0" lang="es-ES_tradnl" sz="1200" b="0" i="0" u="none" strike="noStrike" kern="1200" cap="none" spc="0" normalizeH="0" baseline="0" dirty="0">
                          <a:ln>
                            <a:noFill/>
                          </a:ln>
                          <a:solidFill>
                            <a:srgbClr val="000000"/>
                          </a:solidFill>
                          <a:effectLst/>
                          <a:uLnTx/>
                          <a:uFillTx/>
                          <a:latin typeface="Arial Narrow" charset="0"/>
                          <a:ea typeface="ＭＳ Ｐゴシック" charset="0"/>
                          <a:cs typeface="ＭＳ Ｐゴシック" charset="0"/>
                        </a:rPr>
                        <a:t>-Cloud</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_tradnl" sz="1200" b="0" i="0" u="none" strike="noStrike" kern="1200" cap="none" spc="0" normalizeH="0" baseline="0" dirty="0">
                          <a:ln>
                            <a:noFill/>
                          </a:ln>
                          <a:solidFill>
                            <a:srgbClr val="000000"/>
                          </a:solidFill>
                          <a:effectLst/>
                          <a:uLnTx/>
                          <a:uFillTx/>
                          <a:latin typeface="Arial Narrow" charset="0"/>
                          <a:ea typeface="ＭＳ Ｐゴシック" charset="0"/>
                          <a:cs typeface="ＭＳ Ｐゴシック" charset="0"/>
                        </a:rPr>
                        <a:t>Red de edificio Aulario del Campus de CC de la Salud</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Migración a la nube de infraestructura general.</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Sistema redundante activo-activo de </a:t>
                      </a:r>
                      <a:r>
                        <a:rPr kumimoji="0" lang="es-ES" sz="1200" b="0" i="0" u="none" strike="noStrike" kern="1200" cap="none" spc="0" normalizeH="0" baseline="0" noProof="0" dirty="0" err="1">
                          <a:ln>
                            <a:noFill/>
                          </a:ln>
                          <a:solidFill>
                            <a:srgbClr val="000000"/>
                          </a:solidFill>
                          <a:effectLst/>
                          <a:uLnTx/>
                          <a:uFillTx/>
                          <a:latin typeface="Arial Narrow" charset="0"/>
                          <a:ea typeface="ＭＳ Ｐゴシック" charset="0"/>
                          <a:cs typeface="ＭＳ Ｐゴシック" charset="0"/>
                        </a:rPr>
                        <a:t>hiperconvergencia</a:t>
                      </a: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Mejorar la cobertura y capacidad de la red </a:t>
                      </a:r>
                      <a:r>
                        <a:rPr kumimoji="0" lang="es-ES" sz="1200" b="0" i="0" u="none" strike="noStrike" kern="1200" cap="none" spc="0" normalizeH="0" baseline="0" noProof="0" dirty="0" err="1">
                          <a:ln>
                            <a:noFill/>
                          </a:ln>
                          <a:solidFill>
                            <a:srgbClr val="000000"/>
                          </a:solidFill>
                          <a:effectLst/>
                          <a:uLnTx/>
                          <a:uFillTx/>
                          <a:latin typeface="Arial Narrow" charset="0"/>
                          <a:ea typeface="ＭＳ Ｐゴシック" charset="0"/>
                          <a:cs typeface="ＭＳ Ｐゴシック" charset="0"/>
                        </a:rPr>
                        <a:t>WiFi</a:t>
                      </a:r>
                      <a:endPar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Vicerrector de Estrategia y Universidad Digital</a:t>
                      </a:r>
                      <a:endPar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ÁTICA</a:t>
                      </a:r>
                      <a:endParaRPr kumimoji="0" lang="es-ES_tradnl"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Iniciada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Continuidad de los servicios en caso de catástrofe</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Aumento de servicios incluidos en plan de continuidad de negocio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Mejora del tiempo de respuesta de las aplicaciones y servicios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Mejora de capacidad y cobertura de la red </a:t>
                      </a:r>
                      <a:r>
                        <a:rPr kumimoji="0" lang="es-ES_tradnl" sz="1200" b="0" i="0" u="none" strike="noStrike" cap="none" normalizeH="0" baseline="0" dirty="0" err="1">
                          <a:ln>
                            <a:noFill/>
                          </a:ln>
                          <a:solidFill>
                            <a:srgbClr val="000000"/>
                          </a:solidFill>
                          <a:effectLst/>
                          <a:latin typeface="Arial Narrow" charset="0"/>
                          <a:ea typeface="ＭＳ Ｐゴシック" charset="0"/>
                          <a:cs typeface="ＭＳ Ｐゴシック" charset="0"/>
                        </a:rPr>
                        <a:t>WiFi</a:t>
                      </a:r>
                      <a:endPar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3"/>
                  </a:ext>
                </a:extLst>
              </a:tr>
              <a:tr h="14047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rgbClr val="000000"/>
                          </a:solidFill>
                          <a:effectLst/>
                          <a:latin typeface="Arial Narrow" charset="0"/>
                          <a:ea typeface="ＭＳ Ｐゴシック" charset="0"/>
                          <a:cs typeface="ＭＳ Ｐゴシック" charset="0"/>
                        </a:rPr>
                        <a:t>TIC 7/2021: </a:t>
                      </a: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Infraestructura TIC para </a:t>
                      </a:r>
                      <a:r>
                        <a:rPr kumimoji="0" lang="es-ES_tradnl"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docencia y centros</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Infraestructura para docencia en CC Salud.</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Mejoras audiovisuales en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Videoclases</a:t>
                      </a: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Aumento infraestructura virtual y física de EVA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Ampliación estudios para grabación de material docente</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_tradnl" sz="1200" b="0" i="0" u="none" strike="noStrike" cap="none" normalizeH="0" baseline="0" dirty="0" err="1">
                          <a:ln>
                            <a:noFill/>
                          </a:ln>
                          <a:solidFill>
                            <a:srgbClr val="000000"/>
                          </a:solidFill>
                          <a:effectLst/>
                          <a:latin typeface="Arial Narrow" charset="0"/>
                          <a:ea typeface="ＭＳ Ｐゴシック" charset="0"/>
                          <a:cs typeface="ＭＳ Ｐゴシック" charset="0"/>
                        </a:rPr>
                        <a:t>Subtitulación</a:t>
                      </a: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 automática de contenido multimedia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endPar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Vicerrector de Estrategia y Universidad Digital</a:t>
                      </a:r>
                      <a:endPar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Centros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ÁTICA</a:t>
                      </a:r>
                      <a:endParaRPr kumimoji="0" lang="es-ES_tradnl"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En proceso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Dotación de infraestructura informática y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videoclases</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a aulas CC Salud</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Mejoras en sistemas audio y video para uso intensivo pizarras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Multiplicar por 2 capacidad servicio Eva con migración a nube y equipos locales aulas no usadas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Aumento en producción de material docente multimedia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Mejora en calidad de recursos docentes multimedia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Incremento de vídeos de </a:t>
                      </a:r>
                      <a:r>
                        <a:rPr kumimoji="0" lang="es-ES_tradnl" sz="1200" b="0" i="0" u="none" strike="noStrike" cap="none" normalizeH="0" baseline="0" dirty="0" err="1">
                          <a:ln>
                            <a:noFill/>
                          </a:ln>
                          <a:solidFill>
                            <a:srgbClr val="000000"/>
                          </a:solidFill>
                          <a:effectLst/>
                          <a:latin typeface="Arial Narrow" charset="0"/>
                          <a:ea typeface="ＭＳ Ｐゴシック" charset="0"/>
                          <a:cs typeface="ＭＳ Ｐゴシック" charset="0"/>
                        </a:rPr>
                        <a:t>TV.um.es</a:t>
                      </a: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 subtitulados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5892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xmlns="" id="{DEE9AD7E-02F7-004F-880E-1BA42ABADC72}"/>
              </a:ext>
            </a:extLst>
          </p:cNvPr>
          <p:cNvSpPr>
            <a:spLocks noGrp="1"/>
          </p:cNvSpPr>
          <p:nvPr>
            <p:ph type="subTitle" idx="1"/>
          </p:nvPr>
        </p:nvSpPr>
        <p:spPr/>
        <p:txBody>
          <a:bodyPr/>
          <a:lstStyle/>
          <a:p>
            <a:endParaRPr lang="es-ES"/>
          </a:p>
        </p:txBody>
      </p:sp>
      <p:sp>
        <p:nvSpPr>
          <p:cNvPr id="3" name="Título 2">
            <a:extLst>
              <a:ext uri="{FF2B5EF4-FFF2-40B4-BE49-F238E27FC236}">
                <a16:creationId xmlns:a16="http://schemas.microsoft.com/office/drawing/2014/main" xmlns="" id="{DAE5B9A7-C6E2-F147-AE53-689F59716FB2}"/>
              </a:ext>
            </a:extLst>
          </p:cNvPr>
          <p:cNvSpPr>
            <a:spLocks noGrp="1"/>
          </p:cNvSpPr>
          <p:nvPr>
            <p:ph type="title"/>
          </p:nvPr>
        </p:nvSpPr>
        <p:spPr/>
        <p:txBody>
          <a:bodyPr/>
          <a:lstStyle/>
          <a:p>
            <a:r>
              <a:rPr lang="es-ES" dirty="0"/>
              <a:t>Vicerrectorado de Estudios</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32</a:t>
            </a:fld>
            <a:endParaRPr lang="es-ES" dirty="0"/>
          </a:p>
        </p:txBody>
      </p:sp>
    </p:spTree>
    <p:extLst>
      <p:ext uri="{BB962C8B-B14F-4D97-AF65-F5344CB8AC3E}">
        <p14:creationId xmlns:p14="http://schemas.microsoft.com/office/powerpoint/2010/main" val="152126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1056D-B251-7944-9D5B-A0CF11847B5C}"/>
              </a:ext>
            </a:extLst>
          </p:cNvPr>
          <p:cNvSpPr>
            <a:spLocks noGrp="1"/>
          </p:cNvSpPr>
          <p:nvPr>
            <p:ph type="title"/>
          </p:nvPr>
        </p:nvSpPr>
        <p:spPr/>
        <p:txBody>
          <a:bodyPr/>
          <a:lstStyle/>
          <a:p>
            <a:r>
              <a:rPr lang="es-ES" dirty="0"/>
              <a:t>Vicerrectorado de Estudios</a:t>
            </a:r>
          </a:p>
        </p:txBody>
      </p:sp>
      <p:sp>
        <p:nvSpPr>
          <p:cNvPr id="4" name="Marcador de contenido 3">
            <a:extLst>
              <a:ext uri="{FF2B5EF4-FFF2-40B4-BE49-F238E27FC236}">
                <a16:creationId xmlns:a16="http://schemas.microsoft.com/office/drawing/2014/main" xmlns=""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33</a:t>
            </a:fld>
            <a:endParaRPr lang="es-ES" dirty="0"/>
          </a:p>
        </p:txBody>
      </p:sp>
      <p:graphicFrame>
        <p:nvGraphicFramePr>
          <p:cNvPr id="6" name="Group 24">
            <a:extLst>
              <a:ext uri="{FF2B5EF4-FFF2-40B4-BE49-F238E27FC236}">
                <a16:creationId xmlns:a16="http://schemas.microsoft.com/office/drawing/2014/main" xmlns="" id="{5CA96C82-5FDE-E248-86BB-604F612A30B0}"/>
              </a:ext>
            </a:extLst>
          </p:cNvPr>
          <p:cNvGraphicFramePr>
            <a:graphicFrameLocks noGrp="1"/>
          </p:cNvGraphicFramePr>
          <p:nvPr>
            <p:extLst>
              <p:ext uri="{D42A27DB-BD31-4B8C-83A1-F6EECF244321}">
                <p14:modId xmlns:p14="http://schemas.microsoft.com/office/powerpoint/2010/main" val="1579617982"/>
              </p:ext>
            </p:extLst>
          </p:nvPr>
        </p:nvGraphicFramePr>
        <p:xfrm>
          <a:off x="336224" y="1237783"/>
          <a:ext cx="11759698" cy="5347694"/>
        </p:xfrm>
        <a:graphic>
          <a:graphicData uri="http://schemas.openxmlformats.org/drawingml/2006/table">
            <a:tbl>
              <a:tblPr/>
              <a:tblGrid>
                <a:gridCol w="806776">
                  <a:extLst>
                    <a:ext uri="{9D8B030D-6E8A-4147-A177-3AD203B41FA5}">
                      <a16:colId xmlns:a16="http://schemas.microsoft.com/office/drawing/2014/main" xmlns="" val="20000"/>
                    </a:ext>
                  </a:extLst>
                </a:gridCol>
                <a:gridCol w="4517435">
                  <a:extLst>
                    <a:ext uri="{9D8B030D-6E8A-4147-A177-3AD203B41FA5}">
                      <a16:colId xmlns:a16="http://schemas.microsoft.com/office/drawing/2014/main" xmlns="" val="20001"/>
                    </a:ext>
                  </a:extLst>
                </a:gridCol>
                <a:gridCol w="1852126">
                  <a:extLst>
                    <a:ext uri="{9D8B030D-6E8A-4147-A177-3AD203B41FA5}">
                      <a16:colId xmlns:a16="http://schemas.microsoft.com/office/drawing/2014/main" xmlns="" val="20002"/>
                    </a:ext>
                  </a:extLst>
                </a:gridCol>
                <a:gridCol w="833457">
                  <a:extLst>
                    <a:ext uri="{9D8B030D-6E8A-4147-A177-3AD203B41FA5}">
                      <a16:colId xmlns:a16="http://schemas.microsoft.com/office/drawing/2014/main" xmlns="" val="20003"/>
                    </a:ext>
                  </a:extLst>
                </a:gridCol>
                <a:gridCol w="3749904">
                  <a:extLst>
                    <a:ext uri="{9D8B030D-6E8A-4147-A177-3AD203B41FA5}">
                      <a16:colId xmlns:a16="http://schemas.microsoft.com/office/drawing/2014/main" xmlns="" val="20004"/>
                    </a:ext>
                  </a:extLst>
                </a:gridCol>
              </a:tblGrid>
              <a:tr h="329863">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Principios fundamentales</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31268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Línea</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Responsables</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182696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Estudios oficiales de Grado y Máster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lvl="0" indent="-171450" algn="just" defTabSz="914400" rtl="0" eaLnBrk="1" fontAlgn="base" latinLnBrk="0" hangingPunct="1">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Fomentar las dobles titulaciones nacionales e internacionales en grado y máster. </a:t>
                      </a:r>
                    </a:p>
                    <a:p>
                      <a:pPr marL="171450" lvl="0" indent="-171450" algn="just" defTabSz="914400" rtl="0" eaLnBrk="1" fontAlgn="base" latinLnBrk="0" hangingPunct="1">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Estrategia I4 para másteres (interdisciplinares, </a:t>
                      </a:r>
                      <a:r>
                        <a:rPr kumimoji="0" lang="es-ES" sz="1200" b="0" i="0" u="none" strike="noStrike" kern="1200" cap="none" normalizeH="0" baseline="0" dirty="0" err="1">
                          <a:ln>
                            <a:noFill/>
                          </a:ln>
                          <a:solidFill>
                            <a:schemeClr val="tx1"/>
                          </a:solidFill>
                          <a:effectLst/>
                          <a:latin typeface="Arial Narrow" charset="0"/>
                          <a:ea typeface="ＭＳ Ｐゴシック" charset="0"/>
                          <a:cs typeface="+mn-cs"/>
                        </a:rPr>
                        <a:t>interfacultativos</a:t>
                      </a: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 interuniversitarios, internacionales)</a:t>
                      </a:r>
                    </a:p>
                    <a:p>
                      <a:pPr marL="171450" lvl="0" indent="-171450" algn="just" defTabSz="914400" rtl="0" eaLnBrk="1" fontAlgn="base" latinLnBrk="0" hangingPunct="1">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Renovación y mejora de títulos mediante modificaciones de los mismos.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Vicerrectora: Sonia Madrid Cánovas</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Coordinador: Alfredo Pérez Morales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En proceso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lvl="0" indent="-171450" algn="just" defTabSz="914400" rtl="0" eaLnBrk="1" fontAlgn="base" latinLnBrk="0" hangingPunct="1">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Ampliación de la oferta de los estudios oficiales para reforzar y adaptar la oferta a las demandas del mundo laboral.</a:t>
                      </a:r>
                    </a:p>
                    <a:p>
                      <a:pPr marL="171450" lvl="0" indent="-171450" algn="just" defTabSz="914400" rtl="0" eaLnBrk="1" fontAlgn="base" latinLnBrk="0" hangingPunct="1">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Potenciación de los dobles títulos internacionales que permitan a nuestros egresados conseguir ser titulados por la Universidad de Murcia y una universidad extranjera.</a:t>
                      </a:r>
                    </a:p>
                    <a:p>
                      <a:pPr marL="171450" lvl="0" indent="-171450" algn="just" defTabSz="914400" rtl="0" eaLnBrk="1" fontAlgn="base" latinLnBrk="0" hangingPunct="1">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Creación de un manual de buenas prácticas para facilitar la modificación y creación de nuevos títulos así como aumentar la difusión a través de la web del Vicerrectorado.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r h="28781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Doctorado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lvl="0" indent="-171450" algn="just" defTabSz="914400" rtl="0" eaLnBrk="1" fontAlgn="base" latinLnBrk="0" hangingPunct="1">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Fomentar la movilidad internacional e índices de internacionalización de la formación doctoral.</a:t>
                      </a:r>
                    </a:p>
                    <a:p>
                      <a:pPr marL="171450" lvl="0" indent="-171450" algn="just" defTabSz="914400" rtl="0" eaLnBrk="1" fontAlgn="base" latinLnBrk="0" hangingPunct="1">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Promover las competencias digitales de los estudiantes de doctorado.</a:t>
                      </a:r>
                    </a:p>
                    <a:p>
                      <a:pPr marL="171450" lvl="0" indent="-171450" algn="just" defTabSz="914400" rtl="0" eaLnBrk="1" fontAlgn="base" latinLnBrk="0" hangingPunct="1">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Implantar el procedimiento para la tramitación del depósito y defensa de tesis online.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Vicerrectora: Sonia Madrid Cánovas</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Dirección EIDUM: </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F. Guillermo Díaz Baños</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Ana Rojo López</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Mª Dolores Hidalgo Montesinos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En proceso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lvl="0" indent="-171450" algn="just" defTabSz="914400" rtl="0" eaLnBrk="1" fontAlgn="base" latinLnBrk="0" hangingPunct="1">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Formalización de nuevos convenios Erasmus y renovación de los existentes para incluir la movilidad a nivel de doctorado.</a:t>
                      </a:r>
                    </a:p>
                    <a:p>
                      <a:pPr marL="171450" lvl="0" indent="-171450" algn="just" defTabSz="914400" rtl="0" eaLnBrk="1" fontAlgn="base" latinLnBrk="0" hangingPunct="1">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Elaboración y publicación de un catálogo de líneas y temas de investigación de los diferentes programas de doctorado para su difusión internacional.</a:t>
                      </a:r>
                    </a:p>
                    <a:p>
                      <a:pPr marL="171450" lvl="0" indent="-171450" algn="just" defTabSz="914400" rtl="0" eaLnBrk="1" fontAlgn="base" latinLnBrk="0" hangingPunct="1">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Renovación y actualización de la versión en inglés de la página web de la EIDUM.</a:t>
                      </a:r>
                    </a:p>
                    <a:p>
                      <a:pPr marL="171450" lvl="0" indent="-171450" algn="just" defTabSz="914400" rtl="0" eaLnBrk="1" fontAlgn="base" latinLnBrk="0" hangingPunct="1">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Fomentar sinergias con ofertas formativas de la UM ajenas a la EIDUM en el ámbito de las herramientas TIC para uso de estudiantes de doctorado.</a:t>
                      </a:r>
                    </a:p>
                    <a:p>
                      <a:pPr marL="171450" lvl="0" indent="-171450" algn="just" defTabSz="914400" rtl="0" eaLnBrk="1" fontAlgn="base" latinLnBrk="0" hangingPunct="1">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Elaboración del procedimiento para la tramitación del depósito y defensa de tesis online.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778777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1056D-B251-7944-9D5B-A0CF11847B5C}"/>
              </a:ext>
            </a:extLst>
          </p:cNvPr>
          <p:cNvSpPr>
            <a:spLocks noGrp="1"/>
          </p:cNvSpPr>
          <p:nvPr>
            <p:ph type="title"/>
          </p:nvPr>
        </p:nvSpPr>
        <p:spPr/>
        <p:txBody>
          <a:bodyPr/>
          <a:lstStyle/>
          <a:p>
            <a:r>
              <a:rPr lang="es-ES" dirty="0"/>
              <a:t>Vicerrectorado de Estudios</a:t>
            </a:r>
          </a:p>
        </p:txBody>
      </p:sp>
      <p:sp>
        <p:nvSpPr>
          <p:cNvPr id="4" name="Marcador de contenido 3">
            <a:extLst>
              <a:ext uri="{FF2B5EF4-FFF2-40B4-BE49-F238E27FC236}">
                <a16:creationId xmlns:a16="http://schemas.microsoft.com/office/drawing/2014/main" xmlns=""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34</a:t>
            </a:fld>
            <a:endParaRPr lang="es-ES" dirty="0"/>
          </a:p>
        </p:txBody>
      </p:sp>
      <p:graphicFrame>
        <p:nvGraphicFramePr>
          <p:cNvPr id="7" name="Group 24">
            <a:extLst>
              <a:ext uri="{FF2B5EF4-FFF2-40B4-BE49-F238E27FC236}">
                <a16:creationId xmlns:a16="http://schemas.microsoft.com/office/drawing/2014/main" xmlns="" id="{DC938372-DC65-2748-B1D0-682903B27A11}"/>
              </a:ext>
            </a:extLst>
          </p:cNvPr>
          <p:cNvGraphicFramePr>
            <a:graphicFrameLocks noGrp="1"/>
          </p:cNvGraphicFramePr>
          <p:nvPr>
            <p:extLst>
              <p:ext uri="{D42A27DB-BD31-4B8C-83A1-F6EECF244321}">
                <p14:modId xmlns:p14="http://schemas.microsoft.com/office/powerpoint/2010/main" val="2569945414"/>
              </p:ext>
            </p:extLst>
          </p:nvPr>
        </p:nvGraphicFramePr>
        <p:xfrm>
          <a:off x="434360" y="1222982"/>
          <a:ext cx="11598965" cy="5448886"/>
        </p:xfrm>
        <a:graphic>
          <a:graphicData uri="http://schemas.openxmlformats.org/drawingml/2006/table">
            <a:tbl>
              <a:tblPr/>
              <a:tblGrid>
                <a:gridCol w="954157">
                  <a:extLst>
                    <a:ext uri="{9D8B030D-6E8A-4147-A177-3AD203B41FA5}">
                      <a16:colId xmlns:a16="http://schemas.microsoft.com/office/drawing/2014/main" xmlns="" val="20000"/>
                    </a:ext>
                  </a:extLst>
                </a:gridCol>
                <a:gridCol w="4729411">
                  <a:extLst>
                    <a:ext uri="{9D8B030D-6E8A-4147-A177-3AD203B41FA5}">
                      <a16:colId xmlns:a16="http://schemas.microsoft.com/office/drawing/2014/main" xmlns="" val="20001"/>
                    </a:ext>
                  </a:extLst>
                </a:gridCol>
                <a:gridCol w="1394682">
                  <a:extLst>
                    <a:ext uri="{9D8B030D-6E8A-4147-A177-3AD203B41FA5}">
                      <a16:colId xmlns:a16="http://schemas.microsoft.com/office/drawing/2014/main" xmlns="" val="20002"/>
                    </a:ext>
                  </a:extLst>
                </a:gridCol>
                <a:gridCol w="822065">
                  <a:extLst>
                    <a:ext uri="{9D8B030D-6E8A-4147-A177-3AD203B41FA5}">
                      <a16:colId xmlns:a16="http://schemas.microsoft.com/office/drawing/2014/main" xmlns="" val="20003"/>
                    </a:ext>
                  </a:extLst>
                </a:gridCol>
                <a:gridCol w="3698650">
                  <a:extLst>
                    <a:ext uri="{9D8B030D-6E8A-4147-A177-3AD203B41FA5}">
                      <a16:colId xmlns:a16="http://schemas.microsoft.com/office/drawing/2014/main" xmlns="" val="20004"/>
                    </a:ext>
                  </a:extLst>
                </a:gridCol>
              </a:tblGrid>
              <a:tr h="461519">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Principios fundamentales</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41536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Línea</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Responsables</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236765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EBAU</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Aplicación del nuevo calendario EBAU, tras el paso de septiembre a julio (proceso abortado el curso pasado por la COVID-19).</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Actualización de medidas para estudiantes con derecho a adaptación de las pruebas y consolidación de horarios vinculados a dicha actualización.</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Mantenimiento de tribunales y sedes adecuados al escenario de pandemia.</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Modificación de la estructura de acceso de documentos de las Web de materias.</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Redirección de consultas sobre materias a cuentas corporativas.</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Activación de listas de distribución de profesorado de Bachillerato, por materias.</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Participación en el Grupo de Trabajo sobre EBAU de la CRUE (12 miembros).</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Difusión de resultados: informe General y estadísticas por materias.</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Vicerrectora: </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Sonia Madrid Cánovas</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Coordinador: Joaquín Lomba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Maurandi</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cap="none" normalizeH="0" baseline="0" dirty="0">
                          <a:ln>
                            <a:noFill/>
                          </a:ln>
                          <a:solidFill>
                            <a:schemeClr val="tx1"/>
                          </a:solidFill>
                          <a:effectLst/>
                          <a:latin typeface="Arial Narrow" charset="0"/>
                          <a:ea typeface="ＭＳ Ｐゴシック" charset="0"/>
                          <a:cs typeface="ＭＳ Ｐゴシック" charset="0"/>
                        </a:rPr>
                        <a:t>En proceso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rgbClr val="FF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Modificación de todos los plazos de EBAU2020, incluidos los previos de resolución de adaptaciones y selección de vocales, para adaptarlos al nuevo calendario de junio/julio.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Incorporación de una aplicación de introducción de notas, automatización de los procedimientos aritméticos de cálculo de estas y elaboración de informes pormenorizados por materia.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Difusión pública de Informe EBAU2019 y EBAU2020, de resultados.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r h="21426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Centro de Formación y Desarrollo Profesional</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sz="1200" kern="1200" dirty="0">
                          <a:solidFill>
                            <a:schemeClr val="tx1"/>
                          </a:solidFill>
                          <a:effectLst/>
                          <a:latin typeface="Arial Narrow" panose="020B0606020202030204" pitchFamily="34" charset="0"/>
                          <a:ea typeface="+mn-ea"/>
                          <a:cs typeface="Arial" panose="020B0604020202020204" pitchFamily="34" charset="0"/>
                        </a:rPr>
                        <a:t>Formación de formadores. El personal formador del CFDP se formará en herramientas y habilidades básicas para la impartición de la formación corporativa.</a:t>
                      </a:r>
                      <a:endParaRPr kumimoji="0" lang="es-ES" sz="1200" b="0" i="0" u="none" strike="noStrike" kern="1200" cap="none" normalizeH="0" baseline="0" dirty="0">
                        <a:ln>
                          <a:noFill/>
                        </a:ln>
                        <a:solidFill>
                          <a:schemeClr val="tx1"/>
                        </a:solidFill>
                        <a:effectLst/>
                        <a:latin typeface="Arial Narrow" panose="020B0606020202030204" pitchFamily="34" charset="0"/>
                        <a:ea typeface="ＭＳ Ｐゴシック" charset="0"/>
                        <a:cs typeface="Arial" panose="020B0604020202020204" pitchFamily="34"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rPr>
                        <a:t>Mayor flexibilidad en los formatos de las acciones formativas: autoformación, seminarios web en abierto, formación en abierto por </a:t>
                      </a:r>
                      <a:r>
                        <a:rPr kumimoji="0" lang="es-ES" sz="1200" b="0" i="0" u="none" strike="noStrike" kern="1200" cap="none" normalizeH="0" baseline="0" dirty="0" err="1">
                          <a:ln>
                            <a:noFill/>
                          </a:ln>
                          <a:solidFill>
                            <a:schemeClr val="tx1"/>
                          </a:solidFill>
                          <a:effectLst/>
                          <a:latin typeface="Arial Narrow" charset="0"/>
                          <a:ea typeface="ＭＳ Ｐゴシック" charset="0"/>
                        </a:rPr>
                        <a:t>microcursos</a:t>
                      </a:r>
                      <a:r>
                        <a:rPr kumimoji="0" lang="es-ES" sz="1200" b="0" i="0" u="none" strike="noStrike" kern="1200" cap="none" normalizeH="0" baseline="0" dirty="0">
                          <a:ln>
                            <a:noFill/>
                          </a:ln>
                          <a:solidFill>
                            <a:schemeClr val="tx1"/>
                          </a:solidFill>
                          <a:effectLst/>
                          <a:latin typeface="Arial Narrow" charset="0"/>
                          <a:ea typeface="ＭＳ Ｐゴシック" charset="0"/>
                        </a:rPr>
                        <a:t> y formación con proceso de selección.</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rPr>
                        <a:t>Política de acceso abierto (DOI) para los Textos Guía.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rPr>
                        <a:t>Formación inicial para el profesorado novel (FIPRUMU).</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rPr>
                        <a:t>Formación por Centros para la línea estratégica de docencia en entornos de aprendizaje mixtos. Figura del delegado de formación para el PDI.</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rPr>
                        <a:t> Formación específica para Unidades y Servicios. Figura del delegado de formación para el PAS.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Vicerrectora: Sonia Madrid Cánovas</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Directora: Vanesa Valero García</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Secretaria: Mª Ángeles Fernández Vilar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Plan de Formación Corporativa 2020/2021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235317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1056D-B251-7944-9D5B-A0CF11847B5C}"/>
              </a:ext>
            </a:extLst>
          </p:cNvPr>
          <p:cNvSpPr>
            <a:spLocks noGrp="1"/>
          </p:cNvSpPr>
          <p:nvPr>
            <p:ph type="title"/>
          </p:nvPr>
        </p:nvSpPr>
        <p:spPr/>
        <p:txBody>
          <a:bodyPr/>
          <a:lstStyle/>
          <a:p>
            <a:r>
              <a:rPr lang="es-ES" dirty="0"/>
              <a:t>Vicerrectorado de Estudios</a:t>
            </a:r>
          </a:p>
        </p:txBody>
      </p:sp>
      <p:sp>
        <p:nvSpPr>
          <p:cNvPr id="4" name="Marcador de contenido 3">
            <a:extLst>
              <a:ext uri="{FF2B5EF4-FFF2-40B4-BE49-F238E27FC236}">
                <a16:creationId xmlns:a16="http://schemas.microsoft.com/office/drawing/2014/main" xmlns=""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35</a:t>
            </a:fld>
            <a:endParaRPr lang="es-ES" dirty="0"/>
          </a:p>
        </p:txBody>
      </p:sp>
      <p:graphicFrame>
        <p:nvGraphicFramePr>
          <p:cNvPr id="7" name="Group 24">
            <a:extLst>
              <a:ext uri="{FF2B5EF4-FFF2-40B4-BE49-F238E27FC236}">
                <a16:creationId xmlns:a16="http://schemas.microsoft.com/office/drawing/2014/main" xmlns="" id="{DC938372-DC65-2748-B1D0-682903B27A11}"/>
              </a:ext>
            </a:extLst>
          </p:cNvPr>
          <p:cNvGraphicFramePr>
            <a:graphicFrameLocks noGrp="1"/>
          </p:cNvGraphicFramePr>
          <p:nvPr>
            <p:extLst>
              <p:ext uri="{D42A27DB-BD31-4B8C-83A1-F6EECF244321}">
                <p14:modId xmlns:p14="http://schemas.microsoft.com/office/powerpoint/2010/main" val="335726438"/>
              </p:ext>
            </p:extLst>
          </p:nvPr>
        </p:nvGraphicFramePr>
        <p:xfrm>
          <a:off x="377587" y="1219200"/>
          <a:ext cx="11410222" cy="5554649"/>
        </p:xfrm>
        <a:graphic>
          <a:graphicData uri="http://schemas.openxmlformats.org/drawingml/2006/table">
            <a:tbl>
              <a:tblPr/>
              <a:tblGrid>
                <a:gridCol w="1339725">
                  <a:extLst>
                    <a:ext uri="{9D8B030D-6E8A-4147-A177-3AD203B41FA5}">
                      <a16:colId xmlns:a16="http://schemas.microsoft.com/office/drawing/2014/main" xmlns="" val="20000"/>
                    </a:ext>
                  </a:extLst>
                </a:gridCol>
                <a:gridCol w="3736406">
                  <a:extLst>
                    <a:ext uri="{9D8B030D-6E8A-4147-A177-3AD203B41FA5}">
                      <a16:colId xmlns:a16="http://schemas.microsoft.com/office/drawing/2014/main" xmlns="" val="20001"/>
                    </a:ext>
                  </a:extLst>
                </a:gridCol>
                <a:gridCol w="1886939">
                  <a:extLst>
                    <a:ext uri="{9D8B030D-6E8A-4147-A177-3AD203B41FA5}">
                      <a16:colId xmlns:a16="http://schemas.microsoft.com/office/drawing/2014/main" xmlns="" val="20002"/>
                    </a:ext>
                  </a:extLst>
                </a:gridCol>
                <a:gridCol w="808688">
                  <a:extLst>
                    <a:ext uri="{9D8B030D-6E8A-4147-A177-3AD203B41FA5}">
                      <a16:colId xmlns:a16="http://schemas.microsoft.com/office/drawing/2014/main" xmlns="" val="20003"/>
                    </a:ext>
                  </a:extLst>
                </a:gridCol>
                <a:gridCol w="3638464">
                  <a:extLst>
                    <a:ext uri="{9D8B030D-6E8A-4147-A177-3AD203B41FA5}">
                      <a16:colId xmlns:a16="http://schemas.microsoft.com/office/drawing/2014/main" xmlns="" val="20004"/>
                    </a:ext>
                  </a:extLst>
                </a:gridCol>
              </a:tblGrid>
              <a:tr h="404378">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Principios fundamentales</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3639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Línea</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Responsables</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2027891">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Escuelas de Práctica Profesional</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indent="-171450" algn="just">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Perfeccionar el protocolo de actuación seguido hasta ahora para la creación de nuevas Escuelas de Práctica profesional en la Universidad de Murcia, a fin de mejorar la coordinación entre los distintos servicios implicados y hacer más ágil el procedimiento.</a:t>
                      </a:r>
                    </a:p>
                    <a:p>
                      <a:pPr marL="171450" indent="-171450" algn="just">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Depurar y perfilar el texto que ha de servir de pauta para determinar el contenido mínimo que han de contener los reglamentos de régimen interno de las Escuelas de Práctica Profesional de nuestra Universidad.</a:t>
                      </a:r>
                    </a:p>
                    <a:p>
                      <a:pPr marL="171450" indent="-171450" algn="just">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Perseverar en la colaboración con organismos, entidades y colegios profesionales, a fin de favorecer y enriquecer las actividades de nuestras Escuelas de Práctica Profesional.</a:t>
                      </a:r>
                      <a:endParaRPr kumimoji="0" lang="es-ES" sz="1200" b="0" i="0" u="none" strike="noStrike" kern="1200" cap="none" normalizeH="0" baseline="0" dirty="0">
                        <a:ln>
                          <a:noFill/>
                        </a:ln>
                        <a:solidFill>
                          <a:srgbClr val="000000"/>
                        </a:solidFill>
                        <a:effectLst/>
                        <a:latin typeface="Arial Narrow" charset="0"/>
                        <a:ea typeface="ＭＳ Ｐゴシック" charset="0"/>
                        <a:cs typeface="+mn-cs"/>
                      </a:endParaRPr>
                    </a:p>
                    <a:p>
                      <a:pPr marL="0" indent="0" algn="just">
                        <a:lnSpc>
                          <a:spcPct val="100000"/>
                        </a:lnSpc>
                        <a:spcAft>
                          <a:spcPts val="1000"/>
                        </a:spcAft>
                        <a:buFont typeface="Arial" panose="020B0604020202020204" pitchFamily="34" charset="0"/>
                        <a:buNone/>
                      </a:pPr>
                      <a:endParaRPr kumimoji="0" lang="es-ES" sz="1200" b="0" i="0" u="none" strike="noStrike" kern="1200" cap="none" normalizeH="0" baseline="0" dirty="0">
                        <a:ln>
                          <a:noFill/>
                        </a:ln>
                        <a:solidFill>
                          <a:schemeClr val="tx1"/>
                        </a:solidFill>
                        <a:effectLst/>
                        <a:latin typeface="Arial Narrow" charset="0"/>
                        <a:ea typeface="ＭＳ Ｐゴシック" charset="0"/>
                        <a:cs typeface="+mn-cs"/>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Vicerrectora: Sonia Madrid Cánovas</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Coordinador: Julio Sigüenza López</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En proceso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indent="-171450" algn="just" defTabSz="914400" rtl="0" eaLnBrk="1" latinLnBrk="0" hangingPunct="1">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Favorecer la creación e implementación de nuevas Escuelas de Práctica Profesional de valía y calidad, que completen la formación que se imparte en nuestros centros docentes.</a:t>
                      </a:r>
                    </a:p>
                    <a:p>
                      <a:pPr marL="171450" indent="-171450" algn="just" defTabSz="914400" rtl="0" eaLnBrk="1" latinLnBrk="0" hangingPunct="1">
                        <a:lnSpc>
                          <a:spcPct val="100000"/>
                        </a:lnSpc>
                        <a:spcAft>
                          <a:spcPts val="1000"/>
                        </a:spcAft>
                        <a:buFont typeface="Arial" panose="020B0604020202020204" pitchFamily="34" charset="0"/>
                        <a:buChar char="•"/>
                      </a:pPr>
                      <a:endParaRPr kumimoji="0" lang="es-ES" sz="600" b="0" i="0" u="none" strike="noStrike" kern="1200" cap="none" normalizeH="0" baseline="0" dirty="0">
                        <a:ln>
                          <a:noFill/>
                        </a:ln>
                        <a:solidFill>
                          <a:schemeClr val="tx1"/>
                        </a:solidFill>
                        <a:effectLst/>
                        <a:latin typeface="Arial Narrow" charset="0"/>
                        <a:ea typeface="ＭＳ Ｐゴシック" charset="0"/>
                        <a:cs typeface="+mn-cs"/>
                      </a:endParaRPr>
                    </a:p>
                    <a:p>
                      <a:pPr marL="171450" indent="-171450" algn="just" defTabSz="914400" rtl="0" eaLnBrk="1" latinLnBrk="0" hangingPunct="1">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Dar a conocer más y mejor a la sociedad murciana la labor que desarrollan las Escuelas de Práctica Profesional de la Universidad de Murcia.</a:t>
                      </a:r>
                    </a:p>
                    <a:p>
                      <a:pPr marL="171450" indent="-171450" algn="just" defTabSz="914400" rtl="0" eaLnBrk="1" latinLnBrk="0" hangingPunct="1">
                        <a:lnSpc>
                          <a:spcPct val="100000"/>
                        </a:lnSpc>
                        <a:spcAft>
                          <a:spcPts val="1000"/>
                        </a:spcAft>
                        <a:buFont typeface="Arial" panose="020B0604020202020204" pitchFamily="34" charset="0"/>
                        <a:buChar cha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Prestar colaboración a las Escuelas de Práctica Profesional que lo requieran para que puedan adaptar algunas de sus actividades a un formato semipresencial o, en su caso, on-line.</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356810122"/>
                  </a:ext>
                </a:extLst>
              </a:tr>
              <a:tr h="2027891">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Unidad de Innovación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Gestión de las convocatorias de proyectos de innovación docente, grupos de innovación docente.</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Confeccionar un procedimiento para elaborar MOOC</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Creación de un “</a:t>
                      </a:r>
                      <a:r>
                        <a:rPr kumimoji="0" lang="es-ES" sz="1200" b="0" i="0" u="none" strike="noStrike" kern="1200" cap="none" normalizeH="0" baseline="0" dirty="0" err="1">
                          <a:ln>
                            <a:noFill/>
                          </a:ln>
                          <a:solidFill>
                            <a:schemeClr val="tx1"/>
                          </a:solidFill>
                          <a:effectLst/>
                          <a:latin typeface="Arial Narrow" charset="0"/>
                          <a:ea typeface="ＭＳ Ｐゴシック" charset="0"/>
                          <a:cs typeface="+mn-cs"/>
                        </a:rPr>
                        <a:t>Innovation</a:t>
                      </a: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 </a:t>
                      </a:r>
                      <a:r>
                        <a:rPr kumimoji="0" lang="es-ES" sz="1200" b="0" i="0" u="none" strike="noStrike" kern="1200" cap="none" normalizeH="0" baseline="0" dirty="0" err="1">
                          <a:ln>
                            <a:noFill/>
                          </a:ln>
                          <a:solidFill>
                            <a:schemeClr val="tx1"/>
                          </a:solidFill>
                          <a:effectLst/>
                          <a:latin typeface="Arial Narrow" charset="0"/>
                          <a:ea typeface="ＭＳ Ｐゴシック" charset="0"/>
                          <a:cs typeface="+mn-cs"/>
                        </a:rPr>
                        <a:t>Lab</a:t>
                      </a: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 para dar soporte a nuevas metodologías docentes.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Desarrollo de nuevas funcionalidades del Aula Virtual.</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Vicerrectora: Sonia Madrid Cánovas</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Coordinador: Francisco José Molina Castillo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Apoyo e impulso a la innovación docente.</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Fomentar el uso de nuevas metodologías docentes en el aula.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Mejorar la implantación del Aula Virtual en la docencia online y semipresencial.</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625640883"/>
                  </a:ext>
                </a:extLst>
              </a:tr>
            </a:tbl>
          </a:graphicData>
        </a:graphic>
      </p:graphicFrame>
    </p:spTree>
    <p:extLst>
      <p:ext uri="{BB962C8B-B14F-4D97-AF65-F5344CB8AC3E}">
        <p14:creationId xmlns:p14="http://schemas.microsoft.com/office/powerpoint/2010/main" val="1055925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1056D-B251-7944-9D5B-A0CF11847B5C}"/>
              </a:ext>
            </a:extLst>
          </p:cNvPr>
          <p:cNvSpPr>
            <a:spLocks noGrp="1"/>
          </p:cNvSpPr>
          <p:nvPr>
            <p:ph type="title"/>
          </p:nvPr>
        </p:nvSpPr>
        <p:spPr/>
        <p:txBody>
          <a:bodyPr/>
          <a:lstStyle/>
          <a:p>
            <a:r>
              <a:rPr lang="es-ES" dirty="0"/>
              <a:t>Vicerrectorado de Estudios</a:t>
            </a:r>
          </a:p>
        </p:txBody>
      </p:sp>
      <p:sp>
        <p:nvSpPr>
          <p:cNvPr id="4" name="Marcador de contenido 3">
            <a:extLst>
              <a:ext uri="{FF2B5EF4-FFF2-40B4-BE49-F238E27FC236}">
                <a16:creationId xmlns:a16="http://schemas.microsoft.com/office/drawing/2014/main" xmlns=""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36</a:t>
            </a:fld>
            <a:endParaRPr lang="es-ES" dirty="0"/>
          </a:p>
        </p:txBody>
      </p:sp>
      <p:graphicFrame>
        <p:nvGraphicFramePr>
          <p:cNvPr id="7" name="Group 24">
            <a:extLst>
              <a:ext uri="{FF2B5EF4-FFF2-40B4-BE49-F238E27FC236}">
                <a16:creationId xmlns:a16="http://schemas.microsoft.com/office/drawing/2014/main" xmlns="" id="{DC938372-DC65-2748-B1D0-682903B27A11}"/>
              </a:ext>
            </a:extLst>
          </p:cNvPr>
          <p:cNvGraphicFramePr>
            <a:graphicFrameLocks noGrp="1"/>
          </p:cNvGraphicFramePr>
          <p:nvPr>
            <p:extLst>
              <p:ext uri="{D42A27DB-BD31-4B8C-83A1-F6EECF244321}">
                <p14:modId xmlns:p14="http://schemas.microsoft.com/office/powerpoint/2010/main" val="2417414541"/>
              </p:ext>
            </p:extLst>
          </p:nvPr>
        </p:nvGraphicFramePr>
        <p:xfrm>
          <a:off x="377587" y="1219200"/>
          <a:ext cx="11410222" cy="5430078"/>
        </p:xfrm>
        <a:graphic>
          <a:graphicData uri="http://schemas.openxmlformats.org/drawingml/2006/table">
            <a:tbl>
              <a:tblPr/>
              <a:tblGrid>
                <a:gridCol w="1339725">
                  <a:extLst>
                    <a:ext uri="{9D8B030D-6E8A-4147-A177-3AD203B41FA5}">
                      <a16:colId xmlns:a16="http://schemas.microsoft.com/office/drawing/2014/main" xmlns="" val="20000"/>
                    </a:ext>
                  </a:extLst>
                </a:gridCol>
                <a:gridCol w="3736406">
                  <a:extLst>
                    <a:ext uri="{9D8B030D-6E8A-4147-A177-3AD203B41FA5}">
                      <a16:colId xmlns:a16="http://schemas.microsoft.com/office/drawing/2014/main" xmlns="" val="20001"/>
                    </a:ext>
                  </a:extLst>
                </a:gridCol>
                <a:gridCol w="1886939">
                  <a:extLst>
                    <a:ext uri="{9D8B030D-6E8A-4147-A177-3AD203B41FA5}">
                      <a16:colId xmlns:a16="http://schemas.microsoft.com/office/drawing/2014/main" xmlns="" val="20002"/>
                    </a:ext>
                  </a:extLst>
                </a:gridCol>
                <a:gridCol w="808688">
                  <a:extLst>
                    <a:ext uri="{9D8B030D-6E8A-4147-A177-3AD203B41FA5}">
                      <a16:colId xmlns:a16="http://schemas.microsoft.com/office/drawing/2014/main" xmlns="" val="20003"/>
                    </a:ext>
                  </a:extLst>
                </a:gridCol>
                <a:gridCol w="3638464">
                  <a:extLst>
                    <a:ext uri="{9D8B030D-6E8A-4147-A177-3AD203B41FA5}">
                      <a16:colId xmlns:a16="http://schemas.microsoft.com/office/drawing/2014/main" xmlns="" val="20004"/>
                    </a:ext>
                  </a:extLst>
                </a:gridCol>
              </a:tblGrid>
              <a:tr h="404378">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Principios fundamentales</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3639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Línea</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Responsables</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1604768">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Aula Sénior</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Igualar el estatus estudiante sénior al de los restantes alumnos de la UM.</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Fomentar la colaboración con sedes permanentes y ayuntamientos de la Región que puedan favorecer la matrícula de mayores de 50 años de la Región gracias a la docencia online.</a:t>
                      </a: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Vicerrectora: Sonia Madrid Cánovas</a:t>
                      </a:r>
                    </a:p>
                    <a:p>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Directora: María del Mar Albero Muñoz</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En proceso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Actualización </a:t>
                      </a: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de la normativa relativa a los estudiantes.</a:t>
                      </a:r>
                      <a:br>
                        <a:rPr kumimoji="0" lang="es-ES" sz="1200" b="0" i="0" u="none" strike="noStrike" kern="1200" cap="none" normalizeH="0" baseline="0" dirty="0">
                          <a:ln>
                            <a:noFill/>
                          </a:ln>
                          <a:solidFill>
                            <a:schemeClr val="tx1"/>
                          </a:solidFill>
                          <a:effectLst/>
                          <a:latin typeface="Arial Narrow" charset="0"/>
                          <a:ea typeface="ＭＳ Ｐゴシック" charset="0"/>
                          <a:cs typeface="+mn-cs"/>
                        </a:rPr>
                      </a:br>
                      <a:endParaRPr kumimoji="0" lang="es-ES" sz="1200" b="0" i="0" u="none" strike="noStrike" kern="1200" cap="none" normalizeH="0" baseline="0" dirty="0">
                        <a:ln>
                          <a:noFill/>
                        </a:ln>
                        <a:solidFill>
                          <a:schemeClr val="tx1"/>
                        </a:solidFill>
                        <a:effectLst/>
                        <a:latin typeface="Arial Narrow" charset="0"/>
                        <a:ea typeface="ＭＳ Ｐゴシック" charset="0"/>
                        <a:cs typeface="+mn-cs"/>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a:t>
                      </a: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Mejora de la difusión de los programas de estudios.</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356810122"/>
                  </a:ext>
                </a:extLst>
              </a:tr>
              <a:tr h="165898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Estudios Propios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Ampliar el acceso a posgrados propios a alumnos próximos a ser egresados.</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Apoyo de los EP online.</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Financiación de actividades de investigación con superávit de cada EP.</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Mejora y simplificación de los procesos de registro de EP.</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Mejora del acceso a los datos estadísticos en EP.</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Vicerrectora: Sonia Madrid Cánovas</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Coordinador: José Miguel Martínez Paz</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Actualización del reglamento de EP.</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 Finalización del proceso de </a:t>
                      </a:r>
                      <a:r>
                        <a:rPr kumimoji="0" lang="es-ES" sz="1200" b="0" i="0" u="none" strike="noStrike" kern="1200" cap="none" normalizeH="0" baseline="0" dirty="0" err="1">
                          <a:ln>
                            <a:noFill/>
                          </a:ln>
                          <a:solidFill>
                            <a:schemeClr val="tx1"/>
                          </a:solidFill>
                          <a:effectLst/>
                          <a:latin typeface="Arial Narrow" charset="0"/>
                          <a:ea typeface="ＭＳ Ｐゴシック" charset="0"/>
                          <a:cs typeface="+mn-cs"/>
                        </a:rPr>
                        <a:t>emision</a:t>
                      </a: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 de    certificados  digitales.</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Simplificación tramitación </a:t>
                      </a:r>
                      <a:r>
                        <a:rPr kumimoji="0" lang="es-ES" sz="1200" b="0" i="0" u="none" strike="noStrike" kern="1200" cap="none" normalizeH="0" baseline="0" dirty="0" err="1">
                          <a:ln>
                            <a:noFill/>
                          </a:ln>
                          <a:solidFill>
                            <a:schemeClr val="tx1"/>
                          </a:solidFill>
                          <a:effectLst/>
                          <a:latin typeface="Arial Narrow" charset="0"/>
                          <a:ea typeface="ＭＳ Ｐゴシック" charset="0"/>
                          <a:cs typeface="+mn-cs"/>
                        </a:rPr>
                        <a:t>CRAUs</a:t>
                      </a: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Simplificación del proceso de registro</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Diseño  de cuadro de mandos para EP.</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625640883"/>
                  </a:ext>
                </a:extLst>
              </a:tr>
              <a:tr h="1398009">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1" i="0" u="none" strike="noStrike" kern="1200" cap="none" normalizeH="0" baseline="0" dirty="0">
                          <a:ln>
                            <a:noFill/>
                          </a:ln>
                          <a:solidFill>
                            <a:schemeClr val="tx1"/>
                          </a:solidFill>
                          <a:effectLst/>
                          <a:latin typeface="Arial Narrow" charset="0"/>
                          <a:ea typeface="ＭＳ Ｐゴシック" charset="0"/>
                          <a:cs typeface="ＭＳ Ｐゴシック" charset="0"/>
                        </a:rPr>
                        <a:t>Centros de Estudios (CE)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Apoyo a la actividad investigadora de los CE.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Vicerrectora: Sonia Madrid Cánovas</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Coordinador: José Miguel Martínez Paz</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Revisión de la normativa  de CE y actualización de los reglamentos.</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kern="1200" cap="none" normalizeH="0" baseline="0" dirty="0">
                          <a:ln>
                            <a:noFill/>
                          </a:ln>
                          <a:solidFill>
                            <a:schemeClr val="tx1"/>
                          </a:solidFill>
                          <a:effectLst/>
                          <a:latin typeface="Arial Narrow" charset="0"/>
                          <a:ea typeface="ＭＳ Ｐゴシック" charset="0"/>
                          <a:cs typeface="+mn-cs"/>
                        </a:rPr>
                        <a:t>Ayudas a actividades de los CE.</a:t>
                      </a:r>
                    </a:p>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sz="1200" b="0" i="0" u="none" strike="noStrike" kern="1200" cap="none" normalizeH="0" baseline="0" dirty="0">
                        <a:ln>
                          <a:noFill/>
                        </a:ln>
                        <a:solidFill>
                          <a:schemeClr val="tx1"/>
                        </a:solidFill>
                        <a:effectLst/>
                        <a:latin typeface="Arial Narrow" charset="0"/>
                        <a:ea typeface="ＭＳ Ｐゴシック" charset="0"/>
                        <a:cs typeface="+mn-cs"/>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4288986467"/>
                  </a:ext>
                </a:extLst>
              </a:tr>
            </a:tbl>
          </a:graphicData>
        </a:graphic>
      </p:graphicFrame>
    </p:spTree>
    <p:extLst>
      <p:ext uri="{BB962C8B-B14F-4D97-AF65-F5344CB8AC3E}">
        <p14:creationId xmlns:p14="http://schemas.microsoft.com/office/powerpoint/2010/main" val="2236394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xmlns="" id="{DEE9AD7E-02F7-004F-880E-1BA42ABADC72}"/>
              </a:ext>
            </a:extLst>
          </p:cNvPr>
          <p:cNvSpPr>
            <a:spLocks noGrp="1"/>
          </p:cNvSpPr>
          <p:nvPr>
            <p:ph type="subTitle" idx="1"/>
          </p:nvPr>
        </p:nvSpPr>
        <p:spPr/>
        <p:txBody>
          <a:bodyPr/>
          <a:lstStyle/>
          <a:p>
            <a:endParaRPr lang="es-ES"/>
          </a:p>
        </p:txBody>
      </p:sp>
      <p:sp>
        <p:nvSpPr>
          <p:cNvPr id="3" name="Título 2">
            <a:extLst>
              <a:ext uri="{FF2B5EF4-FFF2-40B4-BE49-F238E27FC236}">
                <a16:creationId xmlns:a16="http://schemas.microsoft.com/office/drawing/2014/main" xmlns="" id="{DAE5B9A7-C6E2-F147-AE53-689F59716FB2}"/>
              </a:ext>
            </a:extLst>
          </p:cNvPr>
          <p:cNvSpPr>
            <a:spLocks noGrp="1"/>
          </p:cNvSpPr>
          <p:nvPr>
            <p:ph type="title"/>
          </p:nvPr>
        </p:nvSpPr>
        <p:spPr/>
        <p:txBody>
          <a:bodyPr/>
          <a:lstStyle/>
          <a:p>
            <a:r>
              <a:rPr lang="es-ES" dirty="0"/>
              <a:t>Vicerrectorado de Investigación e Internacionalización</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37</a:t>
            </a:fld>
            <a:endParaRPr lang="es-ES" dirty="0"/>
          </a:p>
        </p:txBody>
      </p:sp>
    </p:spTree>
    <p:extLst>
      <p:ext uri="{BB962C8B-B14F-4D97-AF65-F5344CB8AC3E}">
        <p14:creationId xmlns:p14="http://schemas.microsoft.com/office/powerpoint/2010/main" val="217424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36" name="Group 24"/>
          <p:cNvGraphicFramePr>
            <a:graphicFrameLocks noGrp="1"/>
          </p:cNvGraphicFramePr>
          <p:nvPr>
            <p:extLst>
              <p:ext uri="{D42A27DB-BD31-4B8C-83A1-F6EECF244321}">
                <p14:modId xmlns:p14="http://schemas.microsoft.com/office/powerpoint/2010/main" val="1534230987"/>
              </p:ext>
            </p:extLst>
          </p:nvPr>
        </p:nvGraphicFramePr>
        <p:xfrm>
          <a:off x="477077" y="1219204"/>
          <a:ext cx="11191461" cy="5574114"/>
        </p:xfrm>
        <a:graphic>
          <a:graphicData uri="http://schemas.openxmlformats.org/drawingml/2006/table">
            <a:tbl>
              <a:tblPr/>
              <a:tblGrid>
                <a:gridCol w="1717945">
                  <a:extLst>
                    <a:ext uri="{9D8B030D-6E8A-4147-A177-3AD203B41FA5}">
                      <a16:colId xmlns:a16="http://schemas.microsoft.com/office/drawing/2014/main" xmlns="" val="20000"/>
                    </a:ext>
                  </a:extLst>
                </a:gridCol>
                <a:gridCol w="6101911">
                  <a:extLst>
                    <a:ext uri="{9D8B030D-6E8A-4147-A177-3AD203B41FA5}">
                      <a16:colId xmlns:a16="http://schemas.microsoft.com/office/drawing/2014/main" xmlns="" val="20001"/>
                    </a:ext>
                  </a:extLst>
                </a:gridCol>
                <a:gridCol w="3371605">
                  <a:extLst>
                    <a:ext uri="{9D8B030D-6E8A-4147-A177-3AD203B41FA5}">
                      <a16:colId xmlns:a16="http://schemas.microsoft.com/office/drawing/2014/main" xmlns="" val="20002"/>
                    </a:ext>
                  </a:extLst>
                </a:gridCol>
              </a:tblGrid>
              <a:tr h="287162">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 de Investigación: EJE 1. Gestión y apoyo a la actividad investigadora.</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25844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Línea</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Indicador</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1895329">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INV 1: Soporte a la Gestión de la Investigación</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 Estructuras de apoyo a la gestión de la investigación.</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 Estructuración de protocolos de trabajo, reglamentos y funcionamiento de comisiones y comités de Ética, Bioseguridad y Experimentación Animal, así como formación y capacitación en estas materias.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3, Acreditación Centros y Unidades de excelencia Severo Ochoa y María de Maeztu.</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4, Proyecto HERCULES. Semántica de datos de Investigación de Universidades (CRUE-UMU).</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5, Proyecto GOLIAT de gestión proyectos de investigación nacionales e internacionales.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6, Especial contingencia gestión proyectos COVID-19.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de proyectos de investigación solicitados regionales y nacionales.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Proyectos evaluados en comités.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actos difusión proyecto HERCULES.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publicaciones científicas realizadas.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de citas obtenidas en trabajos de investigación.</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acciones de gestión especiales COVID-19.</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r h="935637">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INV 2: Ayudas Fomento de la Actividad Investigadora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7, Plan de Ayudas Complementarias de Investigación (ACI).</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8, Acciones Estratégicas de Investigación Preferente (AEIP).</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9, Proyectos de Investigación Específicos.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10, Ayudas impartición de conferencias científicas en UMU.</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11, Ayudas reparaciones equipos científicos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ayudas ACI</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acciones estratégicas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proyectos investigación específicos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conferencias impartidas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reparaciones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4064362200"/>
                  </a:ext>
                </a:extLst>
              </a:tr>
              <a:tr h="2164048">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INV 3: Infraestructuras de Apoyo a la Actividad Investigadora y Formación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12, Soporte al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Area</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Científico-Técnica de Investigación (ACTI).</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13, Soporte a Biblioteca como estructura de apoyo a consulta y adquisición de bibliografía científico técnica (impulso colaboración rankings, open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science</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acceso revistas electrónicas, impresión 3D-MakerLab entre otras).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14, Cursos de formación de investigación.</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15, Plan de regulación de espacios de investigación (PLEIADES, VITALYS, Naves, Animalarios, Laboratorio específico detección Sars-Cov2). </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16, Programa COVI+D Región de Murcia, dotación de infraestructuras y equipamientos científico-técnicos.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17, Acuario UMU.</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18, Potenciación Institutos de Investigación.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infraestructuras de apoyo a la investigación.</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usos infraestructuras de apoyo.</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usos recursos electrónicos biblioteca.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de nuevos laboratorios.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análisis detección Sars-Cov2.</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ayudas complementarias concedidas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cursos formación</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visitas Acuario</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proyectos investigación Acuario</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de institutos de investigación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3"/>
                  </a:ext>
                </a:extLst>
              </a:tr>
            </a:tbl>
          </a:graphicData>
        </a:graphic>
      </p:graphicFrame>
      <p:sp>
        <p:nvSpPr>
          <p:cNvPr id="6" name="Título 1">
            <a:extLst>
              <a:ext uri="{FF2B5EF4-FFF2-40B4-BE49-F238E27FC236}">
                <a16:creationId xmlns:a16="http://schemas.microsoft.com/office/drawing/2014/main" xmlns="" id="{13A036D3-C40A-644C-98F0-342B78F46D49}"/>
              </a:ext>
            </a:extLst>
          </p:cNvPr>
          <p:cNvSpPr>
            <a:spLocks noGrp="1"/>
          </p:cNvSpPr>
          <p:nvPr>
            <p:ph type="title"/>
          </p:nvPr>
        </p:nvSpPr>
        <p:spPr/>
        <p:txBody>
          <a:bodyPr/>
          <a:lstStyle/>
          <a:p>
            <a:pPr algn="l" eaLnBrk="1" hangingPunct="1"/>
            <a:r>
              <a:rPr lang="es-ES_tradnl" sz="2000" b="1" dirty="0">
                <a:latin typeface="Arial" charset="0"/>
                <a:ea typeface="ＭＳ Ｐゴシック" pitchFamily="34" charset="-128"/>
              </a:rPr>
              <a:t>Vicerrectorado de Investigación e Internacionalización</a:t>
            </a:r>
            <a:endParaRPr lang="es-ES_tradnl" sz="1800" dirty="0">
              <a:latin typeface="Arial" charset="0"/>
              <a:ea typeface="ＭＳ Ｐゴシック" pitchFamily="34" charset="-128"/>
            </a:endParaRPr>
          </a:p>
        </p:txBody>
      </p:sp>
      <p:sp>
        <p:nvSpPr>
          <p:cNvPr id="3" name="Marcador de contenido 2">
            <a:extLst>
              <a:ext uri="{FF2B5EF4-FFF2-40B4-BE49-F238E27FC236}">
                <a16:creationId xmlns:a16="http://schemas.microsoft.com/office/drawing/2014/main" xmlns="" id="{0952E502-5C0B-4646-91E5-A2CAB4E6C7E7}"/>
              </a:ext>
            </a:extLst>
          </p:cNvPr>
          <p:cNvSpPr>
            <a:spLocks noGrp="1"/>
          </p:cNvSpPr>
          <p:nvPr>
            <p:ph sz="quarter" idx="13"/>
          </p:nvPr>
        </p:nvSpPr>
        <p:spPr/>
        <p:txBody>
          <a:bodyPr/>
          <a:lstStyle/>
          <a:p>
            <a:r>
              <a:rPr lang="es-ES_tradnl" dirty="0">
                <a:latin typeface="Arial" charset="0"/>
                <a:ea typeface="ＭＳ Ｐゴシック" pitchFamily="34" charset="-128"/>
              </a:rPr>
              <a:t>Líneas de actuación 2020-2021</a:t>
            </a:r>
            <a:endParaRPr lang="es-ES" dirty="0"/>
          </a:p>
        </p:txBody>
      </p:sp>
    </p:spTree>
    <p:extLst>
      <p:ext uri="{BB962C8B-B14F-4D97-AF65-F5344CB8AC3E}">
        <p14:creationId xmlns:p14="http://schemas.microsoft.com/office/powerpoint/2010/main" val="1574493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36" name="Group 24"/>
          <p:cNvGraphicFramePr>
            <a:graphicFrameLocks noGrp="1"/>
          </p:cNvGraphicFramePr>
          <p:nvPr>
            <p:extLst>
              <p:ext uri="{D42A27DB-BD31-4B8C-83A1-F6EECF244321}">
                <p14:modId xmlns:p14="http://schemas.microsoft.com/office/powerpoint/2010/main" val="419605822"/>
              </p:ext>
            </p:extLst>
          </p:nvPr>
        </p:nvGraphicFramePr>
        <p:xfrm>
          <a:off x="586409" y="1219201"/>
          <a:ext cx="10942983" cy="5155719"/>
        </p:xfrm>
        <a:graphic>
          <a:graphicData uri="http://schemas.openxmlformats.org/drawingml/2006/table">
            <a:tbl>
              <a:tblPr/>
              <a:tblGrid>
                <a:gridCol w="1679802">
                  <a:extLst>
                    <a:ext uri="{9D8B030D-6E8A-4147-A177-3AD203B41FA5}">
                      <a16:colId xmlns:a16="http://schemas.microsoft.com/office/drawing/2014/main" xmlns="" val="20000"/>
                    </a:ext>
                  </a:extLst>
                </a:gridCol>
                <a:gridCol w="5946059">
                  <a:extLst>
                    <a:ext uri="{9D8B030D-6E8A-4147-A177-3AD203B41FA5}">
                      <a16:colId xmlns:a16="http://schemas.microsoft.com/office/drawing/2014/main" xmlns="" val="20001"/>
                    </a:ext>
                  </a:extLst>
                </a:gridCol>
                <a:gridCol w="3317122">
                  <a:extLst>
                    <a:ext uri="{9D8B030D-6E8A-4147-A177-3AD203B41FA5}">
                      <a16:colId xmlns:a16="http://schemas.microsoft.com/office/drawing/2014/main" xmlns="" val="20002"/>
                    </a:ext>
                  </a:extLst>
                </a:gridCol>
              </a:tblGrid>
              <a:tr h="307221">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 de Investigación: EJE 2. Recursos Humanos de Investigación.</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27649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Línea</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Indicador</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140742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INV 4: Programas de Recursos Humanos de Investigación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19, Programa de ayudas de iniciación a la investigación (grado y máster).</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20, Programa de contratos de formación pre-doctoral. </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21, Programa estancias breves pre-doctorales.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22, Programa de contratos post-doctorales.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23, Programa UMU-EXCELLENCE incorporación de talento.</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24, Programa de Retención Talento I3.</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25, Dinamización convocatorias públicas atracción y retención talento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JdC</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RyC</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Saavedra Fajardo, y Beatriz Galindo, entre otras).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estudiantes inicio investigación.</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estudiantes pre-doctorales (R1).</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investigadores post-doctorales (R2).</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investigadores post-doctorales (R3).</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nuevos investigadores incorporados a UMU.</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de contratos de investigación.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r h="14074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INV 5: Impulso de Relaciones con otras Instituciones Regionales y Nacionales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26, Participación de la UMU en la estrategia científica y de investigación de la CARM.</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27, Participación de la UMU en la estrategia de investigación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Biosanitaria</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de la Región de Murcia y organismos nacionales (ISCIII, CIBER, RETICS, IMIB-</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Arrixaca</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28, Participación de la UMU en INFO-CARM para la elaboración de la Estrategia de Especialización Inteligente RIS3MUR (2021-2027). </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29, Participación de la UMU en la elaboración de propuestas de investigación para las convocatorias de NEXT-GENERATION EU.</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30, Participación de la UMU en la comisión ejecutiva de la sectorial de CRUE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I+D+i</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y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RedOE</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31, Participación UMU en el Foro de Gestión de Ayudas de la Agencia Estatal de Investigación.</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32, Establecimiento de convenios con Instituciones del Ecosistema Regional y Nacional (Centro Regional Estadística, Servicio Murciano de Salud, IMIDA, CEBAS-CSIC, Fundación Robles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Chillida</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CNIO,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etc</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reuniones DG Investigación</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Reuniones IMIB</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reuniones INFO</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reuniones NEXT-GENERATION</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reuniones CRUE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I+D+i</a:t>
                      </a: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reuniones AEI</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Nº convenios de investigación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8EA"/>
                    </a:solidFill>
                  </a:tcPr>
                </a:tc>
                <a:extLst>
                  <a:ext uri="{0D108BD9-81ED-4DB2-BD59-A6C34878D82A}">
                    <a16:rowId xmlns:a16="http://schemas.microsoft.com/office/drawing/2014/main" xmlns="" val="4270232270"/>
                  </a:ext>
                </a:extLst>
              </a:tr>
            </a:tbl>
          </a:graphicData>
        </a:graphic>
      </p:graphicFrame>
      <p:sp>
        <p:nvSpPr>
          <p:cNvPr id="6" name="Título 1">
            <a:extLst>
              <a:ext uri="{FF2B5EF4-FFF2-40B4-BE49-F238E27FC236}">
                <a16:creationId xmlns:a16="http://schemas.microsoft.com/office/drawing/2014/main" xmlns="" id="{13A036D3-C40A-644C-98F0-342B78F46D49}"/>
              </a:ext>
            </a:extLst>
          </p:cNvPr>
          <p:cNvSpPr>
            <a:spLocks noGrp="1"/>
          </p:cNvSpPr>
          <p:nvPr>
            <p:ph type="title"/>
          </p:nvPr>
        </p:nvSpPr>
        <p:spPr/>
        <p:txBody>
          <a:bodyPr/>
          <a:lstStyle/>
          <a:p>
            <a:pPr algn="l" eaLnBrk="1" hangingPunct="1"/>
            <a:r>
              <a:rPr lang="es-ES_tradnl" sz="2000" b="1" dirty="0">
                <a:latin typeface="Arial" charset="0"/>
                <a:ea typeface="ＭＳ Ｐゴシック" pitchFamily="34" charset="-128"/>
              </a:rPr>
              <a:t>Vicerrectorado de Investigación e Internacionalización</a:t>
            </a:r>
            <a:endParaRPr lang="es-ES_tradnl" sz="1800" dirty="0">
              <a:latin typeface="Arial" charset="0"/>
              <a:ea typeface="ＭＳ Ｐゴシック" pitchFamily="34" charset="-128"/>
            </a:endParaRPr>
          </a:p>
        </p:txBody>
      </p:sp>
      <p:sp>
        <p:nvSpPr>
          <p:cNvPr id="3" name="Marcador de contenido 2">
            <a:extLst>
              <a:ext uri="{FF2B5EF4-FFF2-40B4-BE49-F238E27FC236}">
                <a16:creationId xmlns:a16="http://schemas.microsoft.com/office/drawing/2014/main" xmlns="" id="{771DFC10-B688-3544-BEC8-45D3C38858D5}"/>
              </a:ext>
            </a:extLst>
          </p:cNvPr>
          <p:cNvSpPr>
            <a:spLocks noGrp="1"/>
          </p:cNvSpPr>
          <p:nvPr>
            <p:ph sz="quarter" idx="13"/>
          </p:nvPr>
        </p:nvSpPr>
        <p:spPr/>
        <p:txBody>
          <a:bodyPr/>
          <a:lstStyle/>
          <a:p>
            <a:r>
              <a:rPr lang="es-ES_tradnl" dirty="0">
                <a:latin typeface="Arial" charset="0"/>
                <a:ea typeface="ＭＳ Ｐゴシック" pitchFamily="34" charset="-128"/>
              </a:rPr>
              <a:t>Líneas de actuación 2020-2021</a:t>
            </a:r>
            <a:endParaRPr lang="es-ES" dirty="0"/>
          </a:p>
        </p:txBody>
      </p:sp>
    </p:spTree>
    <p:extLst>
      <p:ext uri="{BB962C8B-B14F-4D97-AF65-F5344CB8AC3E}">
        <p14:creationId xmlns:p14="http://schemas.microsoft.com/office/powerpoint/2010/main" val="1341044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681056D-B251-7944-9D5B-A0CF11847B5C}"/>
              </a:ext>
            </a:extLst>
          </p:cNvPr>
          <p:cNvSpPr>
            <a:spLocks noGrp="1"/>
          </p:cNvSpPr>
          <p:nvPr>
            <p:ph type="title"/>
          </p:nvPr>
        </p:nvSpPr>
        <p:spPr/>
        <p:txBody>
          <a:bodyPr/>
          <a:lstStyle/>
          <a:p>
            <a:r>
              <a:rPr lang="es-ES" dirty="0" smtClean="0"/>
              <a:t>Secretaría General</a:t>
            </a:r>
            <a:endParaRPr lang="es-ES" dirty="0"/>
          </a:p>
        </p:txBody>
      </p:sp>
      <p:sp>
        <p:nvSpPr>
          <p:cNvPr id="4" name="Marcador de contenido 3">
            <a:extLst>
              <a:ext uri="{FF2B5EF4-FFF2-40B4-BE49-F238E27FC236}">
                <a16:creationId xmlns="" xmlns:a16="http://schemas.microsoft.com/office/drawing/2014/main" id="{F398FEAF-AC58-9F40-89FD-108EEA4A3D08}"/>
              </a:ext>
            </a:extLst>
          </p:cNvPr>
          <p:cNvSpPr>
            <a:spLocks noGrp="1"/>
          </p:cNvSpPr>
          <p:nvPr>
            <p:ph sz="quarter" idx="13"/>
          </p:nvPr>
        </p:nvSpPr>
        <p:spPr/>
        <p:txBody>
          <a:bodyPr/>
          <a:lstStyle/>
          <a:p>
            <a:r>
              <a:rPr lang="es-ES" dirty="0"/>
              <a:t>Líneas de actuación </a:t>
            </a:r>
            <a:r>
              <a:rPr lang="es-ES" dirty="0" smtClean="0"/>
              <a:t>2020-2021</a:t>
            </a:r>
            <a:endParaRPr lang="es-ES" dirty="0"/>
          </a:p>
        </p:txBody>
      </p:sp>
      <p:sp>
        <p:nvSpPr>
          <p:cNvPr id="5" name="Marcador de número de diapositiva 4">
            <a:extLst>
              <a:ext uri="{FF2B5EF4-FFF2-40B4-BE49-F238E27FC236}">
                <a16:creationId xmlns="" xmlns:a16="http://schemas.microsoft.com/office/drawing/2014/main"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4</a:t>
            </a:fld>
            <a:endParaRPr lang="es-ES" dirty="0"/>
          </a:p>
        </p:txBody>
      </p:sp>
      <p:graphicFrame>
        <p:nvGraphicFramePr>
          <p:cNvPr id="7" name="Tabla 6">
            <a:extLst>
              <a:ext uri="{FF2B5EF4-FFF2-40B4-BE49-F238E27FC236}">
                <a16:creationId xmlns="" xmlns:a16="http://schemas.microsoft.com/office/drawing/2014/main" id="{E7DEDE01-DE16-FB45-A2FD-EEE29A3B1843}"/>
              </a:ext>
            </a:extLst>
          </p:cNvPr>
          <p:cNvGraphicFramePr>
            <a:graphicFrameLocks noGrp="1"/>
          </p:cNvGraphicFramePr>
          <p:nvPr>
            <p:extLst>
              <p:ext uri="{D42A27DB-BD31-4B8C-83A1-F6EECF244321}">
                <p14:modId xmlns:p14="http://schemas.microsoft.com/office/powerpoint/2010/main" val="658874628"/>
              </p:ext>
            </p:extLst>
          </p:nvPr>
        </p:nvGraphicFramePr>
        <p:xfrm>
          <a:off x="377587" y="1224132"/>
          <a:ext cx="11479795" cy="4297509"/>
        </p:xfrm>
        <a:graphic>
          <a:graphicData uri="http://schemas.openxmlformats.org/drawingml/2006/table">
            <a:tbl>
              <a:tblPr/>
              <a:tblGrid>
                <a:gridCol w="1581399">
                  <a:extLst>
                    <a:ext uri="{9D8B030D-6E8A-4147-A177-3AD203B41FA5}">
                      <a16:colId xmlns="" xmlns:a16="http://schemas.microsoft.com/office/drawing/2014/main" val="20000"/>
                    </a:ext>
                  </a:extLst>
                </a:gridCol>
                <a:gridCol w="3344879">
                  <a:extLst>
                    <a:ext uri="{9D8B030D-6E8A-4147-A177-3AD203B41FA5}">
                      <a16:colId xmlns="" xmlns:a16="http://schemas.microsoft.com/office/drawing/2014/main" val="20001"/>
                    </a:ext>
                  </a:extLst>
                </a:gridCol>
                <a:gridCol w="2260054">
                  <a:extLst>
                    <a:ext uri="{9D8B030D-6E8A-4147-A177-3AD203B41FA5}">
                      <a16:colId xmlns="" xmlns:a16="http://schemas.microsoft.com/office/drawing/2014/main" val="20002"/>
                    </a:ext>
                  </a:extLst>
                </a:gridCol>
                <a:gridCol w="904021">
                  <a:extLst>
                    <a:ext uri="{9D8B030D-6E8A-4147-A177-3AD203B41FA5}">
                      <a16:colId xmlns="" xmlns:a16="http://schemas.microsoft.com/office/drawing/2014/main" val="20003"/>
                    </a:ext>
                  </a:extLst>
                </a:gridCol>
                <a:gridCol w="3389442">
                  <a:extLst>
                    <a:ext uri="{9D8B030D-6E8A-4147-A177-3AD203B41FA5}">
                      <a16:colId xmlns="" xmlns:a16="http://schemas.microsoft.com/office/drawing/2014/main" val="20004"/>
                    </a:ext>
                  </a:extLst>
                </a:gridCol>
              </a:tblGrid>
              <a:tr h="332660">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Transformación Digital</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0"/>
                  </a:ext>
                </a:extLst>
              </a:tr>
              <a:tr h="29379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Línea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Descripción</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Responsables</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1"/>
                  </a:ext>
                </a:extLst>
              </a:tr>
              <a:tr h="1295300">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Revisión de las condiciones de publicación en el TOUM de actos administrativos que incluyan datos de carácter personal</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Fijación de los criterios a tener en cuenta por las unidades y servicios a la hora de publicar en el TOUM actos administrativos que incorporen datos relativos a personas físicas. En concreto, se pretende ofrecer criterios claros para determinar en qué supuestos y bajo qué condiciones ha de tener lugar dicha publicación conforme a las exigencias del RGPD</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r>
                        <a:rPr lang="es-ES" sz="1200" dirty="0" smtClean="0">
                          <a:effectLst/>
                          <a:latin typeface="Arial Narrow" panose="020B0606020202030204" pitchFamily="34" charset="0"/>
                          <a:ea typeface="Calibri"/>
                          <a:cs typeface="Times New Roman"/>
                        </a:rPr>
                        <a:t>Secretaría</a:t>
                      </a:r>
                      <a:r>
                        <a:rPr lang="es-ES" sz="1200" baseline="0" dirty="0" smtClean="0">
                          <a:effectLst/>
                          <a:latin typeface="Arial Narrow" panose="020B0606020202030204" pitchFamily="34" charset="0"/>
                          <a:ea typeface="Calibri"/>
                          <a:cs typeface="Times New Roman"/>
                        </a:rPr>
                        <a:t> General</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ES" sz="1200" dirty="0" smtClean="0">
                          <a:effectLst/>
                          <a:latin typeface="Arial Narrow" panose="020B0606020202030204" pitchFamily="34" charset="0"/>
                          <a:ea typeface="Times New Roman"/>
                          <a:cs typeface="Times New Roman"/>
                        </a:rPr>
                        <a:t>En proceso</a:t>
                      </a:r>
                      <a:endParaRPr lang="es-ES" sz="1200" dirty="0" smtClean="0">
                        <a:effectLst/>
                        <a:latin typeface="Arial Narrow" panose="020B0606020202030204" pitchFamily="34" charset="0"/>
                        <a:ea typeface="Calibri"/>
                        <a:cs typeface="Times New Roman"/>
                      </a:endParaRPr>
                    </a:p>
                    <a:p>
                      <a:pPr>
                        <a:lnSpc>
                          <a:spcPct val="107000"/>
                        </a:lnSpc>
                        <a:spcAft>
                          <a:spcPts val="0"/>
                        </a:spcAft>
                      </a:pP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Aprobación de una Instrucción por parte de la Secretaría General que se remitirá a todas las áreas y servicios.</a:t>
                      </a:r>
                      <a:endParaRPr lang="es-ES" sz="1200" dirty="0">
                        <a:effectLst/>
                        <a:latin typeface="Arial Narrow" panose="020B0606020202030204" pitchFamily="34" charset="0"/>
                        <a:ea typeface="Calibri"/>
                        <a:cs typeface="Times New Roman"/>
                      </a:endParaRPr>
                    </a:p>
                    <a:p>
                      <a:pPr>
                        <a:lnSpc>
                          <a:spcPct val="107000"/>
                        </a:lnSpc>
                        <a:spcAft>
                          <a:spcPts val="0"/>
                        </a:spcAft>
                      </a:pPr>
                      <a:r>
                        <a:rPr lang="es-ES" sz="1200" dirty="0">
                          <a:effectLst/>
                          <a:latin typeface="Arial Narrow" panose="020B0606020202030204" pitchFamily="34" charset="0"/>
                          <a:ea typeface="Times New Roman"/>
                          <a:cs typeface="Times New Roman"/>
                        </a:rPr>
                        <a:t>Realización de una actividad de formación para facilitar a las unidades y áreas la revisión de sus tratamientos que requieren publicar datos personales y revisar las publicaciones que se hubieren venido realizando hasta la fecha.</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 xmlns:a16="http://schemas.microsoft.com/office/drawing/2014/main" val="10002"/>
                  </a:ext>
                </a:extLst>
              </a:tr>
              <a:tr h="926928">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Notificación de brechas de seguridad a la Agencia Española de Protección de Datos y a las personas afectadas</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Establecimiento de un protocolo para proceder a las correspondientes notificaciones en plazo que establece el RGPD cuando existe un problema de seguridad cuya entidad y características</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smtClean="0">
                          <a:ln>
                            <a:noFill/>
                          </a:ln>
                          <a:solidFill>
                            <a:srgbClr val="000000"/>
                          </a:solidFill>
                          <a:effectLst/>
                          <a:uLnTx/>
                          <a:uFillTx/>
                          <a:latin typeface="Arial Narrow" panose="020B0606020202030204" pitchFamily="34" charset="0"/>
                          <a:ea typeface="ＭＳ Ｐゴシック" charset="0"/>
                          <a:cs typeface="ＭＳ Ｐゴシック" charset="0"/>
                        </a:rPr>
                        <a:t>Secretaría General, Vicerrectorado Estrategia y Universidad Digital, Comisión de Seguridad de la Información y ATICA</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En proceso</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El protocolo, una vez aprobado el procedimiento por la Comisión de Seguridad, será formalizado en un documento oficial. Asimismo, se dará de alta en el inventario de procedimientos</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3"/>
                  </a:ext>
                </a:extLst>
              </a:tr>
              <a:tr h="1295300">
                <a:tc>
                  <a:txBody>
                    <a:bodyPr/>
                    <a:lstStyle/>
                    <a:p>
                      <a:pPr>
                        <a:lnSpc>
                          <a:spcPct val="107000"/>
                        </a:lnSpc>
                        <a:spcAft>
                          <a:spcPts val="800"/>
                        </a:spcAft>
                      </a:pPr>
                      <a:r>
                        <a:rPr lang="es-ES" sz="1200" dirty="0">
                          <a:effectLst/>
                          <a:latin typeface="Arial Narrow" panose="020B0606020202030204" pitchFamily="34" charset="0"/>
                          <a:ea typeface="Times New Roman"/>
                          <a:cs typeface="Times New Roman"/>
                        </a:rPr>
                        <a:t>Digitalización de trámites gestionados en las secretarías de los centros y dirigidos al alumnado.</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Digitalización de un conjunto de trámites que están enfocados al alumnado, son gestionados por los Centros de la Universidad de Murcia, y actualmente se realizan principalmente de manera presencial.</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smtClean="0">
                          <a:ln>
                            <a:noFill/>
                          </a:ln>
                          <a:solidFill>
                            <a:srgbClr val="000000"/>
                          </a:solidFill>
                          <a:effectLst/>
                          <a:uLnTx/>
                          <a:uFillTx/>
                          <a:latin typeface="Arial Narrow" panose="020B0606020202030204" pitchFamily="34" charset="0"/>
                          <a:ea typeface="ＭＳ Ｐゴシック" charset="0"/>
                          <a:cs typeface="ＭＳ Ｐゴシック" charset="0"/>
                        </a:rPr>
                        <a:t>Secretaría General, Vicerrectorado Estrategia y Universidad Digital y ATICA</a:t>
                      </a:r>
                      <a:endPar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kern="1200" dirty="0" smtClean="0">
                          <a:solidFill>
                            <a:schemeClr val="tx1"/>
                          </a:solidFill>
                          <a:effectLst/>
                          <a:latin typeface="Arial Narrow" panose="020B0606020202030204" pitchFamily="34" charset="0"/>
                          <a:ea typeface="+mn-ea"/>
                          <a:cs typeface="+mn-cs"/>
                        </a:rPr>
                        <a:t>Evaluación</a:t>
                      </a:r>
                      <a:endParaRPr lang="es-ES" sz="1200" dirty="0">
                        <a:effectLst/>
                        <a:latin typeface="Arial Narrow" panose="020B0606020202030204" pitchFamily="34" charset="0"/>
                        <a:ea typeface="Calibri"/>
                        <a:cs typeface="Times New Roman"/>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Homogeneizar la percepción de los estudiantes en la forma y documentación necesaria para la realización del trámite, independientemente del Centro al que se estén dirigiendo</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640905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36" name="Group 24"/>
          <p:cNvGraphicFramePr>
            <a:graphicFrameLocks noGrp="1"/>
          </p:cNvGraphicFramePr>
          <p:nvPr>
            <p:extLst>
              <p:ext uri="{D42A27DB-BD31-4B8C-83A1-F6EECF244321}">
                <p14:modId xmlns:p14="http://schemas.microsoft.com/office/powerpoint/2010/main" val="1189223077"/>
              </p:ext>
            </p:extLst>
          </p:nvPr>
        </p:nvGraphicFramePr>
        <p:xfrm>
          <a:off x="496956" y="1219201"/>
          <a:ext cx="11211340" cy="5638799"/>
        </p:xfrm>
        <a:graphic>
          <a:graphicData uri="http://schemas.openxmlformats.org/drawingml/2006/table">
            <a:tbl>
              <a:tblPr/>
              <a:tblGrid>
                <a:gridCol w="2025702">
                  <a:extLst>
                    <a:ext uri="{9D8B030D-6E8A-4147-A177-3AD203B41FA5}">
                      <a16:colId xmlns:a16="http://schemas.microsoft.com/office/drawing/2014/main" xmlns="" val="20000"/>
                    </a:ext>
                  </a:extLst>
                </a:gridCol>
                <a:gridCol w="5178039">
                  <a:extLst>
                    <a:ext uri="{9D8B030D-6E8A-4147-A177-3AD203B41FA5}">
                      <a16:colId xmlns:a16="http://schemas.microsoft.com/office/drawing/2014/main" xmlns="" val="20001"/>
                    </a:ext>
                  </a:extLst>
                </a:gridCol>
                <a:gridCol w="4007599">
                  <a:extLst>
                    <a:ext uri="{9D8B030D-6E8A-4147-A177-3AD203B41FA5}">
                      <a16:colId xmlns:a16="http://schemas.microsoft.com/office/drawing/2014/main" xmlns="" val="20004"/>
                    </a:ext>
                  </a:extLst>
                </a:gridCol>
              </a:tblGrid>
              <a:tr h="346800">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 de Internacionalización. EJE 1: Consolidación de la Internacionalización de la UMU.</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28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Línea</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Indicador</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251309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INT 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Plan de Formación Lingüística</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 Elaboración del Plan Integral de Política Lingüística de la Universidad de Murcia.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 Acreditación y Formación de estudiantes, PDI y PAS en idiomas. Idiomas que se imparten: Español, Inglés, Francés, Italiano, Alemán, Ruso, Japonés, Portugués. Nuevos: Chino y Árabe.</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3, Incentivación de estudiantes, PDI y PAS por actividades de formación lingüística.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estudiantes en formación de idiomas, especialmente inglés.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estudiantes acreditados nivel de inglés B2.</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PDI en formación de idiomas, especialmente inglés.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PDI acreditado nivel de inglés B2/C1.</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PAS en formación de idiomas, especialmente inglés.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PAS acreditado nivel de inglés B1/B2/C1.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r h="249696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INT 2:</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Internacionalización de los programas formativos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rgbClr val="000000"/>
                          </a:solidFill>
                          <a:effectLst/>
                          <a:latin typeface="Arial Narrow" charset="0"/>
                          <a:ea typeface="ＭＳ Ｐゴシック" charset="0"/>
                          <a:cs typeface="ＭＳ Ｐゴシック" charset="0"/>
                        </a:rPr>
                        <a:t>Programa para la promoción e incentivación de la docencia bilingüe</a:t>
                      </a:r>
                      <a:r>
                        <a:rPr kumimoji="0" lang="es-ES" sz="1200" b="1" i="0" u="none" strike="noStrike" cap="none" normalizeH="0" baseline="0" dirty="0">
                          <a:ln>
                            <a:noFill/>
                          </a:ln>
                          <a:solidFill>
                            <a:srgbClr val="000000"/>
                          </a:solidFill>
                          <a:effectLst/>
                          <a:latin typeface="Arial Narrow" panose="020B0604020202020204" pitchFamily="34" charset="0"/>
                          <a:ea typeface="ＭＳ Ｐゴシック" charset="0"/>
                          <a:cs typeface="Arial Narrow" panose="020B0604020202020204"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s-ES" sz="1200" b="0" i="0" u="none" strike="noStrike" cap="none" normalizeH="0" baseline="0" dirty="0">
                        <a:ln>
                          <a:noFill/>
                        </a:ln>
                        <a:solidFill>
                          <a:srgbClr val="000000"/>
                        </a:solidFill>
                        <a:effectLst/>
                        <a:latin typeface="Arial Narrow" panose="020B0604020202020204" pitchFamily="34" charset="0"/>
                        <a:ea typeface="ＭＳ Ｐゴシック" charset="0"/>
                        <a:cs typeface="Arial Narrow" panose="020B0604020202020204" pitchFamily="34"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sz="1200" b="0" i="0" kern="1200" dirty="0">
                          <a:solidFill>
                            <a:schemeClr val="tx1"/>
                          </a:solidFill>
                          <a:effectLst/>
                          <a:latin typeface="Arial Narrow" panose="020B0604020202020204" pitchFamily="34" charset="0"/>
                          <a:ea typeface="+mn-ea"/>
                          <a:cs typeface="Arial Narrow" panose="020B0604020202020204" pitchFamily="34" charset="0"/>
                        </a:rPr>
                        <a:t>ACCION 4, Convocatoria pública de ayudas (CARM) para el impulso y consolidación de proyectos de docencia bilingüe.</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s-ES" sz="1200" b="0" i="0" kern="1200" dirty="0">
                        <a:solidFill>
                          <a:schemeClr val="tx1"/>
                        </a:solidFill>
                        <a:effectLst/>
                        <a:latin typeface="Arial Narrow" panose="020B0604020202020204" pitchFamily="34" charset="0"/>
                        <a:ea typeface="+mn-ea"/>
                        <a:cs typeface="Arial Narrow" panose="020B0604020202020204" pitchFamily="34"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sz="1200" b="0" i="0" kern="1200" dirty="0">
                          <a:solidFill>
                            <a:schemeClr val="tx1"/>
                          </a:solidFill>
                          <a:effectLst/>
                          <a:latin typeface="Arial Narrow" panose="020B0604020202020204" pitchFamily="34" charset="0"/>
                          <a:ea typeface="+mn-ea"/>
                          <a:cs typeface="Arial Narrow" panose="020B0604020202020204" pitchFamily="34" charset="0"/>
                        </a:rPr>
                        <a:t>ACCION 5, Promoción programas de grado y máster conjuntos con Universidades Internacionales.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s-ES" sz="1200" b="0" i="0" kern="1200" dirty="0">
                        <a:solidFill>
                          <a:schemeClr val="tx1"/>
                        </a:solidFill>
                        <a:effectLst/>
                        <a:latin typeface="Arial Narrow" panose="020B0604020202020204" pitchFamily="34" charset="0"/>
                        <a:ea typeface="+mn-ea"/>
                        <a:cs typeface="Arial Narrow" panose="020B0604020202020204" pitchFamily="34"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sz="1200" b="0" i="0" kern="1200" dirty="0">
                          <a:solidFill>
                            <a:schemeClr val="tx1"/>
                          </a:solidFill>
                          <a:effectLst/>
                          <a:latin typeface="Arial Narrow" panose="020B0604020202020204" pitchFamily="34" charset="0"/>
                          <a:ea typeface="+mn-ea"/>
                          <a:cs typeface="Arial Narrow" panose="020B0604020202020204" pitchFamily="34" charset="0"/>
                        </a:rPr>
                        <a:t>ACCION 6, Convocatoria FULBRIGHT-CMN para atracción de profesorado de excelencia en másteres.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Facultades participantes convocatoria bilingüismo.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asignaturas que participan en convocatoria de bilingüismo (fuera de grados/másteres bilingües acreditados).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profesores acreditados en cada una de ellas.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grados bilingües.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másteres bilingües.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dobles titulaciones internacionales.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másteres que concursan convocatoria FULBRIGHT.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0003"/>
                  </a:ext>
                </a:extLst>
              </a:tr>
            </a:tbl>
          </a:graphicData>
        </a:graphic>
      </p:graphicFrame>
      <p:sp>
        <p:nvSpPr>
          <p:cNvPr id="7" name="Título 1">
            <a:extLst>
              <a:ext uri="{FF2B5EF4-FFF2-40B4-BE49-F238E27FC236}">
                <a16:creationId xmlns:a16="http://schemas.microsoft.com/office/drawing/2014/main" xmlns="" id="{4AFECDD8-6024-0641-807A-DC16AD6D9709}"/>
              </a:ext>
            </a:extLst>
          </p:cNvPr>
          <p:cNvSpPr>
            <a:spLocks noGrp="1"/>
          </p:cNvSpPr>
          <p:nvPr>
            <p:ph type="title"/>
          </p:nvPr>
        </p:nvSpPr>
        <p:spPr/>
        <p:txBody>
          <a:bodyPr/>
          <a:lstStyle/>
          <a:p>
            <a:pPr algn="l" eaLnBrk="1" hangingPunct="1"/>
            <a:r>
              <a:rPr lang="es-ES_tradnl" sz="2000" b="1" dirty="0">
                <a:latin typeface="Arial" charset="0"/>
                <a:ea typeface="ＭＳ Ｐゴシック" pitchFamily="34" charset="-128"/>
              </a:rPr>
              <a:t>Vicerrectorado de Investigación e Internacionalización</a:t>
            </a:r>
            <a:endParaRPr lang="es-ES_tradnl" sz="1800" dirty="0">
              <a:latin typeface="Arial" charset="0"/>
              <a:ea typeface="ＭＳ Ｐゴシック" pitchFamily="34" charset="-128"/>
            </a:endParaRPr>
          </a:p>
        </p:txBody>
      </p:sp>
      <p:sp>
        <p:nvSpPr>
          <p:cNvPr id="3" name="Marcador de contenido 2">
            <a:extLst>
              <a:ext uri="{FF2B5EF4-FFF2-40B4-BE49-F238E27FC236}">
                <a16:creationId xmlns:a16="http://schemas.microsoft.com/office/drawing/2014/main" xmlns="" id="{43E9342A-535A-C044-9909-CF0FEE3D7C1B}"/>
              </a:ext>
            </a:extLst>
          </p:cNvPr>
          <p:cNvSpPr>
            <a:spLocks noGrp="1"/>
          </p:cNvSpPr>
          <p:nvPr>
            <p:ph sz="quarter" idx="13"/>
          </p:nvPr>
        </p:nvSpPr>
        <p:spPr/>
        <p:txBody>
          <a:bodyPr/>
          <a:lstStyle/>
          <a:p>
            <a:r>
              <a:rPr lang="es-ES_tradnl" dirty="0">
                <a:latin typeface="Arial" charset="0"/>
                <a:ea typeface="ＭＳ Ｐゴシック" pitchFamily="34" charset="-128"/>
              </a:rPr>
              <a:t>Líneas de actuación 2020-2021</a:t>
            </a:r>
            <a:endParaRPr lang="es-ES" dirty="0"/>
          </a:p>
        </p:txBody>
      </p:sp>
    </p:spTree>
    <p:extLst>
      <p:ext uri="{BB962C8B-B14F-4D97-AF65-F5344CB8AC3E}">
        <p14:creationId xmlns:p14="http://schemas.microsoft.com/office/powerpoint/2010/main" val="3525382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36" name="Group 24"/>
          <p:cNvGraphicFramePr>
            <a:graphicFrameLocks noGrp="1"/>
          </p:cNvGraphicFramePr>
          <p:nvPr>
            <p:extLst>
              <p:ext uri="{D42A27DB-BD31-4B8C-83A1-F6EECF244321}">
                <p14:modId xmlns:p14="http://schemas.microsoft.com/office/powerpoint/2010/main" val="3102572056"/>
              </p:ext>
            </p:extLst>
          </p:nvPr>
        </p:nvGraphicFramePr>
        <p:xfrm>
          <a:off x="487017" y="1219202"/>
          <a:ext cx="11251095" cy="5638798"/>
        </p:xfrm>
        <a:graphic>
          <a:graphicData uri="http://schemas.openxmlformats.org/drawingml/2006/table">
            <a:tbl>
              <a:tblPr/>
              <a:tblGrid>
                <a:gridCol w="1559975">
                  <a:extLst>
                    <a:ext uri="{9D8B030D-6E8A-4147-A177-3AD203B41FA5}">
                      <a16:colId xmlns:a16="http://schemas.microsoft.com/office/drawing/2014/main" xmlns="" val="20000"/>
                    </a:ext>
                  </a:extLst>
                </a:gridCol>
                <a:gridCol w="5688489">
                  <a:extLst>
                    <a:ext uri="{9D8B030D-6E8A-4147-A177-3AD203B41FA5}">
                      <a16:colId xmlns:a16="http://schemas.microsoft.com/office/drawing/2014/main" xmlns="" val="20001"/>
                    </a:ext>
                  </a:extLst>
                </a:gridCol>
                <a:gridCol w="4002631">
                  <a:extLst>
                    <a:ext uri="{9D8B030D-6E8A-4147-A177-3AD203B41FA5}">
                      <a16:colId xmlns:a16="http://schemas.microsoft.com/office/drawing/2014/main" xmlns="" val="20004"/>
                    </a:ext>
                  </a:extLst>
                </a:gridCol>
              </a:tblGrid>
              <a:tr h="360529">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 de Internacionalización. EJE 1: Consolidación de la Internacionalización de la UMU.</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33501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Línea</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Indicador</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324526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INT 3:</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Movilidad Internacional (MI) estudiantes, PDI y PAS</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7, Movilidad Europa (Programa ERASMUS+, Estudios y Prácticas).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8, Movilidad América Latina.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9, Movilidad EEUU, Puerto Rico, Canadá, Australia.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10, Movilidad Asia.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11, Convocatoria International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Mobility</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Programme</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ON THE MOVE-CRUE-CERU.</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12, Convocatorias de Ayudas movilidad internacional PDI y PAS MOVING MINDS (R1, R2, R3, R4, Formación técnica y atracción talento). </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13, Actividades de dinamización para movilidad internacional (UM-INTERNACIONAL centros, UM-INTERNACIONAL estudiantes, coordinación centros).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14, Actividades de dinamización, BOOST-ERASMUS Prácticas y TARGET Movilidad internacional.</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15, Establecimiento de una plataforma digital de gestión de movilidad nacional e internacional.</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movilidad estudiantes.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movilidad PDI e investigadores.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movilidad PAS.</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colaboraciones de investigación internacionales.</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cursos de formación continua del PDI y PAS asociados a investigación internacional.</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movilidades de estudiantes de doctorado.</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movilidades de investigadores.</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artículos en revistas internacionales de impacto (Q1).</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citas de trabajos de investigación publicados en revistas especializadas.</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conferencias internacionales de presentación UMU.</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r h="169799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INT 4:</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Proyectos Cooperación y Formación Internacional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16, Asociaciones Estratégicas (KA203).</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17, Universidades Europeas.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18, Desarrollo de Capacidades (KA203).</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19, Proyectos JEAN MONET.</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20, Proyectos SPORT.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solicitudes de proyectos de MI.</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proyectos financiados de MI.</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colaboraciones de movilidad/ investigación con universidades, empresas y organismos internacionales.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0003"/>
                  </a:ext>
                </a:extLst>
              </a:tr>
            </a:tbl>
          </a:graphicData>
        </a:graphic>
      </p:graphicFrame>
      <p:sp>
        <p:nvSpPr>
          <p:cNvPr id="7" name="Título 1">
            <a:extLst>
              <a:ext uri="{FF2B5EF4-FFF2-40B4-BE49-F238E27FC236}">
                <a16:creationId xmlns:a16="http://schemas.microsoft.com/office/drawing/2014/main" xmlns="" id="{98B8F480-0095-D946-901A-1B20F4D5E5B8}"/>
              </a:ext>
            </a:extLst>
          </p:cNvPr>
          <p:cNvSpPr>
            <a:spLocks noGrp="1"/>
          </p:cNvSpPr>
          <p:nvPr>
            <p:ph type="title"/>
          </p:nvPr>
        </p:nvSpPr>
        <p:spPr/>
        <p:txBody>
          <a:bodyPr/>
          <a:lstStyle/>
          <a:p>
            <a:pPr algn="l" eaLnBrk="1" hangingPunct="1"/>
            <a:r>
              <a:rPr lang="es-ES_tradnl" sz="2000" b="1" dirty="0">
                <a:latin typeface="Arial" charset="0"/>
                <a:ea typeface="ＭＳ Ｐゴシック" pitchFamily="34" charset="-128"/>
              </a:rPr>
              <a:t>Vicerrectorado de Investigación e Internacionalización</a:t>
            </a:r>
            <a:endParaRPr lang="es-ES_tradnl" sz="1800" dirty="0">
              <a:latin typeface="Arial" charset="0"/>
              <a:ea typeface="ＭＳ Ｐゴシック" pitchFamily="34" charset="-128"/>
            </a:endParaRPr>
          </a:p>
        </p:txBody>
      </p:sp>
      <p:sp>
        <p:nvSpPr>
          <p:cNvPr id="3" name="Marcador de contenido 2">
            <a:extLst>
              <a:ext uri="{FF2B5EF4-FFF2-40B4-BE49-F238E27FC236}">
                <a16:creationId xmlns:a16="http://schemas.microsoft.com/office/drawing/2014/main" xmlns="" id="{71D415F8-0BEA-3A48-8832-A4B188F5FC9E}"/>
              </a:ext>
            </a:extLst>
          </p:cNvPr>
          <p:cNvSpPr>
            <a:spLocks noGrp="1"/>
          </p:cNvSpPr>
          <p:nvPr>
            <p:ph sz="quarter" idx="13"/>
          </p:nvPr>
        </p:nvSpPr>
        <p:spPr/>
        <p:txBody>
          <a:bodyPr/>
          <a:lstStyle/>
          <a:p>
            <a:r>
              <a:rPr lang="es-ES_tradnl" dirty="0">
                <a:latin typeface="Arial" charset="0"/>
                <a:ea typeface="ＭＳ Ｐゴシック" pitchFamily="34" charset="-128"/>
              </a:rPr>
              <a:t>Líneas de actuación 2020-2021</a:t>
            </a:r>
            <a:endParaRPr lang="es-ES" dirty="0"/>
          </a:p>
        </p:txBody>
      </p:sp>
    </p:spTree>
    <p:extLst>
      <p:ext uri="{BB962C8B-B14F-4D97-AF65-F5344CB8AC3E}">
        <p14:creationId xmlns:p14="http://schemas.microsoft.com/office/powerpoint/2010/main" val="1974893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4">
            <a:extLst>
              <a:ext uri="{FF2B5EF4-FFF2-40B4-BE49-F238E27FC236}">
                <a16:creationId xmlns:a16="http://schemas.microsoft.com/office/drawing/2014/main" xmlns="" id="{BE9820C2-C2AA-7D4C-ABD3-950195C4DC63}"/>
              </a:ext>
            </a:extLst>
          </p:cNvPr>
          <p:cNvGraphicFramePr>
            <a:graphicFrameLocks noGrp="1"/>
          </p:cNvGraphicFramePr>
          <p:nvPr>
            <p:extLst>
              <p:ext uri="{D42A27DB-BD31-4B8C-83A1-F6EECF244321}">
                <p14:modId xmlns:p14="http://schemas.microsoft.com/office/powerpoint/2010/main" val="435406014"/>
              </p:ext>
            </p:extLst>
          </p:nvPr>
        </p:nvGraphicFramePr>
        <p:xfrm>
          <a:off x="457199" y="1224318"/>
          <a:ext cx="11211339" cy="5633683"/>
        </p:xfrm>
        <a:graphic>
          <a:graphicData uri="http://schemas.openxmlformats.org/drawingml/2006/table">
            <a:tbl>
              <a:tblPr/>
              <a:tblGrid>
                <a:gridCol w="1801649">
                  <a:extLst>
                    <a:ext uri="{9D8B030D-6E8A-4147-A177-3AD203B41FA5}">
                      <a16:colId xmlns:a16="http://schemas.microsoft.com/office/drawing/2014/main" xmlns="" val="20000"/>
                    </a:ext>
                  </a:extLst>
                </a:gridCol>
                <a:gridCol w="5271809">
                  <a:extLst>
                    <a:ext uri="{9D8B030D-6E8A-4147-A177-3AD203B41FA5}">
                      <a16:colId xmlns:a16="http://schemas.microsoft.com/office/drawing/2014/main" xmlns="" val="20001"/>
                    </a:ext>
                  </a:extLst>
                </a:gridCol>
                <a:gridCol w="4137881">
                  <a:extLst>
                    <a:ext uri="{9D8B030D-6E8A-4147-A177-3AD203B41FA5}">
                      <a16:colId xmlns:a16="http://schemas.microsoft.com/office/drawing/2014/main" xmlns="" val="20004"/>
                    </a:ext>
                  </a:extLst>
                </a:gridCol>
              </a:tblGrid>
              <a:tr h="311644">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 de Internacionalización. EJE 2: Reconocimiento Internacional de la UMU.</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28047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Línea</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Indicador</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22439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INT 5:</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Acciones Específicas</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21, Elaboración del Boletín/</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Newsletter</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22, Información movilidad (JIMI).</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23, Elaboración normativa tutores/alumnos en programas de movilidad internacional.</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24, Potenciación del IWP.</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25, Visitas internacionales universidades en Asia, América Latina, USA-Canadá y Europa (IN y OUT).</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26, Asistencia a Ferias Internacionales de Educación Superior.</a:t>
                      </a:r>
                      <a:endParaRPr kumimoji="0" lang="es-ES" sz="1200" b="1"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27, Elaboración Plan de Posicionamiento en RANKINGS nacionales e internacionales.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consultas internacionalización. </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tutores MI</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alumnos MI.</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personal registrado en IWP. </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viajes internacionales de la UMU</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posición en Rankings nacionales e internacionales UMU.</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292266304"/>
                  </a:ext>
                </a:extLst>
              </a:tr>
              <a:tr h="279764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INT 6:</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Fomento de la Investigación y Transferencia Internacional </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28, Divulgación y Formación gestores.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29, Promoción participación investigadores UMU en convocatorias europeas (ERC, MSCA-IF, MSCA-ITN).</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kern="1200" cap="none" normalizeH="0" baseline="0" dirty="0">
                          <a:ln>
                            <a:noFill/>
                          </a:ln>
                          <a:solidFill>
                            <a:schemeClr val="tx1"/>
                          </a:solidFill>
                          <a:effectLst/>
                          <a:latin typeface="Arial Narrow" panose="020B0604020202020204" pitchFamily="34" charset="0"/>
                          <a:ea typeface="+mn-ea"/>
                          <a:cs typeface="Arial Narrow" panose="020B0604020202020204" pitchFamily="34" charset="0"/>
                        </a:rPr>
                        <a:t>ACCION 30, Dinamización (</a:t>
                      </a:r>
                      <a:r>
                        <a:rPr lang="es-ES" sz="1200" b="0" i="0" kern="1200" dirty="0">
                          <a:solidFill>
                            <a:schemeClr val="tx1"/>
                          </a:solidFill>
                          <a:effectLst/>
                          <a:latin typeface="Arial Narrow" panose="020B0604020202020204" pitchFamily="34" charset="0"/>
                          <a:ea typeface="+mn-ea"/>
                          <a:cs typeface="Arial Narrow" panose="020B0604020202020204" pitchFamily="34" charset="0"/>
                        </a:rPr>
                        <a:t>NETWORKING-CMN, HELPDESK-CMN, POTENCIACION-CMN, GESTORES-CMN, APOYO-CMN, ATRAE-CMN, DINAERC-CMN).</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lang="es-ES" sz="1200" b="0" i="0" kern="1200" dirty="0">
                          <a:solidFill>
                            <a:schemeClr val="tx1"/>
                          </a:solidFill>
                          <a:effectLst/>
                          <a:latin typeface="Arial Narrow" panose="020B0604020202020204" pitchFamily="34" charset="0"/>
                          <a:ea typeface="+mn-ea"/>
                          <a:cs typeface="Arial Narrow" panose="020B0604020202020204" pitchFamily="34" charset="0"/>
                        </a:rPr>
                        <a:t>ACCION 31, Proyecto Horizonte OPERUM (HORIZUM).</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panose="020B0604020202020204" pitchFamily="34" charset="0"/>
                          <a:ea typeface="ＭＳ Ｐゴシック" charset="0"/>
                          <a:cs typeface="Arial Narrow" panose="020B0604020202020204" pitchFamily="34" charset="0"/>
                        </a:rPr>
                        <a:t>ACCION 32, Convocatoria de Ayudas para fomento participación en proyectos de investigación e innovación internacional</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(H2020 y otros). </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33, Convocatoria ayudas participación en clústeres europeos, Horizonte Europa y Universidades Europeas.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normalizeH="0" baseline="0" dirty="0">
                          <a:ln>
                            <a:noFill/>
                          </a:ln>
                          <a:solidFill>
                            <a:schemeClr val="tx1"/>
                          </a:solidFill>
                          <a:effectLst/>
                          <a:latin typeface="Arial Narrow" panose="020B0604020202020204" pitchFamily="34" charset="0"/>
                          <a:ea typeface="+mn-ea"/>
                          <a:cs typeface="Arial Narrow" panose="020B0604020202020204" pitchFamily="34" charset="0"/>
                        </a:rPr>
                        <a:t>ACCION 34, Establecimiento y ejecución de la estrategia en RRHH de investigación HRS4R (Human </a:t>
                      </a:r>
                      <a:r>
                        <a:rPr kumimoji="0" lang="es-ES" sz="1200" b="0" i="0" u="none" strike="noStrike" kern="1200" cap="none" normalizeH="0" baseline="0" dirty="0" err="1">
                          <a:ln>
                            <a:noFill/>
                          </a:ln>
                          <a:solidFill>
                            <a:schemeClr val="tx1"/>
                          </a:solidFill>
                          <a:effectLst/>
                          <a:latin typeface="Arial Narrow" panose="020B0604020202020204" pitchFamily="34" charset="0"/>
                          <a:ea typeface="+mn-ea"/>
                          <a:cs typeface="Arial Narrow" panose="020B0604020202020204" pitchFamily="34" charset="0"/>
                        </a:rPr>
                        <a:t>Resources</a:t>
                      </a:r>
                      <a:r>
                        <a:rPr kumimoji="0" lang="es-ES" sz="1200" b="0" i="0" u="none" strike="noStrike" kern="1200" cap="none" normalizeH="0" baseline="0" dirty="0">
                          <a:ln>
                            <a:noFill/>
                          </a:ln>
                          <a:solidFill>
                            <a:schemeClr val="tx1"/>
                          </a:solidFill>
                          <a:effectLst/>
                          <a:latin typeface="Arial Narrow" panose="020B0604020202020204" pitchFamily="34" charset="0"/>
                          <a:ea typeface="+mn-ea"/>
                          <a:cs typeface="Arial Narrow" panose="020B0604020202020204" pitchFamily="34" charset="0"/>
                        </a:rPr>
                        <a:t> </a:t>
                      </a:r>
                      <a:r>
                        <a:rPr kumimoji="0" lang="es-ES" sz="1200" b="0" i="0" u="none" strike="noStrike" kern="1200" cap="none" normalizeH="0" baseline="0" dirty="0" err="1">
                          <a:ln>
                            <a:noFill/>
                          </a:ln>
                          <a:solidFill>
                            <a:schemeClr val="tx1"/>
                          </a:solidFill>
                          <a:effectLst/>
                          <a:latin typeface="Arial Narrow" panose="020B0604020202020204" pitchFamily="34" charset="0"/>
                          <a:ea typeface="+mn-ea"/>
                          <a:cs typeface="Arial Narrow" panose="020B0604020202020204" pitchFamily="34" charset="0"/>
                        </a:rPr>
                        <a:t>Strategy</a:t>
                      </a:r>
                      <a:r>
                        <a:rPr kumimoji="0" lang="es-ES" sz="1200" b="0" i="0" u="none" strike="noStrike" kern="1200" cap="none" normalizeH="0" baseline="0" dirty="0">
                          <a:ln>
                            <a:noFill/>
                          </a:ln>
                          <a:solidFill>
                            <a:schemeClr val="tx1"/>
                          </a:solidFill>
                          <a:effectLst/>
                          <a:latin typeface="Arial Narrow" panose="020B0604020202020204" pitchFamily="34" charset="0"/>
                          <a:ea typeface="+mn-ea"/>
                          <a:cs typeface="Arial Narrow" panose="020B0604020202020204" pitchFamily="34" charset="0"/>
                        </a:rPr>
                        <a:t> </a:t>
                      </a:r>
                      <a:r>
                        <a:rPr kumimoji="0" lang="es-ES" sz="1200" b="0" i="0" u="none" strike="noStrike" kern="1200" cap="none" normalizeH="0" baseline="0" dirty="0" err="1">
                          <a:ln>
                            <a:noFill/>
                          </a:ln>
                          <a:solidFill>
                            <a:schemeClr val="tx1"/>
                          </a:solidFill>
                          <a:effectLst/>
                          <a:latin typeface="Arial Narrow" panose="020B0604020202020204" pitchFamily="34" charset="0"/>
                          <a:ea typeface="+mn-ea"/>
                          <a:cs typeface="Arial Narrow" panose="020B0604020202020204" pitchFamily="34" charset="0"/>
                        </a:rPr>
                        <a:t>for</a:t>
                      </a:r>
                      <a:r>
                        <a:rPr kumimoji="0" lang="es-ES" sz="1200" b="0" i="0" u="none" strike="noStrike" kern="1200" cap="none" normalizeH="0" baseline="0" dirty="0">
                          <a:ln>
                            <a:noFill/>
                          </a:ln>
                          <a:solidFill>
                            <a:schemeClr val="tx1"/>
                          </a:solidFill>
                          <a:effectLst/>
                          <a:latin typeface="Arial Narrow" panose="020B0604020202020204" pitchFamily="34" charset="0"/>
                          <a:ea typeface="+mn-ea"/>
                          <a:cs typeface="Arial Narrow" panose="020B0604020202020204" pitchFamily="34" charset="0"/>
                        </a:rPr>
                        <a:t> </a:t>
                      </a:r>
                      <a:r>
                        <a:rPr kumimoji="0" lang="es-ES" sz="1200" b="0" i="0" u="none" strike="noStrike" kern="1200" cap="none" normalizeH="0" baseline="0" dirty="0" err="1">
                          <a:ln>
                            <a:noFill/>
                          </a:ln>
                          <a:solidFill>
                            <a:schemeClr val="tx1"/>
                          </a:solidFill>
                          <a:effectLst/>
                          <a:latin typeface="Arial Narrow" panose="020B0604020202020204" pitchFamily="34" charset="0"/>
                          <a:ea typeface="+mn-ea"/>
                          <a:cs typeface="Arial Narrow" panose="020B0604020202020204" pitchFamily="34" charset="0"/>
                        </a:rPr>
                        <a:t>Researchers</a:t>
                      </a:r>
                      <a:r>
                        <a:rPr kumimoji="0" lang="es-ES" sz="1200" b="0" i="0" u="none" strike="noStrike" kern="1200" cap="none" normalizeH="0" baseline="0" dirty="0">
                          <a:ln>
                            <a:noFill/>
                          </a:ln>
                          <a:solidFill>
                            <a:schemeClr val="tx1"/>
                          </a:solidFill>
                          <a:effectLst/>
                          <a:latin typeface="Arial Narrow" panose="020B0604020202020204" pitchFamily="34" charset="0"/>
                          <a:ea typeface="+mn-ea"/>
                          <a:cs typeface="Arial Narrow" panose="020B0604020202020204" pitchFamily="34"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solicitudes de proyectos H2020 y otras convocatorias internacionales</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proyectos financiados H2020 y otras convocatorias internacionales</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actuaciones de preparación de propuestas individuales</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ayudas para soporte de consultoras</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redes y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clusters</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en las que se participa</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Implantación y ejecución Plan de Acción HRS4R.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bl>
          </a:graphicData>
        </a:graphic>
      </p:graphicFrame>
      <p:sp>
        <p:nvSpPr>
          <p:cNvPr id="7" name="Título 1">
            <a:extLst>
              <a:ext uri="{FF2B5EF4-FFF2-40B4-BE49-F238E27FC236}">
                <a16:creationId xmlns:a16="http://schemas.microsoft.com/office/drawing/2014/main" xmlns="" id="{ADA4EC9B-0639-2D4E-A0D5-9F1334BD9039}"/>
              </a:ext>
            </a:extLst>
          </p:cNvPr>
          <p:cNvSpPr>
            <a:spLocks noGrp="1"/>
          </p:cNvSpPr>
          <p:nvPr>
            <p:ph type="title"/>
          </p:nvPr>
        </p:nvSpPr>
        <p:spPr/>
        <p:txBody>
          <a:bodyPr/>
          <a:lstStyle/>
          <a:p>
            <a:pPr algn="l" eaLnBrk="1" hangingPunct="1"/>
            <a:r>
              <a:rPr lang="es-ES_tradnl" sz="2000" b="1" dirty="0">
                <a:latin typeface="Arial" charset="0"/>
                <a:ea typeface="ＭＳ Ｐゴシック" pitchFamily="34" charset="-128"/>
              </a:rPr>
              <a:t>Vicerrectorado de Investigación e Internacionalización</a:t>
            </a:r>
            <a:endParaRPr lang="es-ES_tradnl" sz="1800" dirty="0">
              <a:latin typeface="Arial" charset="0"/>
              <a:ea typeface="ＭＳ Ｐゴシック" pitchFamily="34" charset="-128"/>
            </a:endParaRPr>
          </a:p>
        </p:txBody>
      </p:sp>
      <p:sp>
        <p:nvSpPr>
          <p:cNvPr id="3" name="Marcador de contenido 2">
            <a:extLst>
              <a:ext uri="{FF2B5EF4-FFF2-40B4-BE49-F238E27FC236}">
                <a16:creationId xmlns:a16="http://schemas.microsoft.com/office/drawing/2014/main" xmlns="" id="{3A0D4AF0-D558-9C4E-B4B4-DC2EBFA37132}"/>
              </a:ext>
            </a:extLst>
          </p:cNvPr>
          <p:cNvSpPr>
            <a:spLocks noGrp="1"/>
          </p:cNvSpPr>
          <p:nvPr>
            <p:ph sz="quarter" idx="13"/>
          </p:nvPr>
        </p:nvSpPr>
        <p:spPr/>
        <p:txBody>
          <a:bodyPr/>
          <a:lstStyle/>
          <a:p>
            <a:r>
              <a:rPr lang="es-ES_tradnl" dirty="0">
                <a:latin typeface="Arial" charset="0"/>
                <a:ea typeface="ＭＳ Ｐゴシック" pitchFamily="34" charset="-128"/>
              </a:rPr>
              <a:t>Líneas de actuación 2020-2021</a:t>
            </a:r>
            <a:endParaRPr lang="es-ES" dirty="0"/>
          </a:p>
        </p:txBody>
      </p:sp>
    </p:spTree>
    <p:extLst>
      <p:ext uri="{BB962C8B-B14F-4D97-AF65-F5344CB8AC3E}">
        <p14:creationId xmlns:p14="http://schemas.microsoft.com/office/powerpoint/2010/main" val="1278560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36" name="Group 24"/>
          <p:cNvGraphicFramePr>
            <a:graphicFrameLocks noGrp="1"/>
          </p:cNvGraphicFramePr>
          <p:nvPr>
            <p:extLst>
              <p:ext uri="{D42A27DB-BD31-4B8C-83A1-F6EECF244321}">
                <p14:modId xmlns:p14="http://schemas.microsoft.com/office/powerpoint/2010/main" val="1471279772"/>
              </p:ext>
            </p:extLst>
          </p:nvPr>
        </p:nvGraphicFramePr>
        <p:xfrm>
          <a:off x="437322" y="1224312"/>
          <a:ext cx="11161643" cy="5372051"/>
        </p:xfrm>
        <a:graphic>
          <a:graphicData uri="http://schemas.openxmlformats.org/drawingml/2006/table">
            <a:tbl>
              <a:tblPr/>
              <a:tblGrid>
                <a:gridCol w="1544944">
                  <a:extLst>
                    <a:ext uri="{9D8B030D-6E8A-4147-A177-3AD203B41FA5}">
                      <a16:colId xmlns:a16="http://schemas.microsoft.com/office/drawing/2014/main" xmlns="" val="20000"/>
                    </a:ext>
                  </a:extLst>
                </a:gridCol>
                <a:gridCol w="5744185">
                  <a:extLst>
                    <a:ext uri="{9D8B030D-6E8A-4147-A177-3AD203B41FA5}">
                      <a16:colId xmlns:a16="http://schemas.microsoft.com/office/drawing/2014/main" xmlns="" val="20001"/>
                    </a:ext>
                  </a:extLst>
                </a:gridCol>
                <a:gridCol w="3872514">
                  <a:extLst>
                    <a:ext uri="{9D8B030D-6E8A-4147-A177-3AD203B41FA5}">
                      <a16:colId xmlns:a16="http://schemas.microsoft.com/office/drawing/2014/main" xmlns="" val="20004"/>
                    </a:ext>
                  </a:extLst>
                </a:gridCol>
              </a:tblGrid>
              <a:tr h="324827">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 de Internacionalización. EJE 3: Integración de la competitividad internacional de la UMU en la CARM.</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29234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Línea</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Indicador</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276033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INT 7:</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Campus Excelencia Internacional-CMN</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Narrow" charset="0"/>
                          <a:ea typeface="ＭＳ Ｐゴシック" charset="0"/>
                          <a:cs typeface="ＭＳ Ｐゴシック" charset="0"/>
                        </a:rPr>
                        <a:t>Internacionalización de la Actividad Docente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35, Atracción estudiantes internacionales (Participación en programas internacionales, INPS, YGCA,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FMxA</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y similares).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36, Convocatoria cursos de verano</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37,  atracción estudiantes internacionales y apoyo a cursos UNIMAR</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Narrow" charset="0"/>
                          <a:ea typeface="ＭＳ Ｐゴシック" charset="0"/>
                          <a:cs typeface="ＭＳ Ｐゴシック" charset="0"/>
                        </a:rPr>
                        <a:t>Mejora científica y transferencia de conocimiento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38, Convocatoria Congreso Internacional Jóvenes investigadores CMN-CARM.</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39, Convocatoria ayudas organización de Jornadas y Congresos en el </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marco CMN-UMU.</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ACCIÓN 40, Ayuda a los costes de publicación de artículos Q1 en la modalidad Open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Science</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Narrow" charset="0"/>
                          <a:ea typeface="ＭＳ Ｐゴシック" charset="0"/>
                          <a:cs typeface="ＭＳ Ｐゴシック" charset="0"/>
                        </a:rPr>
                        <a:t>CMN para desarrollo de modelo social e interacción con el entorno empresarial y territorial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41, Redes de trabajo (CEIMARNET, TRIPTOLEMOS, TETHIS, UNIMED).</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42, Estrategia de cooperación con los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OPIs</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e Institutos de Investigación asociados a CMN. </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43, Impulso a la participación de empresas en CMN.</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44, CMN como antena de organizaciones internacionales de interés en el Mediterráneo y dinamización de captación de fondos (PRIMA, UNIMED, entre otras).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estudiantes en UNIMAR</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investigadores de excelencia llegados a UMU.</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congresos y jornadas internacionales.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estudiantes/PDI asistiendo a congresos y  jornadas internacionales organizadas en la UMU.</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colaboraciones internacionales con otras universidades,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OPIs</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colaboraciones internacionales con Institutos de Investigación.</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colaboraciones internacionales con empresas de la Región de Murcia en las líneas de RIS3Mur y marco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mediterraneo</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0002"/>
                  </a:ext>
                </a:extLst>
              </a:tr>
            </a:tbl>
          </a:graphicData>
        </a:graphic>
      </p:graphicFrame>
      <p:sp>
        <p:nvSpPr>
          <p:cNvPr id="7" name="Título 1">
            <a:extLst>
              <a:ext uri="{FF2B5EF4-FFF2-40B4-BE49-F238E27FC236}">
                <a16:creationId xmlns:a16="http://schemas.microsoft.com/office/drawing/2014/main" xmlns="" id="{A4D90C71-B515-684E-B7E0-8655F786A5C6}"/>
              </a:ext>
            </a:extLst>
          </p:cNvPr>
          <p:cNvSpPr>
            <a:spLocks noGrp="1"/>
          </p:cNvSpPr>
          <p:nvPr>
            <p:ph type="title"/>
          </p:nvPr>
        </p:nvSpPr>
        <p:spPr/>
        <p:txBody>
          <a:bodyPr/>
          <a:lstStyle/>
          <a:p>
            <a:pPr algn="l" eaLnBrk="1" hangingPunct="1"/>
            <a:r>
              <a:rPr lang="es-ES_tradnl" sz="2000" b="1" dirty="0">
                <a:latin typeface="Arial" charset="0"/>
                <a:ea typeface="ＭＳ Ｐゴシック" pitchFamily="34" charset="-128"/>
              </a:rPr>
              <a:t>Vicerrectorado de Investigación e Internacionalización</a:t>
            </a:r>
            <a:endParaRPr lang="es-ES_tradnl" sz="1800" dirty="0">
              <a:latin typeface="Arial" charset="0"/>
              <a:ea typeface="ＭＳ Ｐゴシック" pitchFamily="34" charset="-128"/>
            </a:endParaRPr>
          </a:p>
        </p:txBody>
      </p:sp>
      <p:sp>
        <p:nvSpPr>
          <p:cNvPr id="3" name="Marcador de contenido 2">
            <a:extLst>
              <a:ext uri="{FF2B5EF4-FFF2-40B4-BE49-F238E27FC236}">
                <a16:creationId xmlns:a16="http://schemas.microsoft.com/office/drawing/2014/main" xmlns="" id="{06EEFA38-CD9F-3648-85FB-870E27A67C12}"/>
              </a:ext>
            </a:extLst>
          </p:cNvPr>
          <p:cNvSpPr>
            <a:spLocks noGrp="1"/>
          </p:cNvSpPr>
          <p:nvPr>
            <p:ph sz="quarter" idx="13"/>
          </p:nvPr>
        </p:nvSpPr>
        <p:spPr/>
        <p:txBody>
          <a:bodyPr/>
          <a:lstStyle/>
          <a:p>
            <a:r>
              <a:rPr lang="es-ES_tradnl" dirty="0">
                <a:latin typeface="Arial" charset="0"/>
                <a:ea typeface="ＭＳ Ｐゴシック" pitchFamily="34" charset="-128"/>
              </a:rPr>
              <a:t>Líneas de actuación 2020-2021</a:t>
            </a:r>
            <a:endParaRPr lang="es-ES" dirty="0"/>
          </a:p>
        </p:txBody>
      </p:sp>
    </p:spTree>
    <p:extLst>
      <p:ext uri="{BB962C8B-B14F-4D97-AF65-F5344CB8AC3E}">
        <p14:creationId xmlns:p14="http://schemas.microsoft.com/office/powerpoint/2010/main" val="1634618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BAD4538C-C06C-FF49-AB65-25936ACD8CFC}"/>
              </a:ext>
            </a:extLst>
          </p:cNvPr>
          <p:cNvGraphicFramePr>
            <a:graphicFrameLocks noGrp="1"/>
          </p:cNvGraphicFramePr>
          <p:nvPr>
            <p:extLst>
              <p:ext uri="{D42A27DB-BD31-4B8C-83A1-F6EECF244321}">
                <p14:modId xmlns:p14="http://schemas.microsoft.com/office/powerpoint/2010/main" val="2015354129"/>
              </p:ext>
            </p:extLst>
          </p:nvPr>
        </p:nvGraphicFramePr>
        <p:xfrm>
          <a:off x="417443" y="1318331"/>
          <a:ext cx="11320670" cy="5563096"/>
        </p:xfrm>
        <a:graphic>
          <a:graphicData uri="http://schemas.openxmlformats.org/drawingml/2006/table">
            <a:tbl>
              <a:tblPr/>
              <a:tblGrid>
                <a:gridCol w="1505323">
                  <a:extLst>
                    <a:ext uri="{9D8B030D-6E8A-4147-A177-3AD203B41FA5}">
                      <a16:colId xmlns:a16="http://schemas.microsoft.com/office/drawing/2014/main" xmlns="" val="934916442"/>
                    </a:ext>
                  </a:extLst>
                </a:gridCol>
                <a:gridCol w="5498537">
                  <a:extLst>
                    <a:ext uri="{9D8B030D-6E8A-4147-A177-3AD203B41FA5}">
                      <a16:colId xmlns:a16="http://schemas.microsoft.com/office/drawing/2014/main" xmlns="" val="3257369498"/>
                    </a:ext>
                  </a:extLst>
                </a:gridCol>
                <a:gridCol w="4316810">
                  <a:extLst>
                    <a:ext uri="{9D8B030D-6E8A-4147-A177-3AD203B41FA5}">
                      <a16:colId xmlns:a16="http://schemas.microsoft.com/office/drawing/2014/main" xmlns="" val="3422533181"/>
                    </a:ext>
                  </a:extLst>
                </a:gridCol>
              </a:tblGrid>
              <a:tr h="329125">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 de Internacionalización. EJE 4: Cooperación con organismos e instituciones internacionales.</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263214552"/>
                  </a:ext>
                </a:extLst>
              </a:tr>
              <a:tr h="29621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Línea</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Descripción</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Indicador</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738801584"/>
                  </a:ext>
                </a:extLst>
              </a:tr>
              <a:tr h="477148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INT 8:</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Redes de Excelencia e Instituciones Internacionales</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Narrow" charset="0"/>
                          <a:ea typeface="ＭＳ Ｐゴシック" charset="0"/>
                          <a:cs typeface="ＭＳ Ｐゴシック" charset="0"/>
                        </a:rPr>
                        <a:t>Colaboraciones y acuerdos bilaterales con:</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45, Unión Europea, </a:t>
                      </a:r>
                      <a:r>
                        <a:rPr lang="es-ES" sz="1200" b="0" i="0" kern="1200" dirty="0">
                          <a:solidFill>
                            <a:schemeClr val="tx1"/>
                          </a:solidFill>
                          <a:effectLst/>
                          <a:latin typeface="Arial Narrow" panose="020B0604020202020204" pitchFamily="34" charset="0"/>
                          <a:ea typeface="+mn-ea"/>
                          <a:cs typeface="Arial Narrow" panose="020B0604020202020204" pitchFamily="34" charset="0"/>
                        </a:rPr>
                        <a:t>EURAXESS, Oficinas Europeas-CARM, </a:t>
                      </a:r>
                      <a:r>
                        <a:rPr lang="es-ES" sz="1200" b="0" i="0" kern="1200" dirty="0" err="1">
                          <a:solidFill>
                            <a:schemeClr val="tx1"/>
                          </a:solidFill>
                          <a:effectLst/>
                          <a:latin typeface="Arial Narrow" panose="020B0604020202020204" pitchFamily="34" charset="0"/>
                          <a:ea typeface="+mn-ea"/>
                          <a:cs typeface="Arial Narrow" panose="020B0604020202020204" pitchFamily="34" charset="0"/>
                        </a:rPr>
                        <a:t>Europe</a:t>
                      </a:r>
                      <a:r>
                        <a:rPr lang="es-ES" sz="1200" b="0" i="0" kern="1200" dirty="0">
                          <a:solidFill>
                            <a:schemeClr val="tx1"/>
                          </a:solidFill>
                          <a:effectLst/>
                          <a:latin typeface="Arial Narrow" panose="020B0604020202020204" pitchFamily="34" charset="0"/>
                          <a:ea typeface="+mn-ea"/>
                          <a:cs typeface="Arial Narrow" panose="020B0604020202020204" pitchFamily="34" charset="0"/>
                        </a:rPr>
                        <a:t> </a:t>
                      </a:r>
                      <a:r>
                        <a:rPr lang="es-ES" sz="1200" b="0" i="0" kern="1200" dirty="0" err="1">
                          <a:solidFill>
                            <a:schemeClr val="tx1"/>
                          </a:solidFill>
                          <a:effectLst/>
                          <a:latin typeface="Arial Narrow" panose="020B0604020202020204" pitchFamily="34" charset="0"/>
                          <a:ea typeface="+mn-ea"/>
                          <a:cs typeface="Arial Narrow" panose="020B0604020202020204" pitchFamily="34" charset="0"/>
                        </a:rPr>
                        <a:t>Direct</a:t>
                      </a:r>
                      <a:r>
                        <a:rPr lang="es-ES" sz="1200" b="0" i="0" kern="1200" dirty="0">
                          <a:solidFill>
                            <a:schemeClr val="tx1"/>
                          </a:solidFill>
                          <a:effectLst/>
                          <a:latin typeface="Arial Narrow" panose="020B0604020202020204" pitchFamily="34" charset="0"/>
                          <a:ea typeface="+mn-ea"/>
                          <a:cs typeface="Arial Narrow" panose="020B0604020202020204" pitchFamily="34" charset="0"/>
                        </a:rPr>
                        <a:t>, </a:t>
                      </a:r>
                      <a:r>
                        <a:rPr lang="es-ES" sz="1200" b="0" i="0" kern="1200" dirty="0" err="1">
                          <a:solidFill>
                            <a:schemeClr val="tx1"/>
                          </a:solidFill>
                          <a:effectLst/>
                          <a:latin typeface="Arial Narrow" panose="020B0604020202020204" pitchFamily="34" charset="0"/>
                          <a:ea typeface="+mn-ea"/>
                          <a:cs typeface="Arial Narrow" panose="020B0604020202020204" pitchFamily="34" charset="0"/>
                        </a:rPr>
                        <a:t>Clusters</a:t>
                      </a:r>
                      <a:r>
                        <a:rPr lang="es-ES" sz="1200" b="0" i="0" kern="1200" dirty="0">
                          <a:solidFill>
                            <a:schemeClr val="tx1"/>
                          </a:solidFill>
                          <a:effectLst/>
                          <a:latin typeface="Arial Narrow" panose="020B0604020202020204" pitchFamily="34" charset="0"/>
                          <a:ea typeface="+mn-ea"/>
                          <a:cs typeface="Arial Narrow" panose="020B0604020202020204" pitchFamily="34" charset="0"/>
                        </a:rPr>
                        <a:t> Europeos.</a:t>
                      </a: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46, Espacio Iberoamericano del Conocimiento.</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47, Colaboraciones y acuerdos con países desarrollados y emergentes (USA, Canadá, BRIC, MINT, Australia y Corea del Sur).</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Narrow" charset="0"/>
                          <a:ea typeface="ＭＳ Ｐゴシック" charset="0"/>
                          <a:cs typeface="ＭＳ Ｐゴシック" charset="0"/>
                        </a:rPr>
                        <a:t>Establecimiento de programas: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48, Voluntariado Internacional.</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ACCION 49, Acciones de Internacionalización en casa.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acuerdos bilaterales en los marcos Europeo,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Euromediterráneo</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Iberoamericano, países desarrollados y emergentes.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Nº de las actividades de internacionalización en los diferentes campus de la UMU.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391008490"/>
                  </a:ext>
                </a:extLst>
              </a:tr>
            </a:tbl>
          </a:graphicData>
        </a:graphic>
      </p:graphicFrame>
      <p:sp>
        <p:nvSpPr>
          <p:cNvPr id="7" name="Título 1">
            <a:extLst>
              <a:ext uri="{FF2B5EF4-FFF2-40B4-BE49-F238E27FC236}">
                <a16:creationId xmlns:a16="http://schemas.microsoft.com/office/drawing/2014/main" xmlns="" id="{39288BF3-826D-7F47-AE41-36EDBF59AA09}"/>
              </a:ext>
            </a:extLst>
          </p:cNvPr>
          <p:cNvSpPr>
            <a:spLocks noGrp="1"/>
          </p:cNvSpPr>
          <p:nvPr>
            <p:ph type="title"/>
          </p:nvPr>
        </p:nvSpPr>
        <p:spPr/>
        <p:txBody>
          <a:bodyPr/>
          <a:lstStyle/>
          <a:p>
            <a:pPr algn="l" eaLnBrk="1" hangingPunct="1"/>
            <a:r>
              <a:rPr lang="es-ES_tradnl" sz="2000" b="1" dirty="0">
                <a:latin typeface="Arial" charset="0"/>
                <a:ea typeface="ＭＳ Ｐゴシック" pitchFamily="34" charset="-128"/>
              </a:rPr>
              <a:t>Vicerrectorado de Investigación e Internacionalización</a:t>
            </a:r>
            <a:endParaRPr lang="es-ES_tradnl" sz="1800" dirty="0">
              <a:latin typeface="Arial" charset="0"/>
              <a:ea typeface="ＭＳ Ｐゴシック" pitchFamily="34" charset="-128"/>
            </a:endParaRPr>
          </a:p>
        </p:txBody>
      </p:sp>
      <p:sp>
        <p:nvSpPr>
          <p:cNvPr id="4" name="Marcador de contenido 3">
            <a:extLst>
              <a:ext uri="{FF2B5EF4-FFF2-40B4-BE49-F238E27FC236}">
                <a16:creationId xmlns:a16="http://schemas.microsoft.com/office/drawing/2014/main" xmlns="" id="{133F3E99-444E-3D47-BA14-B4AACC7BB169}"/>
              </a:ext>
            </a:extLst>
          </p:cNvPr>
          <p:cNvSpPr>
            <a:spLocks noGrp="1"/>
          </p:cNvSpPr>
          <p:nvPr>
            <p:ph sz="quarter" idx="13"/>
          </p:nvPr>
        </p:nvSpPr>
        <p:spPr/>
        <p:txBody>
          <a:bodyPr/>
          <a:lstStyle/>
          <a:p>
            <a:r>
              <a:rPr lang="es-ES_tradnl" dirty="0">
                <a:latin typeface="Arial" charset="0"/>
                <a:ea typeface="ＭＳ Ｐゴシック" pitchFamily="34" charset="-128"/>
              </a:rPr>
              <a:t>Líneas de actuación 2020-2021</a:t>
            </a:r>
            <a:endParaRPr lang="es-ES" dirty="0"/>
          </a:p>
        </p:txBody>
      </p:sp>
    </p:spTree>
    <p:extLst>
      <p:ext uri="{BB962C8B-B14F-4D97-AF65-F5344CB8AC3E}">
        <p14:creationId xmlns:p14="http://schemas.microsoft.com/office/powerpoint/2010/main" val="3706289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xmlns="" id="{DEE9AD7E-02F7-004F-880E-1BA42ABADC72}"/>
              </a:ext>
            </a:extLst>
          </p:cNvPr>
          <p:cNvSpPr>
            <a:spLocks noGrp="1"/>
          </p:cNvSpPr>
          <p:nvPr>
            <p:ph type="subTitle" idx="1"/>
          </p:nvPr>
        </p:nvSpPr>
        <p:spPr/>
        <p:txBody>
          <a:bodyPr/>
          <a:lstStyle/>
          <a:p>
            <a:endParaRPr lang="es-ES"/>
          </a:p>
        </p:txBody>
      </p:sp>
      <p:sp>
        <p:nvSpPr>
          <p:cNvPr id="3" name="Título 2">
            <a:extLst>
              <a:ext uri="{FF2B5EF4-FFF2-40B4-BE49-F238E27FC236}">
                <a16:creationId xmlns:a16="http://schemas.microsoft.com/office/drawing/2014/main" xmlns="" id="{DAE5B9A7-C6E2-F147-AE53-689F59716FB2}"/>
              </a:ext>
            </a:extLst>
          </p:cNvPr>
          <p:cNvSpPr>
            <a:spLocks noGrp="1"/>
          </p:cNvSpPr>
          <p:nvPr>
            <p:ph type="title"/>
          </p:nvPr>
        </p:nvSpPr>
        <p:spPr/>
        <p:txBody>
          <a:bodyPr/>
          <a:lstStyle/>
          <a:p>
            <a:r>
              <a:rPr lang="es-ES" dirty="0"/>
              <a:t>Vicerrectorado de Planificación de las Infraestructuras</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45</a:t>
            </a:fld>
            <a:endParaRPr lang="es-ES" dirty="0"/>
          </a:p>
        </p:txBody>
      </p:sp>
    </p:spTree>
    <p:extLst>
      <p:ext uri="{BB962C8B-B14F-4D97-AF65-F5344CB8AC3E}">
        <p14:creationId xmlns:p14="http://schemas.microsoft.com/office/powerpoint/2010/main" val="497827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1056D-B251-7944-9D5B-A0CF11847B5C}"/>
              </a:ext>
            </a:extLst>
          </p:cNvPr>
          <p:cNvSpPr>
            <a:spLocks noGrp="1"/>
          </p:cNvSpPr>
          <p:nvPr>
            <p:ph type="title"/>
          </p:nvPr>
        </p:nvSpPr>
        <p:spPr/>
        <p:txBody>
          <a:bodyPr/>
          <a:lstStyle/>
          <a:p>
            <a:r>
              <a:rPr lang="es-ES" dirty="0"/>
              <a:t>Vicerrectorado de </a:t>
            </a:r>
            <a:r>
              <a:rPr lang="es-ES" dirty="0" smtClean="0"/>
              <a:t>Planificación de las Infraestructuras</a:t>
            </a:r>
            <a:endParaRPr lang="es-ES" dirty="0"/>
          </a:p>
        </p:txBody>
      </p:sp>
      <p:sp>
        <p:nvSpPr>
          <p:cNvPr id="4" name="Marcador de contenido 3">
            <a:extLst>
              <a:ext uri="{FF2B5EF4-FFF2-40B4-BE49-F238E27FC236}">
                <a16:creationId xmlns:a16="http://schemas.microsoft.com/office/drawing/2014/main" xmlns=""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46</a:t>
            </a:fld>
            <a:endParaRPr lang="es-ES" dirty="0"/>
          </a:p>
        </p:txBody>
      </p:sp>
      <p:graphicFrame>
        <p:nvGraphicFramePr>
          <p:cNvPr id="7" name="object 3"/>
          <p:cNvGraphicFramePr>
            <a:graphicFrameLocks noGrp="1"/>
          </p:cNvGraphicFramePr>
          <p:nvPr>
            <p:extLst>
              <p:ext uri="{D42A27DB-BD31-4B8C-83A1-F6EECF244321}">
                <p14:modId xmlns:p14="http://schemas.microsoft.com/office/powerpoint/2010/main" val="1551917709"/>
              </p:ext>
            </p:extLst>
          </p:nvPr>
        </p:nvGraphicFramePr>
        <p:xfrm>
          <a:off x="408215" y="1289960"/>
          <a:ext cx="11693004" cy="5396792"/>
        </p:xfrm>
        <a:graphic>
          <a:graphicData uri="http://schemas.openxmlformats.org/drawingml/2006/table">
            <a:tbl>
              <a:tblPr firstRow="1" bandRow="1">
                <a:tableStyleId>{2D5ABB26-0587-4C30-8999-92F81FD0307C}</a:tableStyleId>
              </a:tblPr>
              <a:tblGrid>
                <a:gridCol w="1801967">
                  <a:extLst>
                    <a:ext uri="{9D8B030D-6E8A-4147-A177-3AD203B41FA5}">
                      <a16:colId xmlns:a16="http://schemas.microsoft.com/office/drawing/2014/main" xmlns="" val="20000"/>
                    </a:ext>
                  </a:extLst>
                </a:gridCol>
                <a:gridCol w="4481475">
                  <a:extLst>
                    <a:ext uri="{9D8B030D-6E8A-4147-A177-3AD203B41FA5}">
                      <a16:colId xmlns:a16="http://schemas.microsoft.com/office/drawing/2014/main" xmlns="" val="20001"/>
                    </a:ext>
                  </a:extLst>
                </a:gridCol>
                <a:gridCol w="1128793">
                  <a:extLst>
                    <a:ext uri="{9D8B030D-6E8A-4147-A177-3AD203B41FA5}">
                      <a16:colId xmlns:a16="http://schemas.microsoft.com/office/drawing/2014/main" xmlns="" val="20002"/>
                    </a:ext>
                  </a:extLst>
                </a:gridCol>
                <a:gridCol w="4280769">
                  <a:extLst>
                    <a:ext uri="{9D8B030D-6E8A-4147-A177-3AD203B41FA5}">
                      <a16:colId xmlns:a16="http://schemas.microsoft.com/office/drawing/2014/main" xmlns="" val="20003"/>
                    </a:ext>
                  </a:extLst>
                </a:gridCol>
              </a:tblGrid>
              <a:tr h="252711">
                <a:tc gridSpan="4">
                  <a:txBody>
                    <a:bodyPr/>
                    <a:lstStyle/>
                    <a:p>
                      <a:pPr marL="78740">
                        <a:lnSpc>
                          <a:spcPct val="100000"/>
                        </a:lnSpc>
                        <a:spcBef>
                          <a:spcPts val="310"/>
                        </a:spcBef>
                      </a:pPr>
                      <a:r>
                        <a:rPr sz="1100" spc="-15" dirty="0">
                          <a:solidFill>
                            <a:srgbClr val="FFFFFF"/>
                          </a:solidFill>
                          <a:latin typeface="Arial Narrow" panose="020B0606020202030204" pitchFamily="34" charset="0"/>
                          <a:cs typeface="Arial" panose="020B0604020202020204" pitchFamily="34" charset="0"/>
                        </a:rPr>
                        <a:t>Planificación </a:t>
                      </a:r>
                      <a:r>
                        <a:rPr sz="1100" spc="15" dirty="0">
                          <a:solidFill>
                            <a:srgbClr val="FFFFFF"/>
                          </a:solidFill>
                          <a:latin typeface="Arial Narrow" panose="020B0606020202030204" pitchFamily="34" charset="0"/>
                          <a:cs typeface="Arial" panose="020B0604020202020204" pitchFamily="34" charset="0"/>
                        </a:rPr>
                        <a:t>de</a:t>
                      </a:r>
                      <a:r>
                        <a:rPr sz="1100" spc="-40" dirty="0">
                          <a:solidFill>
                            <a:srgbClr val="FFFFFF"/>
                          </a:solidFill>
                          <a:latin typeface="Arial Narrow" panose="020B0606020202030204" pitchFamily="34" charset="0"/>
                          <a:cs typeface="Arial" panose="020B0604020202020204" pitchFamily="34" charset="0"/>
                        </a:rPr>
                        <a:t> </a:t>
                      </a:r>
                      <a:r>
                        <a:rPr sz="1100" dirty="0">
                          <a:solidFill>
                            <a:srgbClr val="FFFFFF"/>
                          </a:solidFill>
                          <a:latin typeface="Arial Narrow" panose="020B0606020202030204" pitchFamily="34" charset="0"/>
                          <a:cs typeface="Arial" panose="020B0604020202020204" pitchFamily="34" charset="0"/>
                        </a:rPr>
                        <a:t>Actuaciones</a:t>
                      </a:r>
                      <a:endParaRPr sz="1100" dirty="0">
                        <a:latin typeface="Arial Narrow" panose="020B0606020202030204" pitchFamily="34" charset="0"/>
                        <a:cs typeface="Arial" panose="020B0604020202020204" pitchFamily="34" charset="0"/>
                      </a:endParaRPr>
                    </a:p>
                  </a:txBody>
                  <a:tcPr marL="0" marR="0" marT="35701"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8C0C0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225736">
                <a:tc>
                  <a:txBody>
                    <a:bodyPr/>
                    <a:lstStyle/>
                    <a:p>
                      <a:pPr marL="78740">
                        <a:lnSpc>
                          <a:spcPct val="100000"/>
                        </a:lnSpc>
                        <a:spcBef>
                          <a:spcPts val="280"/>
                        </a:spcBef>
                      </a:pPr>
                      <a:r>
                        <a:rPr sz="1100" spc="-30" dirty="0">
                          <a:solidFill>
                            <a:srgbClr val="FFFFFF"/>
                          </a:solidFill>
                          <a:latin typeface="Arial Narrow" panose="020B0606020202030204" pitchFamily="34" charset="0"/>
                          <a:cs typeface="Arial" panose="020B0604020202020204" pitchFamily="34" charset="0"/>
                        </a:rPr>
                        <a:t>Línea</a:t>
                      </a:r>
                      <a:endParaRPr sz="1100" dirty="0">
                        <a:latin typeface="Arial Narrow" panose="020B0606020202030204" pitchFamily="34" charset="0"/>
                        <a:cs typeface="Arial" panose="020B0604020202020204" pitchFamily="34" charset="0"/>
                      </a:endParaRPr>
                    </a:p>
                  </a:txBody>
                  <a:tcPr marL="0" marR="0" marT="322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C0C0C"/>
                    </a:solidFill>
                  </a:tcPr>
                </a:tc>
                <a:tc>
                  <a:txBody>
                    <a:bodyPr/>
                    <a:lstStyle/>
                    <a:p>
                      <a:pPr marL="79375">
                        <a:lnSpc>
                          <a:spcPct val="100000"/>
                        </a:lnSpc>
                        <a:spcBef>
                          <a:spcPts val="280"/>
                        </a:spcBef>
                      </a:pPr>
                      <a:r>
                        <a:rPr sz="1100" spc="-15" dirty="0">
                          <a:solidFill>
                            <a:srgbClr val="FFFFFF"/>
                          </a:solidFill>
                          <a:latin typeface="Arial Narrow" panose="020B0606020202030204" pitchFamily="34" charset="0"/>
                          <a:cs typeface="Arial" panose="020B0604020202020204" pitchFamily="34" charset="0"/>
                        </a:rPr>
                        <a:t>Descripción</a:t>
                      </a:r>
                      <a:endParaRPr sz="1100" dirty="0">
                        <a:latin typeface="Arial Narrow" panose="020B0606020202030204" pitchFamily="34" charset="0"/>
                        <a:cs typeface="Arial" panose="020B0604020202020204" pitchFamily="34" charset="0"/>
                      </a:endParaRPr>
                    </a:p>
                  </a:txBody>
                  <a:tcPr marL="0" marR="0" marT="322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C0C0C"/>
                    </a:solidFill>
                  </a:tcPr>
                </a:tc>
                <a:tc>
                  <a:txBody>
                    <a:bodyPr/>
                    <a:lstStyle/>
                    <a:p>
                      <a:pPr marL="78740">
                        <a:lnSpc>
                          <a:spcPct val="100000"/>
                        </a:lnSpc>
                        <a:spcBef>
                          <a:spcPts val="280"/>
                        </a:spcBef>
                      </a:pPr>
                      <a:r>
                        <a:rPr sz="1100" dirty="0">
                          <a:solidFill>
                            <a:srgbClr val="FFFFFF"/>
                          </a:solidFill>
                          <a:latin typeface="Arial Narrow" panose="020B0606020202030204" pitchFamily="34" charset="0"/>
                          <a:cs typeface="Arial" panose="020B0604020202020204" pitchFamily="34" charset="0"/>
                        </a:rPr>
                        <a:t>Estado</a:t>
                      </a:r>
                      <a:endParaRPr sz="1100" dirty="0">
                        <a:latin typeface="Arial Narrow" panose="020B0606020202030204" pitchFamily="34" charset="0"/>
                        <a:cs typeface="Arial" panose="020B0604020202020204" pitchFamily="34" charset="0"/>
                      </a:endParaRPr>
                    </a:p>
                  </a:txBody>
                  <a:tcPr marL="0" marR="0" marT="322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C0C0C"/>
                    </a:solidFill>
                  </a:tcPr>
                </a:tc>
                <a:tc>
                  <a:txBody>
                    <a:bodyPr/>
                    <a:lstStyle/>
                    <a:p>
                      <a:pPr marL="79375">
                        <a:lnSpc>
                          <a:spcPct val="100000"/>
                        </a:lnSpc>
                        <a:spcBef>
                          <a:spcPts val="280"/>
                        </a:spcBef>
                      </a:pPr>
                      <a:r>
                        <a:rPr sz="1100" spc="-10" dirty="0">
                          <a:solidFill>
                            <a:srgbClr val="FFFFFF"/>
                          </a:solidFill>
                          <a:latin typeface="Arial Narrow" panose="020B0606020202030204" pitchFamily="34" charset="0"/>
                          <a:cs typeface="Arial" panose="020B0604020202020204" pitchFamily="34" charset="0"/>
                        </a:rPr>
                        <a:t>Resultado</a:t>
                      </a:r>
                      <a:endParaRPr sz="1100" dirty="0">
                        <a:latin typeface="Arial Narrow" panose="020B0606020202030204" pitchFamily="34" charset="0"/>
                        <a:cs typeface="Arial" panose="020B0604020202020204" pitchFamily="34" charset="0"/>
                      </a:endParaRPr>
                    </a:p>
                  </a:txBody>
                  <a:tcPr marL="0" marR="0" marT="3224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C0C0C"/>
                    </a:solidFill>
                  </a:tcPr>
                </a:tc>
                <a:extLst>
                  <a:ext uri="{0D108BD9-81ED-4DB2-BD59-A6C34878D82A}">
                    <a16:rowId xmlns:a16="http://schemas.microsoft.com/office/drawing/2014/main" xmlns="" val="10001"/>
                  </a:ext>
                </a:extLst>
              </a:tr>
              <a:tr h="498745">
                <a:tc>
                  <a:txBody>
                    <a:bodyPr/>
                    <a:lstStyle/>
                    <a:p>
                      <a:pPr marL="59055">
                        <a:lnSpc>
                          <a:spcPts val="1240"/>
                        </a:lnSpc>
                      </a:pPr>
                      <a:r>
                        <a:rPr sz="1100" b="0" i="0" spc="0" dirty="0">
                          <a:latin typeface="Arial Narrow" panose="020B0606020202030204" pitchFamily="34" charset="0"/>
                          <a:cs typeface="Arial" panose="020B0604020202020204" pitchFamily="34" charset="0"/>
                        </a:rPr>
                        <a:t>Suministros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FCF"/>
                    </a:solidFill>
                  </a:tcPr>
                </a:tc>
                <a:tc>
                  <a:txBody>
                    <a:bodyPr/>
                    <a:lstStyle/>
                    <a:p>
                      <a:pPr marL="210185" marR="53340" indent="-151130">
                        <a:lnSpc>
                          <a:spcPts val="1260"/>
                        </a:lnSpc>
                        <a:spcBef>
                          <a:spcPts val="25"/>
                        </a:spcBef>
                        <a:buChar char="•"/>
                        <a:tabLst>
                          <a:tab pos="210820" algn="l"/>
                        </a:tabLst>
                      </a:pPr>
                      <a:r>
                        <a:rPr sz="1100" spc="0" baseline="0" dirty="0">
                          <a:latin typeface="Arial Narrow" panose="020B0606020202030204" pitchFamily="34" charset="0"/>
                          <a:cs typeface="Arial" panose="020B0604020202020204" pitchFamily="34" charset="0"/>
                        </a:rPr>
                        <a:t>Administración</a:t>
                      </a:r>
                      <a:r>
                        <a:rPr sz="1100" spc="0" dirty="0">
                          <a:latin typeface="Arial Narrow" panose="020B0606020202030204" pitchFamily="34" charset="0"/>
                          <a:cs typeface="Arial" panose="020B0604020202020204" pitchFamily="34" charset="0"/>
                        </a:rPr>
                        <a:t> de los contratos de suministro de energías, redes  generales, saneamiento de aguas…</a:t>
                      </a:r>
                    </a:p>
                    <a:p>
                      <a:pPr marL="210185" indent="-151130">
                        <a:lnSpc>
                          <a:spcPts val="1220"/>
                        </a:lnSpc>
                        <a:buChar char="•"/>
                        <a:tabLst>
                          <a:tab pos="210820" algn="l"/>
                        </a:tabLst>
                      </a:pPr>
                      <a:r>
                        <a:rPr sz="1100" spc="0" dirty="0">
                          <a:latin typeface="Arial Narrow" panose="020B0606020202030204" pitchFamily="34" charset="0"/>
                          <a:cs typeface="Arial" panose="020B0604020202020204" pitchFamily="34" charset="0"/>
                        </a:rPr>
                        <a:t>Gestión de información de los consumos de la UM.</a:t>
                      </a:r>
                    </a:p>
                  </a:txBody>
                  <a:tcPr marL="0" marR="0" marT="287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FCF"/>
                    </a:solidFill>
                  </a:tcPr>
                </a:tc>
                <a:tc>
                  <a:txBody>
                    <a:bodyPr/>
                    <a:lstStyle/>
                    <a:p>
                      <a:pPr marL="59055">
                        <a:lnSpc>
                          <a:spcPts val="1240"/>
                        </a:lnSpc>
                      </a:pPr>
                      <a:r>
                        <a:rPr sz="1100" spc="0" dirty="0">
                          <a:solidFill>
                            <a:srgbClr val="FFFFFF"/>
                          </a:solidFill>
                          <a:latin typeface="Arial Narrow" panose="020B0606020202030204" pitchFamily="34" charset="0"/>
                          <a:cs typeface="Arial" panose="020B0604020202020204" pitchFamily="34" charset="0"/>
                        </a:rPr>
                        <a:t>En proceso</a:t>
                      </a:r>
                      <a:endParaRPr sz="1100" spc="0" dirty="0">
                        <a:latin typeface="Arial Narrow" panose="020B060602020203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00003"/>
                    </a:solidFill>
                  </a:tcPr>
                </a:tc>
                <a:tc>
                  <a:txBody>
                    <a:bodyPr/>
                    <a:lstStyle/>
                    <a:p>
                      <a:pPr marL="210185" indent="-151130">
                        <a:lnSpc>
                          <a:spcPts val="1240"/>
                        </a:lnSpc>
                        <a:buChar char="•"/>
                        <a:tabLst>
                          <a:tab pos="210820" algn="l"/>
                        </a:tabLst>
                      </a:pPr>
                      <a:r>
                        <a:rPr sz="1100" spc="0" dirty="0">
                          <a:latin typeface="Arial Narrow" panose="020B0606020202030204" pitchFamily="34" charset="0"/>
                          <a:cs typeface="Arial" panose="020B0604020202020204" pitchFamily="34" charset="0"/>
                        </a:rPr>
                        <a:t>Mejora de los servicios de suministros en la UM.</a:t>
                      </a:r>
                    </a:p>
                    <a:p>
                      <a:pPr marL="210185" indent="-151130">
                        <a:lnSpc>
                          <a:spcPct val="100000"/>
                        </a:lnSpc>
                        <a:buChar char="•"/>
                        <a:tabLst>
                          <a:tab pos="210820" algn="l"/>
                        </a:tabLst>
                      </a:pPr>
                      <a:r>
                        <a:rPr sz="1100" spc="0" dirty="0">
                          <a:latin typeface="Arial Narrow" panose="020B0606020202030204" pitchFamily="34" charset="0"/>
                          <a:cs typeface="Arial" panose="020B0604020202020204" pitchFamily="34" charset="0"/>
                        </a:rPr>
                        <a:t>Optimización de costes de suministros.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FCF"/>
                    </a:solidFill>
                  </a:tcPr>
                </a:tc>
                <a:extLst>
                  <a:ext uri="{0D108BD9-81ED-4DB2-BD59-A6C34878D82A}">
                    <a16:rowId xmlns:a16="http://schemas.microsoft.com/office/drawing/2014/main" xmlns="" val="10002"/>
                  </a:ext>
                </a:extLst>
              </a:tr>
              <a:tr h="457151">
                <a:tc>
                  <a:txBody>
                    <a:bodyPr/>
                    <a:lstStyle/>
                    <a:p>
                      <a:pPr marL="59055">
                        <a:lnSpc>
                          <a:spcPts val="1240"/>
                        </a:lnSpc>
                      </a:pPr>
                      <a:r>
                        <a:rPr sz="1100" spc="0" dirty="0">
                          <a:latin typeface="Arial Narrow" panose="020B0606020202030204" pitchFamily="34" charset="0"/>
                          <a:cs typeface="Arial" panose="020B0604020202020204" pitchFamily="34" charset="0"/>
                        </a:rPr>
                        <a:t>Mantenimiento</a:t>
                      </a:r>
                      <a:endParaRPr sz="1100" spc="0">
                        <a:latin typeface="Arial Narrow" panose="020B060602020203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9"/>
                    </a:solidFill>
                  </a:tcPr>
                </a:tc>
                <a:tc>
                  <a:txBody>
                    <a:bodyPr/>
                    <a:lstStyle/>
                    <a:p>
                      <a:pPr marL="210185" marR="53975" indent="-151130">
                        <a:lnSpc>
                          <a:spcPts val="1260"/>
                        </a:lnSpc>
                        <a:spcBef>
                          <a:spcPts val="20"/>
                        </a:spcBef>
                        <a:buChar char="•"/>
                        <a:tabLst>
                          <a:tab pos="210820" algn="l"/>
                        </a:tabLst>
                      </a:pPr>
                      <a:r>
                        <a:rPr sz="1100" spc="0" dirty="0">
                          <a:latin typeface="Arial Narrow" panose="020B0606020202030204" pitchFamily="34" charset="0"/>
                          <a:cs typeface="Arial" panose="020B0604020202020204" pitchFamily="34" charset="0"/>
                        </a:rPr>
                        <a:t>Asegurar unas condiciones adecuadas de operatividad y efectividad de  las infraestructuras e instalaciones de los campus de la UM.</a:t>
                      </a:r>
                    </a:p>
                  </a:txBody>
                  <a:tcPr marL="0" marR="0" marT="230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9"/>
                    </a:solidFill>
                  </a:tcPr>
                </a:tc>
                <a:tc>
                  <a:txBody>
                    <a:bodyPr/>
                    <a:lstStyle/>
                    <a:p>
                      <a:pPr marL="59055">
                        <a:lnSpc>
                          <a:spcPts val="1240"/>
                        </a:lnSpc>
                      </a:pPr>
                      <a:r>
                        <a:rPr sz="1100" spc="0" dirty="0">
                          <a:solidFill>
                            <a:srgbClr val="FFFFFF"/>
                          </a:solidFill>
                          <a:latin typeface="Arial Narrow" panose="020B0606020202030204" pitchFamily="34" charset="0"/>
                          <a:cs typeface="Arial" panose="020B0604020202020204" pitchFamily="34" charset="0"/>
                        </a:rPr>
                        <a:t>En proceso</a:t>
                      </a:r>
                      <a:endParaRPr sz="1100" spc="0" dirty="0">
                        <a:latin typeface="Arial Narrow" panose="020B060602020203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00003"/>
                    </a:solidFill>
                  </a:tcPr>
                </a:tc>
                <a:tc>
                  <a:txBody>
                    <a:bodyPr/>
                    <a:lstStyle/>
                    <a:p>
                      <a:pPr marL="210185" marR="612140" indent="-151130">
                        <a:lnSpc>
                          <a:spcPts val="1260"/>
                        </a:lnSpc>
                        <a:spcBef>
                          <a:spcPts val="20"/>
                        </a:spcBef>
                        <a:buChar char="•"/>
                        <a:tabLst>
                          <a:tab pos="210820" algn="l"/>
                        </a:tabLst>
                      </a:pPr>
                      <a:r>
                        <a:rPr sz="1100" spc="0" dirty="0">
                          <a:latin typeface="Arial Narrow" panose="020B0606020202030204" pitchFamily="34" charset="0"/>
                          <a:cs typeface="Arial" panose="020B0604020202020204" pitchFamily="34" charset="0"/>
                        </a:rPr>
                        <a:t>Aplicación de la nueva normativa de la Ley 9/2017, de 8 de  noviembre, de Contratos del Sector </a:t>
                      </a:r>
                      <a:r>
                        <a:rPr sz="1100" spc="0" dirty="0" err="1">
                          <a:latin typeface="Arial Narrow" panose="020B0606020202030204" pitchFamily="34" charset="0"/>
                          <a:cs typeface="Arial" panose="020B0604020202020204" pitchFamily="34" charset="0"/>
                        </a:rPr>
                        <a:t>Público</a:t>
                      </a:r>
                      <a:r>
                        <a:rPr sz="1100" spc="0" dirty="0">
                          <a:latin typeface="Arial Narrow" panose="020B0606020202030204" pitchFamily="34" charset="0"/>
                          <a:cs typeface="Arial" panose="020B0604020202020204" pitchFamily="34" charset="0"/>
                        </a:rPr>
                        <a:t>.</a:t>
                      </a:r>
                      <a:endParaRPr lang="es-ES" sz="1100" spc="0" dirty="0">
                        <a:latin typeface="Arial Narrow" panose="020B0606020202030204" pitchFamily="34" charset="0"/>
                        <a:cs typeface="Arial" panose="020B0604020202020204" pitchFamily="34" charset="0"/>
                      </a:endParaRPr>
                    </a:p>
                  </a:txBody>
                  <a:tcPr marL="0" marR="0" marT="230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9"/>
                    </a:solidFill>
                  </a:tcPr>
                </a:tc>
                <a:extLst>
                  <a:ext uri="{0D108BD9-81ED-4DB2-BD59-A6C34878D82A}">
                    <a16:rowId xmlns:a16="http://schemas.microsoft.com/office/drawing/2014/main" xmlns="" val="10003"/>
                  </a:ext>
                </a:extLst>
              </a:tr>
              <a:tr h="456090">
                <a:tc>
                  <a:txBody>
                    <a:bodyPr/>
                    <a:lstStyle/>
                    <a:p>
                      <a:pPr marL="59055">
                        <a:lnSpc>
                          <a:spcPts val="1230"/>
                        </a:lnSpc>
                      </a:pPr>
                      <a:r>
                        <a:rPr sz="1100" spc="0" dirty="0">
                          <a:latin typeface="Arial Narrow" panose="020B0606020202030204" pitchFamily="34" charset="0"/>
                          <a:cs typeface="Arial" panose="020B0604020202020204" pitchFamily="34" charset="0"/>
                        </a:rPr>
                        <a:t>Normativa</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FCF"/>
                    </a:solidFill>
                  </a:tcPr>
                </a:tc>
                <a:tc>
                  <a:txBody>
                    <a:bodyPr/>
                    <a:lstStyle/>
                    <a:p>
                      <a:pPr marL="210185" marR="52705" indent="-151130">
                        <a:lnSpc>
                          <a:spcPts val="1260"/>
                        </a:lnSpc>
                        <a:spcBef>
                          <a:spcPts val="10"/>
                        </a:spcBef>
                        <a:buChar char="•"/>
                        <a:tabLst>
                          <a:tab pos="210820" algn="l"/>
                        </a:tabLst>
                      </a:pPr>
                      <a:r>
                        <a:rPr sz="1100" spc="0" dirty="0">
                          <a:latin typeface="Arial Narrow" panose="020B0606020202030204" pitchFamily="34" charset="0"/>
                          <a:cs typeface="Arial" panose="020B0604020202020204" pitchFamily="34" charset="0"/>
                        </a:rPr>
                        <a:t>Adaptaciones de las infraestructuras a las exigencias legales e  inspecciones reglamentarias de los organismos competentes.</a:t>
                      </a:r>
                    </a:p>
                  </a:txBody>
                  <a:tcPr marL="0" marR="0" marT="1152"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FCF"/>
                    </a:solidFill>
                  </a:tcPr>
                </a:tc>
                <a:tc>
                  <a:txBody>
                    <a:bodyPr/>
                    <a:lstStyle/>
                    <a:p>
                      <a:pPr marL="59055">
                        <a:lnSpc>
                          <a:spcPts val="1230"/>
                        </a:lnSpc>
                      </a:pPr>
                      <a:r>
                        <a:rPr sz="1100" spc="0" dirty="0">
                          <a:solidFill>
                            <a:srgbClr val="FFFFFF"/>
                          </a:solidFill>
                          <a:latin typeface="Arial Narrow" panose="020B0606020202030204" pitchFamily="34" charset="0"/>
                          <a:cs typeface="Arial" panose="020B0604020202020204" pitchFamily="34" charset="0"/>
                        </a:rPr>
                        <a:t>En proceso</a:t>
                      </a:r>
                      <a:endParaRPr sz="1100" spc="0" dirty="0">
                        <a:latin typeface="Arial Narrow" panose="020B060602020203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00003"/>
                    </a:solidFill>
                  </a:tcPr>
                </a:tc>
                <a:tc>
                  <a:txBody>
                    <a:bodyPr/>
                    <a:lstStyle/>
                    <a:p>
                      <a:pPr marL="210185" indent="-151130">
                        <a:lnSpc>
                          <a:spcPts val="1230"/>
                        </a:lnSpc>
                        <a:buChar char="•"/>
                        <a:tabLst>
                          <a:tab pos="210820" algn="l"/>
                        </a:tabLst>
                      </a:pPr>
                      <a:r>
                        <a:rPr sz="1100" spc="0" dirty="0">
                          <a:latin typeface="Arial Narrow" panose="020B0606020202030204" pitchFamily="34" charset="0"/>
                          <a:cs typeface="Arial" panose="020B0604020202020204" pitchFamily="34" charset="0"/>
                        </a:rPr>
                        <a:t>Adaptación a la normativa actual </a:t>
                      </a:r>
                      <a:r>
                        <a:rPr sz="1100" spc="0" dirty="0" err="1">
                          <a:latin typeface="Arial Narrow" panose="020B0606020202030204" pitchFamily="34" charset="0"/>
                          <a:cs typeface="Arial" panose="020B0604020202020204" pitchFamily="34" charset="0"/>
                        </a:rPr>
                        <a:t>vigente</a:t>
                      </a:r>
                      <a:r>
                        <a:rPr sz="1100" spc="0" dirty="0">
                          <a:latin typeface="Arial Narrow" panose="020B0606020202030204" pitchFamily="34" charset="0"/>
                          <a:cs typeface="Arial" panose="020B0604020202020204" pitchFamily="34" charset="0"/>
                        </a:rPr>
                        <a:t>.</a:t>
                      </a:r>
                      <a:endParaRPr lang="es-ES" sz="1100" spc="0" dirty="0">
                        <a:latin typeface="Arial Narrow" panose="020B0606020202030204" pitchFamily="34" charset="0"/>
                        <a:cs typeface="Arial" panose="020B0604020202020204" pitchFamily="34" charset="0"/>
                      </a:endParaRPr>
                    </a:p>
                    <a:p>
                      <a:pPr marL="210185" indent="-151130">
                        <a:lnSpc>
                          <a:spcPts val="1230"/>
                        </a:lnSpc>
                        <a:buChar char="•"/>
                        <a:tabLst>
                          <a:tab pos="210820" algn="l"/>
                        </a:tabLst>
                      </a:pPr>
                      <a:r>
                        <a:rPr lang="es-ES" sz="1100" spc="0" dirty="0" smtClean="0">
                          <a:solidFill>
                            <a:schemeClr val="tx1"/>
                          </a:solidFill>
                          <a:latin typeface="Arial Narrow" panose="020B0606020202030204" pitchFamily="34" charset="0"/>
                          <a:cs typeface="Arial" panose="020B0604020202020204" pitchFamily="34" charset="0"/>
                        </a:rPr>
                        <a:t>Actuaciones </a:t>
                      </a:r>
                      <a:r>
                        <a:rPr lang="es-ES" sz="1100" spc="0" dirty="0">
                          <a:solidFill>
                            <a:schemeClr val="tx1"/>
                          </a:solidFill>
                          <a:latin typeface="Arial Narrow" panose="020B0606020202030204" pitchFamily="34" charset="0"/>
                          <a:cs typeface="Arial" panose="020B0604020202020204" pitchFamily="34" charset="0"/>
                        </a:rPr>
                        <a:t>en materia de bioseguridad en </a:t>
                      </a:r>
                      <a:r>
                        <a:rPr lang="es-ES" sz="1100" spc="0" dirty="0" err="1">
                          <a:solidFill>
                            <a:schemeClr val="tx1"/>
                          </a:solidFill>
                          <a:latin typeface="Arial Narrow" panose="020B0606020202030204" pitchFamily="34" charset="0"/>
                          <a:cs typeface="Arial" panose="020B0604020202020204" pitchFamily="34" charset="0"/>
                        </a:rPr>
                        <a:t>laboratorioss</a:t>
                      </a:r>
                      <a:endParaRPr lang="es-ES" sz="1100" spc="0" dirty="0">
                        <a:solidFill>
                          <a:schemeClr val="tx1"/>
                        </a:solidFill>
                        <a:latin typeface="Arial Narrow" panose="020B060602020203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FCF"/>
                    </a:solidFill>
                  </a:tcPr>
                </a:tc>
                <a:extLst>
                  <a:ext uri="{0D108BD9-81ED-4DB2-BD59-A6C34878D82A}">
                    <a16:rowId xmlns:a16="http://schemas.microsoft.com/office/drawing/2014/main" xmlns="" val="10004"/>
                  </a:ext>
                </a:extLst>
              </a:tr>
              <a:tr h="1306149">
                <a:tc>
                  <a:txBody>
                    <a:bodyPr/>
                    <a:lstStyle/>
                    <a:p>
                      <a:pPr marL="59055" marR="108585">
                        <a:lnSpc>
                          <a:spcPts val="1260"/>
                        </a:lnSpc>
                        <a:spcBef>
                          <a:spcPts val="25"/>
                        </a:spcBef>
                      </a:pPr>
                      <a:r>
                        <a:rPr sz="1100" spc="0" dirty="0">
                          <a:latin typeface="Arial Narrow" panose="020B0606020202030204" pitchFamily="34" charset="0"/>
                          <a:cs typeface="Arial" panose="020B0604020202020204" pitchFamily="34" charset="0"/>
                        </a:rPr>
                        <a:t>Accesibilidad, seguridad e  integración</a:t>
                      </a:r>
                    </a:p>
                  </a:txBody>
                  <a:tcPr marL="0" marR="0" marT="287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9"/>
                    </a:solidFill>
                  </a:tcPr>
                </a:tc>
                <a:tc>
                  <a:txBody>
                    <a:bodyPr/>
                    <a:lstStyle/>
                    <a:p>
                      <a:pPr marL="210185" marR="304165" indent="-151130">
                        <a:lnSpc>
                          <a:spcPts val="1260"/>
                        </a:lnSpc>
                        <a:spcBef>
                          <a:spcPts val="25"/>
                        </a:spcBef>
                        <a:buChar char="•"/>
                        <a:tabLst>
                          <a:tab pos="210820" algn="l"/>
                        </a:tabLst>
                      </a:pPr>
                      <a:r>
                        <a:rPr sz="1100" spc="0" dirty="0">
                          <a:latin typeface="Arial Narrow" panose="020B0606020202030204" pitchFamily="34" charset="0"/>
                          <a:cs typeface="Arial" panose="020B0604020202020204" pitchFamily="34" charset="0"/>
                        </a:rPr>
                        <a:t>Mejora de accesibilidad del tráfico rodado, peatones y bicicletas a los  campus universitarios.</a:t>
                      </a:r>
                    </a:p>
                    <a:p>
                      <a:pPr marL="210185" marR="456565" indent="-151130">
                        <a:lnSpc>
                          <a:spcPts val="1260"/>
                        </a:lnSpc>
                        <a:buChar char="•"/>
                        <a:tabLst>
                          <a:tab pos="210820" algn="l"/>
                        </a:tabLst>
                      </a:pPr>
                      <a:r>
                        <a:rPr sz="1100" spc="0" dirty="0">
                          <a:latin typeface="Arial Narrow" panose="020B0606020202030204" pitchFamily="34" charset="0"/>
                          <a:cs typeface="Arial" panose="020B0604020202020204" pitchFamily="34" charset="0"/>
                        </a:rPr>
                        <a:t>Dotar a la universidad de instalaciones accesibles que permitan la  integración de todos los usuarios.</a:t>
                      </a:r>
                    </a:p>
                    <a:p>
                      <a:pPr marL="210185" indent="-151130">
                        <a:lnSpc>
                          <a:spcPts val="1220"/>
                        </a:lnSpc>
                        <a:buChar char="•"/>
                        <a:tabLst>
                          <a:tab pos="210820" algn="l"/>
                        </a:tabLst>
                      </a:pPr>
                      <a:r>
                        <a:rPr sz="1100" spc="0" dirty="0">
                          <a:latin typeface="Arial Narrow" panose="020B0606020202030204" pitchFamily="34" charset="0"/>
                          <a:cs typeface="Arial" panose="020B0604020202020204" pitchFamily="34" charset="0"/>
                        </a:rPr>
                        <a:t>Mejorar la seguridad y salud laboral de la UM.</a:t>
                      </a:r>
                    </a:p>
                  </a:txBody>
                  <a:tcPr marL="0" marR="0" marT="287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9"/>
                    </a:solidFill>
                  </a:tcPr>
                </a:tc>
                <a:tc>
                  <a:txBody>
                    <a:bodyPr/>
                    <a:lstStyle/>
                    <a:p>
                      <a:pPr marL="59055">
                        <a:lnSpc>
                          <a:spcPts val="1240"/>
                        </a:lnSpc>
                      </a:pPr>
                      <a:r>
                        <a:rPr sz="1100" spc="0" dirty="0">
                          <a:solidFill>
                            <a:srgbClr val="FFFFFF"/>
                          </a:solidFill>
                          <a:latin typeface="Arial Narrow" panose="020B0606020202030204" pitchFamily="34" charset="0"/>
                          <a:cs typeface="Arial" panose="020B0604020202020204" pitchFamily="34" charset="0"/>
                        </a:rPr>
                        <a:t>En proceso</a:t>
                      </a:r>
                      <a:endParaRPr sz="1100" spc="0" dirty="0">
                        <a:latin typeface="Arial Narrow" panose="020B060602020203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00003"/>
                    </a:solidFill>
                  </a:tcPr>
                </a:tc>
                <a:tc>
                  <a:txBody>
                    <a:bodyPr/>
                    <a:lstStyle/>
                    <a:p>
                      <a:pPr marL="210185" indent="-151130">
                        <a:lnSpc>
                          <a:spcPts val="1240"/>
                        </a:lnSpc>
                        <a:buChar char="•"/>
                        <a:tabLst>
                          <a:tab pos="210820" algn="l"/>
                        </a:tabLst>
                      </a:pPr>
                      <a:r>
                        <a:rPr sz="1100" spc="0" dirty="0">
                          <a:latin typeface="Arial Narrow" panose="020B0606020202030204" pitchFamily="34" charset="0"/>
                          <a:cs typeface="Arial" panose="020B0604020202020204" pitchFamily="34" charset="0"/>
                        </a:rPr>
                        <a:t>Accesos a los Campus </a:t>
                      </a:r>
                      <a:r>
                        <a:rPr sz="1100" spc="0" dirty="0" err="1">
                          <a:latin typeface="Arial Narrow" panose="020B0606020202030204" pitchFamily="34" charset="0"/>
                          <a:cs typeface="Arial" panose="020B0604020202020204" pitchFamily="34" charset="0"/>
                        </a:rPr>
                        <a:t>Universitarios</a:t>
                      </a:r>
                      <a:r>
                        <a:rPr lang="es-ES" sz="1100" spc="0" dirty="0">
                          <a:latin typeface="Arial Narrow" panose="020B0606020202030204" pitchFamily="34" charset="0"/>
                          <a:cs typeface="Arial" panose="020B0604020202020204" pitchFamily="34" charset="0"/>
                        </a:rPr>
                        <a:t>.</a:t>
                      </a:r>
                    </a:p>
                    <a:p>
                      <a:pPr marL="210185" indent="-151130">
                        <a:lnSpc>
                          <a:spcPts val="1240"/>
                        </a:lnSpc>
                        <a:buChar char="•"/>
                        <a:tabLst>
                          <a:tab pos="210820" algn="l"/>
                        </a:tabLst>
                      </a:pPr>
                      <a:r>
                        <a:rPr lang="es-ES" sz="1100" spc="0" dirty="0">
                          <a:latin typeface="Arial Narrow" panose="020B0606020202030204" pitchFamily="34" charset="0"/>
                          <a:cs typeface="Arial" panose="020B0604020202020204" pitchFamily="34" charset="0"/>
                        </a:rPr>
                        <a:t>Acceso Este</a:t>
                      </a:r>
                      <a:r>
                        <a:rPr lang="es-ES" sz="1100" spc="0" baseline="0" dirty="0">
                          <a:latin typeface="Arial Narrow" panose="020B0606020202030204" pitchFamily="34" charset="0"/>
                          <a:cs typeface="Arial" panose="020B0604020202020204" pitchFamily="34" charset="0"/>
                        </a:rPr>
                        <a:t> Campus de </a:t>
                      </a:r>
                      <a:r>
                        <a:rPr lang="es-ES" sz="1100" spc="0" baseline="0" dirty="0" err="1">
                          <a:latin typeface="Arial Narrow" panose="020B0606020202030204" pitchFamily="34" charset="0"/>
                          <a:cs typeface="Arial" panose="020B0604020202020204" pitchFamily="34" charset="0"/>
                        </a:rPr>
                        <a:t>Espinardo</a:t>
                      </a:r>
                      <a:r>
                        <a:rPr lang="es-ES" sz="1100" spc="0" baseline="0" dirty="0">
                          <a:latin typeface="Arial Narrow" panose="020B0606020202030204" pitchFamily="34" charset="0"/>
                          <a:cs typeface="Arial" panose="020B0604020202020204" pitchFamily="34" charset="0"/>
                        </a:rPr>
                        <a:t>: </a:t>
                      </a:r>
                    </a:p>
                    <a:p>
                      <a:pPr marL="667385" lvl="1" indent="-151130">
                        <a:lnSpc>
                          <a:spcPts val="1240"/>
                        </a:lnSpc>
                        <a:buChar char="•"/>
                        <a:tabLst>
                          <a:tab pos="210820" algn="l"/>
                        </a:tabLst>
                      </a:pPr>
                      <a:r>
                        <a:rPr lang="es-ES" sz="1100" spc="0" dirty="0">
                          <a:latin typeface="Arial Narrow" panose="020B0606020202030204" pitchFamily="34" charset="0"/>
                          <a:cs typeface="Arial" panose="020B0604020202020204" pitchFamily="34" charset="0"/>
                        </a:rPr>
                        <a:t> Finalización</a:t>
                      </a:r>
                      <a:r>
                        <a:rPr lang="es-ES" sz="1100" spc="0" baseline="0" dirty="0">
                          <a:latin typeface="Arial Narrow" panose="020B0606020202030204" pitchFamily="34" charset="0"/>
                          <a:cs typeface="Arial" panose="020B0604020202020204" pitchFamily="34" charset="0"/>
                        </a:rPr>
                        <a:t> rotonda acceso Este </a:t>
                      </a:r>
                    </a:p>
                    <a:p>
                      <a:pPr marL="667385" lvl="1" indent="-151130">
                        <a:lnSpc>
                          <a:spcPts val="1240"/>
                        </a:lnSpc>
                        <a:buChar char="•"/>
                        <a:tabLst>
                          <a:tab pos="210820" algn="l"/>
                        </a:tabLst>
                      </a:pPr>
                      <a:r>
                        <a:rPr lang="es-ES" sz="1100" spc="0" baseline="0" dirty="0">
                          <a:latin typeface="Arial Narrow" panose="020B0606020202030204" pitchFamily="34" charset="0"/>
                          <a:cs typeface="Arial" panose="020B0604020202020204" pitchFamily="34" charset="0"/>
                        </a:rPr>
                        <a:t>Proyecto de  acceso peatonal y </a:t>
                      </a:r>
                      <a:r>
                        <a:rPr lang="es-ES" sz="1100" spc="0" baseline="0" dirty="0" err="1">
                          <a:latin typeface="Arial Narrow" panose="020B0606020202030204" pitchFamily="34" charset="0"/>
                          <a:cs typeface="Arial" panose="020B0604020202020204" pitchFamily="34" charset="0"/>
                        </a:rPr>
                        <a:t>ciclabe</a:t>
                      </a:r>
                      <a:r>
                        <a:rPr lang="es-ES" sz="1100" spc="0" baseline="0" dirty="0">
                          <a:latin typeface="Arial Narrow" panose="020B0606020202030204" pitchFamily="34" charset="0"/>
                          <a:cs typeface="Arial" panose="020B0604020202020204" pitchFamily="34" charset="0"/>
                        </a:rPr>
                        <a:t> en la entrada Este Campus </a:t>
                      </a:r>
                      <a:r>
                        <a:rPr lang="es-ES" sz="1100" spc="0" baseline="0" dirty="0" err="1">
                          <a:latin typeface="Arial Narrow" panose="020B0606020202030204" pitchFamily="34" charset="0"/>
                          <a:cs typeface="Arial" panose="020B0604020202020204" pitchFamily="34" charset="0"/>
                        </a:rPr>
                        <a:t>Espinardo</a:t>
                      </a:r>
                      <a:r>
                        <a:rPr lang="es-ES" sz="1100" spc="0" baseline="0" dirty="0">
                          <a:latin typeface="Arial Narrow" panose="020B0606020202030204" pitchFamily="34" charset="0"/>
                          <a:cs typeface="Arial" panose="020B0604020202020204" pitchFamily="34" charset="0"/>
                        </a:rPr>
                        <a:t> </a:t>
                      </a:r>
                      <a:endParaRPr sz="1100" spc="0" dirty="0">
                        <a:latin typeface="Arial Narrow" panose="020B0606020202030204" pitchFamily="34" charset="0"/>
                        <a:cs typeface="Arial" panose="020B0604020202020204" pitchFamily="34" charset="0"/>
                      </a:endParaRPr>
                    </a:p>
                    <a:p>
                      <a:pPr marL="210185" indent="-151130">
                        <a:lnSpc>
                          <a:spcPct val="100000"/>
                        </a:lnSpc>
                        <a:buChar char="•"/>
                        <a:tabLst>
                          <a:tab pos="210820" algn="l"/>
                        </a:tabLst>
                      </a:pPr>
                      <a:r>
                        <a:rPr sz="1100" spc="0" dirty="0">
                          <a:latin typeface="Arial Narrow" panose="020B0606020202030204" pitchFamily="34" charset="0"/>
                          <a:cs typeface="Arial" panose="020B0604020202020204" pitchFamily="34" charset="0"/>
                        </a:rPr>
                        <a:t>Planes de seguridad y salud laboral en los campus.</a:t>
                      </a:r>
                    </a:p>
                    <a:p>
                      <a:pPr marL="210185" indent="-151130">
                        <a:lnSpc>
                          <a:spcPct val="100000"/>
                        </a:lnSpc>
                        <a:buChar char="•"/>
                        <a:tabLst>
                          <a:tab pos="210820" algn="l"/>
                        </a:tabLst>
                      </a:pPr>
                      <a:r>
                        <a:rPr sz="1100" spc="0" dirty="0">
                          <a:latin typeface="Arial Narrow" panose="020B0606020202030204" pitchFamily="34" charset="0"/>
                          <a:cs typeface="Arial" panose="020B0604020202020204" pitchFamily="34" charset="0"/>
                        </a:rPr>
                        <a:t>Accesibilidad a los aularios y centros.</a:t>
                      </a:r>
                    </a:p>
                    <a:p>
                      <a:pPr marL="210185" marR="52705" indent="-151130">
                        <a:lnSpc>
                          <a:spcPct val="100000"/>
                        </a:lnSpc>
                        <a:buChar char="•"/>
                        <a:tabLst>
                          <a:tab pos="210820" algn="l"/>
                        </a:tabLst>
                      </a:pPr>
                      <a:r>
                        <a:rPr sz="1100" spc="0" dirty="0">
                          <a:latin typeface="Arial Narrow" panose="020B0606020202030204" pitchFamily="34" charset="0"/>
                          <a:cs typeface="Arial" panose="020B0604020202020204" pitchFamily="34" charset="0"/>
                        </a:rPr>
                        <a:t>Adaptación de interiores y exteriores para mejorar la integración de los  usuarios.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9"/>
                    </a:solidFill>
                  </a:tcPr>
                </a:tc>
                <a:extLst>
                  <a:ext uri="{0D108BD9-81ED-4DB2-BD59-A6C34878D82A}">
                    <a16:rowId xmlns:a16="http://schemas.microsoft.com/office/drawing/2014/main" xmlns="" val="10005"/>
                  </a:ext>
                </a:extLst>
              </a:tr>
              <a:tr h="679629">
                <a:tc>
                  <a:txBody>
                    <a:bodyPr/>
                    <a:lstStyle/>
                    <a:p>
                      <a:pPr marL="59055">
                        <a:lnSpc>
                          <a:spcPts val="1230"/>
                        </a:lnSpc>
                      </a:pPr>
                      <a:r>
                        <a:rPr sz="1100" spc="0" dirty="0">
                          <a:latin typeface="Arial Narrow" panose="020B0606020202030204" pitchFamily="34" charset="0"/>
                          <a:cs typeface="Arial" panose="020B0604020202020204" pitchFamily="34" charset="0"/>
                        </a:rPr>
                        <a:t>Campus Sostenible</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FCF"/>
                    </a:solidFill>
                  </a:tcPr>
                </a:tc>
                <a:tc>
                  <a:txBody>
                    <a:bodyPr/>
                    <a:lstStyle/>
                    <a:p>
                      <a:pPr marL="210185" marR="53975" indent="-151130">
                        <a:lnSpc>
                          <a:spcPts val="1260"/>
                        </a:lnSpc>
                        <a:spcBef>
                          <a:spcPts val="10"/>
                        </a:spcBef>
                        <a:buChar char="•"/>
                        <a:tabLst>
                          <a:tab pos="210820" algn="l"/>
                        </a:tabLst>
                      </a:pPr>
                      <a:r>
                        <a:rPr sz="1100" spc="0" dirty="0">
                          <a:latin typeface="Arial Narrow" panose="020B0606020202030204" pitchFamily="34" charset="0"/>
                          <a:cs typeface="Arial" panose="020B0604020202020204" pitchFamily="34" charset="0"/>
                        </a:rPr>
                        <a:t>Adaptación de infraestructuras y servicios al logro de la huella de carbono  0 y campus sostenible.</a:t>
                      </a:r>
                    </a:p>
                    <a:p>
                      <a:pPr marL="210185" marR="53340" indent="-151130">
                        <a:lnSpc>
                          <a:spcPts val="1260"/>
                        </a:lnSpc>
                        <a:buChar char="•"/>
                        <a:tabLst>
                          <a:tab pos="210820" algn="l"/>
                        </a:tabLst>
                      </a:pPr>
                      <a:r>
                        <a:rPr sz="1100" spc="0" dirty="0">
                          <a:latin typeface="Arial Narrow" panose="020B0606020202030204" pitchFamily="34" charset="0"/>
                          <a:cs typeface="Arial" panose="020B0604020202020204" pitchFamily="34" charset="0"/>
                        </a:rPr>
                        <a:t>Potenciación de las acciones del Campus Sostenible y de colaboraciones  con otras instituciones y empresas.</a:t>
                      </a:r>
                    </a:p>
                  </a:txBody>
                  <a:tcPr marL="0" marR="0" marT="1152"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FCF"/>
                    </a:solidFill>
                  </a:tcPr>
                </a:tc>
                <a:tc>
                  <a:txBody>
                    <a:bodyPr/>
                    <a:lstStyle/>
                    <a:p>
                      <a:pPr marL="59055">
                        <a:lnSpc>
                          <a:spcPts val="1230"/>
                        </a:lnSpc>
                      </a:pPr>
                      <a:r>
                        <a:rPr sz="1100" spc="0" dirty="0">
                          <a:solidFill>
                            <a:srgbClr val="FFFFFF"/>
                          </a:solidFill>
                          <a:latin typeface="Arial Narrow" panose="020B0606020202030204" pitchFamily="34" charset="0"/>
                          <a:cs typeface="Arial" panose="020B0604020202020204" pitchFamily="34" charset="0"/>
                        </a:rPr>
                        <a:t>En proceso</a:t>
                      </a:r>
                      <a:endParaRPr sz="1100" spc="0">
                        <a:latin typeface="Arial Narrow" panose="020B060602020203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00003"/>
                    </a:solidFill>
                  </a:tcPr>
                </a:tc>
                <a:tc>
                  <a:txBody>
                    <a:bodyPr/>
                    <a:lstStyle/>
                    <a:p>
                      <a:pPr marL="210185" indent="-151130">
                        <a:lnSpc>
                          <a:spcPct val="100000"/>
                        </a:lnSpc>
                        <a:buChar char="•"/>
                        <a:tabLst>
                          <a:tab pos="210820" algn="l"/>
                        </a:tabLst>
                      </a:pPr>
                      <a:r>
                        <a:rPr sz="1100" spc="0" dirty="0" err="1">
                          <a:latin typeface="Arial Narrow" panose="020B0606020202030204" pitchFamily="34" charset="0"/>
                          <a:cs typeface="Arial" panose="020B0604020202020204" pitchFamily="34" charset="0"/>
                        </a:rPr>
                        <a:t>Aumento</a:t>
                      </a:r>
                      <a:r>
                        <a:rPr sz="1100" spc="0" dirty="0">
                          <a:latin typeface="Arial Narrow" panose="020B0606020202030204" pitchFamily="34" charset="0"/>
                          <a:cs typeface="Arial" panose="020B0604020202020204" pitchFamily="34" charset="0"/>
                        </a:rPr>
                        <a:t> de instalaciones de </a:t>
                      </a:r>
                      <a:r>
                        <a:rPr sz="1100" spc="0" dirty="0" err="1">
                          <a:latin typeface="Arial Narrow" panose="020B0606020202030204" pitchFamily="34" charset="0"/>
                          <a:cs typeface="Arial" panose="020B0604020202020204" pitchFamily="34" charset="0"/>
                        </a:rPr>
                        <a:t>energía</a:t>
                      </a:r>
                      <a:r>
                        <a:rPr lang="es-ES" sz="1100" spc="0" dirty="0">
                          <a:latin typeface="Arial Narrow" panose="020B0606020202030204" pitchFamily="34" charset="0"/>
                          <a:cs typeface="Arial" panose="020B0604020202020204" pitchFamily="34" charset="0"/>
                        </a:rPr>
                        <a:t> </a:t>
                      </a:r>
                      <a:r>
                        <a:rPr sz="1100" spc="0" dirty="0">
                          <a:latin typeface="Arial Narrow" panose="020B0606020202030204" pitchFamily="34" charset="0"/>
                          <a:cs typeface="Arial" panose="020B0604020202020204" pitchFamily="34" charset="0"/>
                        </a:rPr>
                        <a:t> renovable</a:t>
                      </a:r>
                    </a:p>
                    <a:p>
                      <a:pPr marL="210185" indent="-151130">
                        <a:lnSpc>
                          <a:spcPct val="100000"/>
                        </a:lnSpc>
                        <a:buChar char="•"/>
                        <a:tabLst>
                          <a:tab pos="210820" algn="l"/>
                        </a:tabLst>
                      </a:pPr>
                      <a:r>
                        <a:rPr sz="1100" spc="0" dirty="0">
                          <a:latin typeface="Arial Narrow" panose="020B0606020202030204" pitchFamily="34" charset="0"/>
                          <a:cs typeface="Arial" panose="020B0604020202020204" pitchFamily="34" charset="0"/>
                        </a:rPr>
                        <a:t>Mejora de la </a:t>
                      </a:r>
                      <a:r>
                        <a:rPr sz="1100" spc="0" dirty="0" err="1">
                          <a:latin typeface="Arial Narrow" panose="020B0606020202030204" pitchFamily="34" charset="0"/>
                          <a:cs typeface="Arial" panose="020B0604020202020204" pitchFamily="34" charset="0"/>
                        </a:rPr>
                        <a:t>eficiencia</a:t>
                      </a:r>
                      <a:r>
                        <a:rPr sz="1100" spc="0" dirty="0">
                          <a:latin typeface="Arial Narrow" panose="020B0606020202030204" pitchFamily="34" charset="0"/>
                          <a:cs typeface="Arial" panose="020B0604020202020204" pitchFamily="34" charset="0"/>
                        </a:rPr>
                        <a:t> </a:t>
                      </a:r>
                      <a:r>
                        <a:rPr sz="1100" spc="0" dirty="0" err="1">
                          <a:latin typeface="Arial Narrow" panose="020B0606020202030204" pitchFamily="34" charset="0"/>
                          <a:cs typeface="Arial" panose="020B0604020202020204" pitchFamily="34" charset="0"/>
                        </a:rPr>
                        <a:t>energética</a:t>
                      </a:r>
                      <a:endParaRPr lang="es-ES" sz="1100" spc="0" dirty="0">
                        <a:latin typeface="Arial Narrow" panose="020B0606020202030204" pitchFamily="34" charset="0"/>
                        <a:cs typeface="Arial" panose="020B0604020202020204" pitchFamily="34" charset="0"/>
                      </a:endParaRPr>
                    </a:p>
                    <a:p>
                      <a:pPr marL="59055" indent="0">
                        <a:lnSpc>
                          <a:spcPct val="100000"/>
                        </a:lnSpc>
                        <a:buNone/>
                        <a:tabLst>
                          <a:tab pos="210820" algn="l"/>
                        </a:tabLst>
                      </a:pPr>
                      <a:endParaRPr sz="1100" spc="0" dirty="0">
                        <a:latin typeface="Arial Narrow" panose="020B060602020203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FCF"/>
                    </a:solidFill>
                  </a:tcPr>
                </a:tc>
                <a:extLst>
                  <a:ext uri="{0D108BD9-81ED-4DB2-BD59-A6C34878D82A}">
                    <a16:rowId xmlns:a16="http://schemas.microsoft.com/office/drawing/2014/main" xmlns="" val="10006"/>
                  </a:ext>
                </a:extLst>
              </a:tr>
              <a:tr h="709863">
                <a:tc>
                  <a:txBody>
                    <a:bodyPr/>
                    <a:lstStyle/>
                    <a:p>
                      <a:pPr marL="59055">
                        <a:lnSpc>
                          <a:spcPts val="1240"/>
                        </a:lnSpc>
                      </a:pPr>
                      <a:r>
                        <a:rPr sz="1100" spc="0" dirty="0">
                          <a:latin typeface="Arial Narrow" panose="020B0606020202030204" pitchFamily="34" charset="0"/>
                          <a:cs typeface="Arial" panose="020B0604020202020204" pitchFamily="34" charset="0"/>
                        </a:rPr>
                        <a:t>Infraestructuras</a:t>
                      </a:r>
                      <a:endParaRPr sz="1100" spc="0">
                        <a:latin typeface="Arial Narrow" panose="020B060602020203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9"/>
                    </a:solidFill>
                  </a:tcPr>
                </a:tc>
                <a:tc>
                  <a:txBody>
                    <a:bodyPr/>
                    <a:lstStyle/>
                    <a:p>
                      <a:pPr marL="210185" indent="-151130">
                        <a:lnSpc>
                          <a:spcPts val="1240"/>
                        </a:lnSpc>
                        <a:buChar char="•"/>
                        <a:tabLst>
                          <a:tab pos="210820" algn="l"/>
                        </a:tabLst>
                      </a:pPr>
                      <a:r>
                        <a:rPr sz="1100" spc="0" dirty="0">
                          <a:latin typeface="Arial Narrow" panose="020B0606020202030204" pitchFamily="34" charset="0"/>
                          <a:cs typeface="Arial" panose="020B0604020202020204" pitchFamily="34" charset="0"/>
                        </a:rPr>
                        <a:t>Funcionamiento operativo de los campus</a:t>
                      </a:r>
                      <a:endParaRPr sz="1100" spc="0">
                        <a:latin typeface="Arial Narrow" panose="020B0606020202030204" pitchFamily="34" charset="0"/>
                        <a:cs typeface="Arial" panose="020B0604020202020204" pitchFamily="34" charset="0"/>
                      </a:endParaRPr>
                    </a:p>
                    <a:p>
                      <a:pPr marL="210185" marR="361950" indent="-151130">
                        <a:lnSpc>
                          <a:spcPct val="100000"/>
                        </a:lnSpc>
                        <a:buChar char="•"/>
                        <a:tabLst>
                          <a:tab pos="210820" algn="l"/>
                        </a:tabLst>
                      </a:pPr>
                      <a:r>
                        <a:rPr sz="1100" spc="0" dirty="0">
                          <a:latin typeface="Arial Narrow" panose="020B0606020202030204" pitchFamily="34" charset="0"/>
                          <a:cs typeface="Arial" panose="020B0604020202020204" pitchFamily="34" charset="0"/>
                        </a:rPr>
                        <a:t>Mejora y adaptación de diversos centros / campus considerando las  necesidades particulares de los usuarios y títulos de los centros</a:t>
                      </a:r>
                      <a:endParaRPr sz="1100" spc="0">
                        <a:latin typeface="Arial Narrow" panose="020B060602020203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9"/>
                    </a:solidFill>
                  </a:tcPr>
                </a:tc>
                <a:tc>
                  <a:txBody>
                    <a:bodyPr/>
                    <a:lstStyle/>
                    <a:p>
                      <a:pPr marL="59055">
                        <a:lnSpc>
                          <a:spcPts val="1240"/>
                        </a:lnSpc>
                      </a:pPr>
                      <a:r>
                        <a:rPr sz="1100" spc="0" dirty="0">
                          <a:solidFill>
                            <a:srgbClr val="FFFFFF"/>
                          </a:solidFill>
                          <a:latin typeface="Arial Narrow" panose="020B0606020202030204" pitchFamily="34" charset="0"/>
                          <a:cs typeface="Arial" panose="020B0604020202020204" pitchFamily="34" charset="0"/>
                        </a:rPr>
                        <a:t>En proceso</a:t>
                      </a:r>
                      <a:endParaRPr sz="1100" spc="0">
                        <a:latin typeface="Arial Narrow" panose="020B060602020203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00003"/>
                    </a:solidFill>
                  </a:tcPr>
                </a:tc>
                <a:tc>
                  <a:txBody>
                    <a:bodyPr/>
                    <a:lstStyle/>
                    <a:p>
                      <a:pPr marL="59055" indent="0">
                        <a:lnSpc>
                          <a:spcPts val="1240"/>
                        </a:lnSpc>
                        <a:buNone/>
                        <a:tabLst>
                          <a:tab pos="210820" algn="l"/>
                        </a:tabLst>
                      </a:pPr>
                      <a:endParaRPr lang="es-ES" sz="1100" spc="0" dirty="0">
                        <a:latin typeface="Arial Narrow" panose="020B0606020202030204" pitchFamily="34" charset="0"/>
                        <a:cs typeface="Arial" panose="020B0604020202020204" pitchFamily="34" charset="0"/>
                      </a:endParaRPr>
                    </a:p>
                    <a:p>
                      <a:pPr marL="210185" indent="-151130">
                        <a:lnSpc>
                          <a:spcPts val="1240"/>
                        </a:lnSpc>
                        <a:buChar char="•"/>
                        <a:tabLst>
                          <a:tab pos="210820" algn="l"/>
                        </a:tabLst>
                      </a:pPr>
                      <a:r>
                        <a:rPr sz="1100" spc="0" dirty="0">
                          <a:latin typeface="Arial Narrow" panose="020B0606020202030204" pitchFamily="34" charset="0"/>
                          <a:cs typeface="Arial" panose="020B0604020202020204" pitchFamily="34" charset="0"/>
                        </a:rPr>
                        <a:t>Plan de </a:t>
                      </a:r>
                      <a:r>
                        <a:rPr lang="es-ES" sz="1100" spc="0" dirty="0">
                          <a:latin typeface="Arial Narrow" panose="020B0606020202030204" pitchFamily="34" charset="0"/>
                          <a:cs typeface="Arial" panose="020B0604020202020204" pitchFamily="34" charset="0"/>
                        </a:rPr>
                        <a:t>eficiencia y</a:t>
                      </a:r>
                      <a:r>
                        <a:rPr lang="es-ES" sz="1100" spc="0" baseline="0" dirty="0">
                          <a:latin typeface="Arial Narrow" panose="020B0606020202030204" pitchFamily="34" charset="0"/>
                          <a:cs typeface="Arial" panose="020B0604020202020204" pitchFamily="34" charset="0"/>
                        </a:rPr>
                        <a:t> ahorro energético de las instalaciones universitarias</a:t>
                      </a:r>
                    </a:p>
                    <a:p>
                      <a:pPr marL="210185" indent="-151130">
                        <a:lnSpc>
                          <a:spcPts val="1240"/>
                        </a:lnSpc>
                        <a:buChar char="•"/>
                        <a:tabLst>
                          <a:tab pos="210820" algn="l"/>
                        </a:tabLst>
                      </a:pPr>
                      <a:r>
                        <a:rPr lang="es-ES" sz="1100" spc="0" baseline="0" dirty="0">
                          <a:solidFill>
                            <a:schemeClr val="tx1"/>
                          </a:solidFill>
                          <a:latin typeface="Arial Narrow" panose="020B0606020202030204" pitchFamily="34" charset="0"/>
                          <a:cs typeface="Arial" panose="020B0604020202020204" pitchFamily="34" charset="0"/>
                        </a:rPr>
                        <a:t>Puesta en marcha de nuevo servicio médico</a:t>
                      </a:r>
                    </a:p>
                    <a:p>
                      <a:pPr marL="210185" indent="-151130">
                        <a:lnSpc>
                          <a:spcPts val="1240"/>
                        </a:lnSpc>
                        <a:buChar char="•"/>
                        <a:tabLst>
                          <a:tab pos="210820" algn="l"/>
                        </a:tabLst>
                      </a:pPr>
                      <a:endParaRPr sz="1100" spc="0" dirty="0">
                        <a:solidFill>
                          <a:srgbClr val="FF0000"/>
                        </a:solidFill>
                        <a:latin typeface="Arial Narrow" panose="020B060602020203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9"/>
                    </a:solidFill>
                  </a:tcPr>
                </a:tc>
                <a:extLst>
                  <a:ext uri="{0D108BD9-81ED-4DB2-BD59-A6C34878D82A}">
                    <a16:rowId xmlns:a16="http://schemas.microsoft.com/office/drawing/2014/main" xmlns="" val="10007"/>
                  </a:ext>
                </a:extLst>
              </a:tr>
              <a:tr h="684307">
                <a:tc>
                  <a:txBody>
                    <a:bodyPr/>
                    <a:lstStyle/>
                    <a:p>
                      <a:pPr marL="59055" marR="359410">
                        <a:lnSpc>
                          <a:spcPts val="1260"/>
                        </a:lnSpc>
                        <a:spcBef>
                          <a:spcPts val="25"/>
                        </a:spcBef>
                      </a:pPr>
                      <a:r>
                        <a:rPr sz="1100" spc="0" dirty="0">
                          <a:latin typeface="Arial Narrow" panose="020B0606020202030204" pitchFamily="34" charset="0"/>
                          <a:cs typeface="Arial" panose="020B0604020202020204" pitchFamily="34" charset="0"/>
                        </a:rPr>
                        <a:t>Ejecución de grandes  obras</a:t>
                      </a:r>
                      <a:endParaRPr sz="1100" spc="0">
                        <a:latin typeface="Arial Narrow" panose="020B0606020202030204" pitchFamily="34" charset="0"/>
                        <a:cs typeface="Arial" panose="020B0604020202020204" pitchFamily="34" charset="0"/>
                      </a:endParaRPr>
                    </a:p>
                  </a:txBody>
                  <a:tcPr marL="0" marR="0" marT="287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FCF"/>
                    </a:solidFill>
                  </a:tcPr>
                </a:tc>
                <a:tc>
                  <a:txBody>
                    <a:bodyPr/>
                    <a:lstStyle/>
                    <a:p>
                      <a:pPr marL="210185" marR="53340" indent="-151130" algn="just">
                        <a:lnSpc>
                          <a:spcPts val="1260"/>
                        </a:lnSpc>
                        <a:spcBef>
                          <a:spcPts val="25"/>
                        </a:spcBef>
                        <a:buChar char="•"/>
                        <a:tabLst>
                          <a:tab pos="210820" algn="l"/>
                        </a:tabLst>
                      </a:pPr>
                      <a:r>
                        <a:rPr sz="1100" spc="0" dirty="0">
                          <a:latin typeface="Arial Narrow" panose="020B0606020202030204" pitchFamily="34" charset="0"/>
                          <a:cs typeface="Arial" panose="020B0604020202020204" pitchFamily="34" charset="0"/>
                        </a:rPr>
                        <a:t>Elaboración y ejecución de proyectos de nueva construcción y  remodelaciones estructurales de edificios universitarios así como el  asesoramiento en el diseño de obras en los campus que integran la UM.</a:t>
                      </a:r>
                    </a:p>
                  </a:txBody>
                  <a:tcPr marL="0" marR="0" marT="287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FCF"/>
                    </a:solidFill>
                  </a:tcPr>
                </a:tc>
                <a:tc>
                  <a:txBody>
                    <a:bodyPr/>
                    <a:lstStyle/>
                    <a:p>
                      <a:pPr marL="59055">
                        <a:lnSpc>
                          <a:spcPts val="1240"/>
                        </a:lnSpc>
                      </a:pPr>
                      <a:r>
                        <a:rPr sz="1100" spc="0" dirty="0">
                          <a:solidFill>
                            <a:srgbClr val="FFFFFF"/>
                          </a:solidFill>
                          <a:latin typeface="Arial Narrow" panose="020B0606020202030204" pitchFamily="34" charset="0"/>
                          <a:cs typeface="Arial" panose="020B0604020202020204" pitchFamily="34" charset="0"/>
                        </a:rPr>
                        <a:t>En proceso</a:t>
                      </a:r>
                      <a:endParaRPr sz="1100" spc="0">
                        <a:latin typeface="Arial Narrow" panose="020B060602020203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00003"/>
                    </a:solidFill>
                  </a:tcPr>
                </a:tc>
                <a:tc>
                  <a:txBody>
                    <a:bodyPr/>
                    <a:lstStyle/>
                    <a:p>
                      <a:pPr marL="210185" indent="-151130">
                        <a:lnSpc>
                          <a:spcPts val="1240"/>
                        </a:lnSpc>
                        <a:buChar char="•"/>
                        <a:tabLst>
                          <a:tab pos="210820" algn="l"/>
                        </a:tabLst>
                      </a:pPr>
                      <a:r>
                        <a:rPr lang="es-ES" sz="1100" spc="0" dirty="0">
                          <a:latin typeface="Arial Narrow" panose="020B0606020202030204" pitchFamily="34" charset="0"/>
                          <a:cs typeface="Arial" panose="020B0604020202020204" pitchFamily="34" charset="0"/>
                        </a:rPr>
                        <a:t>E</a:t>
                      </a:r>
                      <a:r>
                        <a:rPr sz="1100" spc="0" dirty="0" err="1">
                          <a:latin typeface="Arial Narrow" panose="020B0606020202030204" pitchFamily="34" charset="0"/>
                          <a:cs typeface="Arial" panose="020B0604020202020204" pitchFamily="34" charset="0"/>
                        </a:rPr>
                        <a:t>quipamiento</a:t>
                      </a:r>
                      <a:r>
                        <a:rPr sz="1100" spc="0" dirty="0">
                          <a:latin typeface="Arial Narrow" panose="020B0606020202030204" pitchFamily="34" charset="0"/>
                          <a:cs typeface="Arial" panose="020B0604020202020204" pitchFamily="34" charset="0"/>
                        </a:rPr>
                        <a:t> de edificio de aulas y laboratorios docentes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FCF"/>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818923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xmlns="" id="{DEE9AD7E-02F7-004F-880E-1BA42ABADC72}"/>
              </a:ext>
            </a:extLst>
          </p:cNvPr>
          <p:cNvSpPr>
            <a:spLocks noGrp="1"/>
          </p:cNvSpPr>
          <p:nvPr>
            <p:ph type="subTitle" idx="1"/>
          </p:nvPr>
        </p:nvSpPr>
        <p:spPr/>
        <p:txBody>
          <a:bodyPr/>
          <a:lstStyle/>
          <a:p>
            <a:endParaRPr lang="es-ES"/>
          </a:p>
        </p:txBody>
      </p:sp>
      <p:sp>
        <p:nvSpPr>
          <p:cNvPr id="3" name="Título 2">
            <a:extLst>
              <a:ext uri="{FF2B5EF4-FFF2-40B4-BE49-F238E27FC236}">
                <a16:creationId xmlns:a16="http://schemas.microsoft.com/office/drawing/2014/main" xmlns="" id="{DAE5B9A7-C6E2-F147-AE53-689F59716FB2}"/>
              </a:ext>
            </a:extLst>
          </p:cNvPr>
          <p:cNvSpPr>
            <a:spLocks noGrp="1"/>
          </p:cNvSpPr>
          <p:nvPr>
            <p:ph type="title"/>
          </p:nvPr>
        </p:nvSpPr>
        <p:spPr/>
        <p:txBody>
          <a:bodyPr/>
          <a:lstStyle/>
          <a:p>
            <a:r>
              <a:rPr lang="es-ES" dirty="0"/>
              <a:t>Vicerrectorado de Profesorado</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47</a:t>
            </a:fld>
            <a:endParaRPr lang="es-ES" dirty="0"/>
          </a:p>
        </p:txBody>
      </p:sp>
    </p:spTree>
    <p:extLst>
      <p:ext uri="{BB962C8B-B14F-4D97-AF65-F5344CB8AC3E}">
        <p14:creationId xmlns:p14="http://schemas.microsoft.com/office/powerpoint/2010/main" val="351619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1056D-B251-7944-9D5B-A0CF11847B5C}"/>
              </a:ext>
            </a:extLst>
          </p:cNvPr>
          <p:cNvSpPr>
            <a:spLocks noGrp="1"/>
          </p:cNvSpPr>
          <p:nvPr>
            <p:ph type="title"/>
          </p:nvPr>
        </p:nvSpPr>
        <p:spPr/>
        <p:txBody>
          <a:bodyPr/>
          <a:lstStyle/>
          <a:p>
            <a:r>
              <a:rPr lang="es-ES" dirty="0"/>
              <a:t>Vicerrectorado de Profesorado</a:t>
            </a:r>
          </a:p>
        </p:txBody>
      </p:sp>
      <p:sp>
        <p:nvSpPr>
          <p:cNvPr id="4" name="Marcador de contenido 3">
            <a:extLst>
              <a:ext uri="{FF2B5EF4-FFF2-40B4-BE49-F238E27FC236}">
                <a16:creationId xmlns:a16="http://schemas.microsoft.com/office/drawing/2014/main" xmlns=""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48</a:t>
            </a:fld>
            <a:endParaRPr lang="es-ES" dirty="0"/>
          </a:p>
        </p:txBody>
      </p:sp>
      <p:graphicFrame>
        <p:nvGraphicFramePr>
          <p:cNvPr id="6" name="Group 24">
            <a:extLst>
              <a:ext uri="{FF2B5EF4-FFF2-40B4-BE49-F238E27FC236}">
                <a16:creationId xmlns:a16="http://schemas.microsoft.com/office/drawing/2014/main" xmlns="" id="{C17F1314-8B10-5F41-802B-160D21FAAFE6}"/>
              </a:ext>
            </a:extLst>
          </p:cNvPr>
          <p:cNvGraphicFramePr>
            <a:graphicFrameLocks noGrp="1"/>
          </p:cNvGraphicFramePr>
          <p:nvPr>
            <p:extLst>
              <p:ext uri="{D42A27DB-BD31-4B8C-83A1-F6EECF244321}">
                <p14:modId xmlns:p14="http://schemas.microsoft.com/office/powerpoint/2010/main" val="2256509404"/>
              </p:ext>
            </p:extLst>
          </p:nvPr>
        </p:nvGraphicFramePr>
        <p:xfrm>
          <a:off x="387526" y="1229141"/>
          <a:ext cx="11390343" cy="5635286"/>
        </p:xfrm>
        <a:graphic>
          <a:graphicData uri="http://schemas.openxmlformats.org/drawingml/2006/table">
            <a:tbl>
              <a:tblPr/>
              <a:tblGrid>
                <a:gridCol w="2006791">
                  <a:extLst>
                    <a:ext uri="{9D8B030D-6E8A-4147-A177-3AD203B41FA5}">
                      <a16:colId xmlns:a16="http://schemas.microsoft.com/office/drawing/2014/main" xmlns="" val="20000"/>
                    </a:ext>
                  </a:extLst>
                </a:gridCol>
                <a:gridCol w="4136869">
                  <a:extLst>
                    <a:ext uri="{9D8B030D-6E8A-4147-A177-3AD203B41FA5}">
                      <a16:colId xmlns:a16="http://schemas.microsoft.com/office/drawing/2014/main" xmlns="" val="20001"/>
                    </a:ext>
                  </a:extLst>
                </a:gridCol>
                <a:gridCol w="1076372">
                  <a:extLst>
                    <a:ext uri="{9D8B030D-6E8A-4147-A177-3AD203B41FA5}">
                      <a16:colId xmlns:a16="http://schemas.microsoft.com/office/drawing/2014/main" xmlns="" val="20002"/>
                    </a:ext>
                  </a:extLst>
                </a:gridCol>
                <a:gridCol w="4170311">
                  <a:extLst>
                    <a:ext uri="{9D8B030D-6E8A-4147-A177-3AD203B41FA5}">
                      <a16:colId xmlns:a16="http://schemas.microsoft.com/office/drawing/2014/main" xmlns="" val="20003"/>
                    </a:ext>
                  </a:extLst>
                </a:gridCol>
              </a:tblGrid>
              <a:tr h="299522">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Planificación de Actuaciones</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26956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Línea</a:t>
                      </a: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Descripción</a:t>
                      </a: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87315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rPr>
                        <a:t>1. Estabilización y promoción del profesorado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lang="es-ES" sz="1100" dirty="0">
                          <a:latin typeface="Arial Narrow" pitchFamily="34" charset="0"/>
                          <a:ea typeface="ＭＳ Ｐゴシック" pitchFamily="34" charset="-128"/>
                        </a:rPr>
                        <a:t>Convocatoria</a:t>
                      </a:r>
                      <a:r>
                        <a:rPr lang="es-ES" sz="1100" baseline="0" dirty="0">
                          <a:latin typeface="Arial Narrow" pitchFamily="34" charset="0"/>
                          <a:ea typeface="ＭＳ Ｐゴシック" pitchFamily="34" charset="-128"/>
                        </a:rPr>
                        <a:t> de transformación de </a:t>
                      </a:r>
                      <a:r>
                        <a:rPr lang="es-ES" sz="1100" b="1" i="1" baseline="0" dirty="0">
                          <a:latin typeface="Arial Narrow" pitchFamily="34" charset="0"/>
                          <a:ea typeface="ＭＳ Ｐゴシック" pitchFamily="34" charset="-128"/>
                        </a:rPr>
                        <a:t>Profesor/a Ayudante Doctor </a:t>
                      </a:r>
                      <a:r>
                        <a:rPr lang="es-ES" sz="1100" baseline="0" dirty="0">
                          <a:latin typeface="Arial Narrow" pitchFamily="34" charset="0"/>
                          <a:ea typeface="ＭＳ Ｐゴシック" pitchFamily="34" charset="-128"/>
                        </a:rPr>
                        <a:t>a </a:t>
                      </a:r>
                      <a:r>
                        <a:rPr lang="es-ES" sz="1100" b="1" i="1" baseline="0" dirty="0">
                          <a:latin typeface="Arial Narrow" pitchFamily="34" charset="0"/>
                          <a:ea typeface="ＭＳ Ｐゴシック" pitchFamily="34" charset="-128"/>
                        </a:rPr>
                        <a:t>Profesor/a Contratado Doctor </a:t>
                      </a:r>
                      <a:r>
                        <a:rPr lang="es-ES" sz="1100" baseline="0" dirty="0">
                          <a:latin typeface="Arial Narrow" pitchFamily="34" charset="0"/>
                          <a:ea typeface="ＭＳ Ｐゴシック" pitchFamily="34" charset="-128"/>
                        </a:rPr>
                        <a:t>en función de la acreditación</a:t>
                      </a:r>
                      <a:endParaRPr lang="es-ES" sz="1100" dirty="0">
                        <a:latin typeface="Arial Narrow" pitchFamily="34" charset="0"/>
                        <a:ea typeface="ＭＳ Ｐゴシック" pitchFamily="34" charset="-128"/>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endParaRPr lang="es-ES" sz="1100" dirty="0">
                        <a:latin typeface="Arial Narrow" pitchFamily="34" charset="0"/>
                        <a:ea typeface="ＭＳ Ｐゴシック" pitchFamily="34" charset="-128"/>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lang="es-ES" sz="1100" dirty="0">
                          <a:latin typeface="Arial Narrow" pitchFamily="34" charset="0"/>
                          <a:ea typeface="ＭＳ Ｐゴシック" pitchFamily="34" charset="-128"/>
                        </a:rPr>
                        <a:t>Convocatoria de </a:t>
                      </a:r>
                      <a:r>
                        <a:rPr lang="es-ES" sz="1100" b="0" i="0" dirty="0">
                          <a:latin typeface="Arial Narrow" pitchFamily="34" charset="0"/>
                          <a:ea typeface="ＭＳ Ｐゴシック" pitchFamily="34" charset="-128"/>
                        </a:rPr>
                        <a:t>plazas de </a:t>
                      </a:r>
                      <a:r>
                        <a:rPr lang="es-ES" sz="1100" b="1" i="1" dirty="0">
                          <a:latin typeface="Arial Narrow" pitchFamily="34" charset="0"/>
                          <a:ea typeface="ＭＳ Ｐゴシック" pitchFamily="34" charset="-128"/>
                        </a:rPr>
                        <a:t>Profesor/a Ayudante Doctor </a:t>
                      </a:r>
                      <a:r>
                        <a:rPr lang="es-ES" sz="1100" b="0" i="0" dirty="0">
                          <a:latin typeface="Arial Narrow" pitchFamily="34" charset="0"/>
                          <a:ea typeface="ＭＳ Ｐゴシック" pitchFamily="34" charset="-128"/>
                        </a:rPr>
                        <a:t>en</a:t>
                      </a:r>
                      <a:r>
                        <a:rPr lang="es-ES" sz="1100" b="0" i="0" baseline="0" dirty="0">
                          <a:latin typeface="Arial Narrow" pitchFamily="34" charset="0"/>
                          <a:ea typeface="ＭＳ Ｐゴシック" pitchFamily="34" charset="-128"/>
                        </a:rPr>
                        <a:t> áreas deficitarias</a:t>
                      </a:r>
                      <a:endPar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En proceso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En proceso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Promoción del profesorado.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Sustitución de jubilaciones en áreas deficitarias por tiempos completos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r h="960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rPr>
                        <a:t>2. Oferta de Empleo Público 2019</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rPr>
                        <a:t>3. Oferta de Empleo Público 2020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endParaRPr lang="es-ES" sz="1100" dirty="0">
                        <a:latin typeface="Arial Narrow" pitchFamily="34" charset="0"/>
                        <a:ea typeface="ＭＳ Ｐゴシック" pitchFamily="34" charset="-128"/>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lang="es-ES" sz="1100" dirty="0">
                          <a:latin typeface="Arial Narrow" pitchFamily="34" charset="0"/>
                          <a:ea typeface="ＭＳ Ｐゴシック" pitchFamily="34" charset="-128"/>
                        </a:rPr>
                        <a:t>Convocatoria de</a:t>
                      </a:r>
                      <a:r>
                        <a:rPr lang="es-ES" sz="1100" baseline="0" dirty="0">
                          <a:latin typeface="Arial Narrow" pitchFamily="34" charset="0"/>
                          <a:ea typeface="ＭＳ Ｐゴシック" pitchFamily="34" charset="-128"/>
                        </a:rPr>
                        <a:t> plazas de</a:t>
                      </a:r>
                      <a:r>
                        <a:rPr lang="es-ES" sz="1100" dirty="0">
                          <a:latin typeface="Arial Narrow" pitchFamily="34" charset="0"/>
                          <a:ea typeface="ＭＳ Ｐゴシック" pitchFamily="34" charset="-128"/>
                        </a:rPr>
                        <a:t> </a:t>
                      </a:r>
                      <a:r>
                        <a:rPr lang="es-ES" sz="1100" b="1" i="1" dirty="0">
                          <a:latin typeface="Arial Narrow" pitchFamily="34" charset="0"/>
                          <a:ea typeface="ＭＳ Ｐゴシック" pitchFamily="34" charset="-128"/>
                        </a:rPr>
                        <a:t>Catedrático/a de Universidad</a:t>
                      </a:r>
                      <a:r>
                        <a:rPr lang="es-ES" sz="1100" dirty="0">
                          <a:latin typeface="Arial Narrow" pitchFamily="34" charset="0"/>
                          <a:ea typeface="ＭＳ Ｐゴシック" pitchFamily="34" charset="-128"/>
                        </a:rPr>
                        <a:t>, </a:t>
                      </a:r>
                      <a:r>
                        <a:rPr lang="es-ES" sz="1100" b="1" i="1" dirty="0">
                          <a:latin typeface="Arial Narrow" pitchFamily="34" charset="0"/>
                          <a:ea typeface="ＭＳ Ｐゴシック" pitchFamily="34" charset="-128"/>
                        </a:rPr>
                        <a:t>Profesor/a Titular de Universidad </a:t>
                      </a:r>
                      <a:r>
                        <a:rPr lang="es-ES" sz="1100" dirty="0">
                          <a:latin typeface="Arial Narrow" pitchFamily="34" charset="0"/>
                          <a:ea typeface="ＭＳ Ｐゴシック" pitchFamily="34" charset="-128"/>
                        </a:rPr>
                        <a:t>y </a:t>
                      </a:r>
                      <a:r>
                        <a:rPr lang="es-ES" sz="1100" b="1" i="1" dirty="0">
                          <a:latin typeface="Arial Narrow" pitchFamily="34" charset="0"/>
                          <a:ea typeface="ＭＳ Ｐゴシック" pitchFamily="34" charset="-128"/>
                        </a:rPr>
                        <a:t>Profesor/a Contratado Doctor</a:t>
                      </a:r>
                    </a:p>
                    <a:p>
                      <a:pPr marL="0" marR="0" lvl="0" indent="0" algn="l" defTabSz="457200" rtl="0" eaLnBrk="1" fontAlgn="base" latinLnBrk="0" hangingPunct="1">
                        <a:lnSpc>
                          <a:spcPct val="100000"/>
                        </a:lnSpc>
                        <a:spcBef>
                          <a:spcPct val="0"/>
                        </a:spcBef>
                        <a:spcAft>
                          <a:spcPct val="0"/>
                        </a:spcAft>
                        <a:buClrTx/>
                        <a:buSzTx/>
                        <a:buFont typeface="Arial" charset="0"/>
                        <a:buNone/>
                        <a:tabLst/>
                        <a:defRPr/>
                      </a:pPr>
                      <a:endParaRPr lang="es-ES" sz="1100" b="1" i="1" dirty="0">
                        <a:latin typeface="Arial Narrow" pitchFamily="34" charset="0"/>
                        <a:ea typeface="ＭＳ Ｐゴシック" pitchFamily="34" charset="-128"/>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lang="es-ES" sz="1100" dirty="0">
                          <a:latin typeface="Arial Narrow" pitchFamily="34" charset="0"/>
                          <a:ea typeface="ＭＳ Ｐゴシック" pitchFamily="34" charset="-128"/>
                        </a:rPr>
                        <a:t>Convocatoria de 120 plazas</a:t>
                      </a:r>
                      <a:r>
                        <a:rPr lang="es-ES" sz="1100" baseline="0" dirty="0">
                          <a:latin typeface="Arial Narrow" pitchFamily="34" charset="0"/>
                          <a:ea typeface="ＭＳ Ｐゴシック" pitchFamily="34" charset="-128"/>
                        </a:rPr>
                        <a:t> de CU/ TU/ PCD/ R y C</a:t>
                      </a:r>
                      <a:endParaRPr lang="es-ES" sz="1100" dirty="0">
                        <a:solidFill>
                          <a:srgbClr val="FF0000"/>
                        </a:solidFill>
                        <a:latin typeface="Arial Narrow" pitchFamily="34" charset="0"/>
                        <a:ea typeface="ＭＳ Ｐゴシック"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En proceso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Plazas convocadas resueltas o en espera de su resolución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42 CU, 42 TU, 60 PCD, 18 Ramón y Cajal</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0003"/>
                  </a:ext>
                </a:extLst>
              </a:tr>
              <a:tr h="181486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rPr>
                        <a:t>4. Mejora de los procesos de selección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indent="-171450" algn="just">
                        <a:buFont typeface="Arial" panose="020B0604020202020204" pitchFamily="34" charset="0"/>
                        <a:buChar char="•"/>
                      </a:pPr>
                      <a:r>
                        <a:rPr lang="es-ES" sz="1100" dirty="0">
                          <a:solidFill>
                            <a:schemeClr val="tx1"/>
                          </a:solidFill>
                          <a:latin typeface="Arial Narrow" pitchFamily="34" charset="0"/>
                        </a:rPr>
                        <a:t>Modificación de los </a:t>
                      </a:r>
                      <a:r>
                        <a:rPr lang="es-ES" sz="1100" b="1" i="1" dirty="0">
                          <a:solidFill>
                            <a:schemeClr val="tx1"/>
                          </a:solidFill>
                          <a:latin typeface="Arial Narrow" pitchFamily="34" charset="0"/>
                        </a:rPr>
                        <a:t>baremos</a:t>
                      </a:r>
                      <a:r>
                        <a:rPr lang="es-ES" sz="1100" dirty="0">
                          <a:solidFill>
                            <a:schemeClr val="tx1"/>
                          </a:solidFill>
                          <a:latin typeface="Arial Narrow" pitchFamily="34" charset="0"/>
                        </a:rPr>
                        <a:t> actuales para la contratación de </a:t>
                      </a:r>
                      <a:r>
                        <a:rPr lang="es-ES" sz="1100" b="1" i="1" dirty="0">
                          <a:solidFill>
                            <a:schemeClr val="tx1"/>
                          </a:solidFill>
                          <a:latin typeface="Arial Narrow" pitchFamily="34" charset="0"/>
                        </a:rPr>
                        <a:t>Profesor/a Ayudante Doctor, Profesor/a Asociado/a</a:t>
                      </a:r>
                      <a:r>
                        <a:rPr lang="es-ES" sz="1100" b="1" i="1" baseline="0" dirty="0">
                          <a:solidFill>
                            <a:schemeClr val="tx1"/>
                          </a:solidFill>
                          <a:latin typeface="Arial Narrow" pitchFamily="34" charset="0"/>
                        </a:rPr>
                        <a:t> </a:t>
                      </a:r>
                    </a:p>
                    <a:p>
                      <a:pPr marL="171450" indent="-171450" algn="just">
                        <a:buFont typeface="Arial" panose="020B0604020202020204" pitchFamily="34" charset="0"/>
                        <a:buChar char="•"/>
                      </a:pPr>
                      <a:endParaRPr lang="es-ES" sz="1100" b="1" i="1" baseline="0" dirty="0">
                        <a:solidFill>
                          <a:schemeClr val="tx1"/>
                        </a:solidFill>
                        <a:latin typeface="Arial Narrow" pitchFamily="34" charset="0"/>
                      </a:endParaRPr>
                    </a:p>
                    <a:p>
                      <a:pPr marL="171450" indent="-171450" algn="just">
                        <a:buFont typeface="Arial" panose="020B0604020202020204" pitchFamily="34" charset="0"/>
                        <a:buChar char="•"/>
                      </a:pPr>
                      <a:r>
                        <a:rPr lang="es-ES" sz="1100" b="0" i="0" baseline="0" dirty="0">
                          <a:solidFill>
                            <a:schemeClr val="tx1"/>
                          </a:solidFill>
                          <a:latin typeface="Arial Narrow" pitchFamily="34" charset="0"/>
                        </a:rPr>
                        <a:t>Simplificación del baremo para la contratación de </a:t>
                      </a:r>
                      <a:r>
                        <a:rPr lang="es-ES" sz="1100" b="1" i="1" baseline="0" dirty="0">
                          <a:solidFill>
                            <a:schemeClr val="tx1"/>
                          </a:solidFill>
                          <a:latin typeface="Arial Narrow" pitchFamily="34" charset="0"/>
                        </a:rPr>
                        <a:t>Profesor/a de Sustitución</a:t>
                      </a:r>
                      <a:r>
                        <a:rPr lang="es-ES" sz="1100" b="1" i="0" baseline="0" dirty="0">
                          <a:solidFill>
                            <a:schemeClr val="tx1"/>
                          </a:solidFill>
                          <a:latin typeface="Arial Narrow" pitchFamily="34" charset="0"/>
                        </a:rPr>
                        <a:t> </a:t>
                      </a:r>
                      <a:r>
                        <a:rPr lang="es-ES" sz="1100" b="0" i="0" baseline="0" dirty="0">
                          <a:solidFill>
                            <a:schemeClr val="tx1"/>
                          </a:solidFill>
                          <a:latin typeface="Arial Narrow" pitchFamily="34" charset="0"/>
                        </a:rPr>
                        <a:t>y del procedimiento de llamamientos</a:t>
                      </a:r>
                    </a:p>
                    <a:p>
                      <a:pPr marL="171450" indent="-171450" algn="just">
                        <a:buFont typeface="Arial" panose="020B0604020202020204" pitchFamily="34" charset="0"/>
                        <a:buChar char="•"/>
                      </a:pPr>
                      <a:endParaRPr lang="es-ES" sz="1100" b="0" i="0" baseline="0" dirty="0">
                        <a:solidFill>
                          <a:schemeClr val="tx1"/>
                        </a:solidFill>
                        <a:latin typeface="Arial Narrow" pitchFamily="34" charset="0"/>
                      </a:endParaRPr>
                    </a:p>
                    <a:p>
                      <a:pPr marL="171450" indent="-171450" algn="just">
                        <a:buFont typeface="Arial" panose="020B0604020202020204" pitchFamily="34" charset="0"/>
                        <a:buChar char="•"/>
                      </a:pPr>
                      <a:r>
                        <a:rPr lang="es-ES" sz="1100" b="0" i="0" baseline="0" dirty="0">
                          <a:solidFill>
                            <a:schemeClr val="tx1"/>
                          </a:solidFill>
                          <a:latin typeface="Arial Narrow" pitchFamily="34" charset="0"/>
                          <a:ea typeface="ＭＳ Ｐゴシック" pitchFamily="34" charset="-128"/>
                        </a:rPr>
                        <a:t>Creación de un pórtico para los nuevos baremos de </a:t>
                      </a:r>
                      <a:r>
                        <a:rPr lang="es-ES" sz="1100" b="1" i="1" baseline="0" dirty="0">
                          <a:solidFill>
                            <a:schemeClr val="tx1"/>
                          </a:solidFill>
                          <a:latin typeface="Arial Narrow" pitchFamily="34" charset="0"/>
                          <a:ea typeface="ＭＳ Ｐゴシック" pitchFamily="34" charset="-128"/>
                        </a:rPr>
                        <a:t>Profesor/a Ayudante Doctor, Profesor/a Asociado/a </a:t>
                      </a:r>
                      <a:r>
                        <a:rPr lang="es-ES" sz="1100" b="0" i="0" baseline="0" dirty="0">
                          <a:solidFill>
                            <a:schemeClr val="tx1"/>
                          </a:solidFill>
                          <a:latin typeface="Arial Narrow" pitchFamily="34" charset="0"/>
                          <a:ea typeface="ＭＳ Ｐゴシック" pitchFamily="34" charset="-128"/>
                        </a:rPr>
                        <a:t>y </a:t>
                      </a:r>
                      <a:r>
                        <a:rPr lang="es-ES" sz="1100" b="1" i="1" baseline="0" dirty="0">
                          <a:solidFill>
                            <a:schemeClr val="tx1"/>
                          </a:solidFill>
                          <a:latin typeface="Arial Narrow" pitchFamily="34" charset="0"/>
                          <a:ea typeface="ＭＳ Ｐゴシック" pitchFamily="34" charset="-128"/>
                        </a:rPr>
                        <a:t>Profesor/a de Sustitución</a:t>
                      </a:r>
                    </a:p>
                    <a:p>
                      <a:pPr marL="171450" indent="-171450" algn="just">
                        <a:buFont typeface="Arial" panose="020B0604020202020204" pitchFamily="34" charset="0"/>
                        <a:buChar char="•"/>
                      </a:pPr>
                      <a:endParaRPr lang="es-ES" sz="1100" b="0" i="0" baseline="0" dirty="0">
                        <a:solidFill>
                          <a:schemeClr val="tx1"/>
                        </a:solidFill>
                        <a:latin typeface="Arial Narrow" pitchFamily="34" charset="0"/>
                        <a:ea typeface="ＭＳ Ｐゴシック" pitchFamily="34" charset="-128"/>
                      </a:endParaRPr>
                    </a:p>
                    <a:p>
                      <a:pPr marL="171450" indent="-171450" algn="just">
                        <a:buFont typeface="Arial" panose="020B0604020202020204" pitchFamily="34" charset="0"/>
                        <a:buChar char="•"/>
                      </a:pPr>
                      <a:r>
                        <a:rPr lang="es-ES" sz="1100" b="0" i="0" baseline="0" dirty="0">
                          <a:solidFill>
                            <a:schemeClr val="tx1"/>
                          </a:solidFill>
                          <a:latin typeface="Arial Narrow" pitchFamily="34" charset="0"/>
                          <a:ea typeface="ＭＳ Ｐゴシック" pitchFamily="34" charset="-128"/>
                        </a:rPr>
                        <a:t>Creación de un pórtico para gestionar las listas y los llamamientos</a:t>
                      </a:r>
                      <a:endParaRPr lang="es-ES" sz="1100" b="0" i="0" dirty="0">
                        <a:solidFill>
                          <a:schemeClr val="tx1"/>
                        </a:solidFill>
                        <a:latin typeface="Arial Narrow" pitchFamily="34" charset="0"/>
                        <a:ea typeface="ＭＳ Ｐゴシック"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En proceso</a:t>
                      </a:r>
                    </a:p>
                    <a:p>
                      <a:pPr marL="0" marR="0" lvl="0" indent="0" algn="l" defTabSz="457200" rtl="0" eaLnBrk="1" fontAlgn="base" latinLnBrk="0" hangingPunct="1">
                        <a:lnSpc>
                          <a:spcPct val="100000"/>
                        </a:lnSpc>
                        <a:spcBef>
                          <a:spcPct val="0"/>
                        </a:spcBef>
                        <a:spcAft>
                          <a:spcPct val="0"/>
                        </a:spcAft>
                        <a:buClrTx/>
                        <a:buSzTx/>
                        <a:buFontTx/>
                        <a:buNone/>
                        <a:tabLst/>
                      </a:pPr>
                      <a:endParaRPr lang="es-ES" sz="1400" dirty="0">
                        <a:solidFill>
                          <a:schemeClr val="tx1"/>
                        </a:solidFill>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En proceso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En proceso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Elaboración de nuevos baremos simplificados y ágiles para la contratación de profesorado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Establecer un sistema de llamamientos ágil para la sustitución del profesorado en un tiempo breve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Modificación del pórtico CONVOCUM para adaptarlo a los nuevos baremos de las diferentes figuras contractuales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Mejorar el proceso de llamamientos para sustituciones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4"/>
                  </a:ext>
                </a:extLst>
              </a:tr>
              <a:tr h="140778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rPr>
                        <a:t>5. Valoración de la actividad del profesorado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rPr>
                        <a:t>6. Situación del PDI</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indent="-171450" algn="just">
                        <a:buFont typeface="Arial" panose="020B0604020202020204" pitchFamily="34" charset="0"/>
                        <a:buChar char="•"/>
                      </a:pPr>
                      <a:endParaRPr lang="es-ES" sz="1100" dirty="0">
                        <a:solidFill>
                          <a:schemeClr val="tx1"/>
                        </a:solidFill>
                        <a:latin typeface="Arial Narrow" pitchFamily="34" charset="0"/>
                      </a:endParaRPr>
                    </a:p>
                    <a:p>
                      <a:pPr marL="171450" indent="-171450" algn="just">
                        <a:buFont typeface="Arial" panose="020B0604020202020204" pitchFamily="34" charset="0"/>
                        <a:buChar char="•"/>
                      </a:pPr>
                      <a:r>
                        <a:rPr lang="es-ES" sz="1100" dirty="0">
                          <a:solidFill>
                            <a:schemeClr val="tx1"/>
                          </a:solidFill>
                          <a:latin typeface="Arial Narrow" pitchFamily="34" charset="0"/>
                        </a:rPr>
                        <a:t>Puesta en marcha de un documento para valorar la actividad académica</a:t>
                      </a:r>
                      <a:r>
                        <a:rPr lang="es-ES" sz="1100" baseline="0" dirty="0">
                          <a:solidFill>
                            <a:schemeClr val="tx1"/>
                          </a:solidFill>
                          <a:latin typeface="Arial Narrow" pitchFamily="34" charset="0"/>
                        </a:rPr>
                        <a:t> del profesorado de la UM</a:t>
                      </a:r>
                      <a:endParaRPr lang="es-ES" sz="1100" dirty="0">
                        <a:solidFill>
                          <a:schemeClr val="tx1"/>
                        </a:solidFill>
                        <a:latin typeface="Arial Narrow" pitchFamily="34" charset="0"/>
                      </a:endParaRPr>
                    </a:p>
                    <a:p>
                      <a:pPr marL="0" indent="0" algn="just">
                        <a:buFont typeface="Arial" panose="020B0604020202020204" pitchFamily="34" charset="0"/>
                        <a:buNone/>
                      </a:pPr>
                      <a:endParaRPr lang="es-ES" sz="1100" strike="sngStrike" baseline="0" dirty="0">
                        <a:solidFill>
                          <a:schemeClr val="tx1"/>
                        </a:solidFill>
                        <a:latin typeface="Arial Narrow" pitchFamily="34" charset="0"/>
                      </a:endParaRPr>
                    </a:p>
                    <a:p>
                      <a:pPr marL="171450" indent="-171450" algn="just">
                        <a:buFont typeface="Arial" panose="020B0604020202020204" pitchFamily="34" charset="0"/>
                        <a:buChar char="•"/>
                      </a:pPr>
                      <a:endParaRPr lang="es-ES" sz="1100" baseline="0" dirty="0">
                        <a:solidFill>
                          <a:schemeClr val="tx1"/>
                        </a:solidFill>
                        <a:latin typeface="Arial Narrow" pitchFamily="34" charset="0"/>
                      </a:endParaRPr>
                    </a:p>
                    <a:p>
                      <a:pPr marL="171450" indent="-171450" algn="just">
                        <a:buFont typeface="Arial" panose="020B0604020202020204" pitchFamily="34" charset="0"/>
                        <a:buChar char="•"/>
                      </a:pPr>
                      <a:r>
                        <a:rPr lang="es-ES" sz="1100" baseline="0" dirty="0">
                          <a:solidFill>
                            <a:schemeClr val="tx1"/>
                          </a:solidFill>
                          <a:latin typeface="Arial Narrow" pitchFamily="34" charset="0"/>
                        </a:rPr>
                        <a:t>Publicación del estado de las áreas de conocimiento con respecto a su dedicación docente (transparencia)</a:t>
                      </a:r>
                      <a:endParaRPr lang="es-ES" sz="1100" dirty="0">
                        <a:solidFill>
                          <a:schemeClr val="tx1"/>
                        </a:solidFill>
                        <a:latin typeface="Arial Narrow"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En proceso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Reconocimiento que permita valorar la actividad docente presencial, complementaria, de investigación y gestión en la jornada laboral del profesorado</a:t>
                      </a:r>
                      <a:endParaRPr kumimoji="0" lang="es-ES" sz="1100" b="0" i="0" u="none" strike="sng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Listados de la actividad docente del PDI por áreas </a:t>
                      </a:r>
                      <a:r>
                        <a:rPr kumimoji="0" lang="es-ES" sz="1100" b="0" i="0" u="none" strike="noStrike" cap="none" normalizeH="0" baseline="0">
                          <a:ln>
                            <a:noFill/>
                          </a:ln>
                          <a:solidFill>
                            <a:schemeClr val="tx1"/>
                          </a:solidFill>
                          <a:effectLst/>
                          <a:latin typeface="Arial Narrow" charset="0"/>
                          <a:ea typeface="ＭＳ Ｐゴシック" charset="0"/>
                          <a:cs typeface="ＭＳ Ｐゴシック" charset="0"/>
                        </a:rPr>
                        <a:t>de conocimiento</a:t>
                      </a:r>
                      <a:endPar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378756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xmlns="" id="{DEE9AD7E-02F7-004F-880E-1BA42ABADC72}"/>
              </a:ext>
            </a:extLst>
          </p:cNvPr>
          <p:cNvSpPr>
            <a:spLocks noGrp="1"/>
          </p:cNvSpPr>
          <p:nvPr>
            <p:ph type="subTitle" idx="1"/>
          </p:nvPr>
        </p:nvSpPr>
        <p:spPr/>
        <p:txBody>
          <a:bodyPr/>
          <a:lstStyle/>
          <a:p>
            <a:endParaRPr lang="es-ES"/>
          </a:p>
        </p:txBody>
      </p:sp>
      <p:sp>
        <p:nvSpPr>
          <p:cNvPr id="3" name="Título 2">
            <a:extLst>
              <a:ext uri="{FF2B5EF4-FFF2-40B4-BE49-F238E27FC236}">
                <a16:creationId xmlns:a16="http://schemas.microsoft.com/office/drawing/2014/main" xmlns="" id="{DAE5B9A7-C6E2-F147-AE53-689F59716FB2}"/>
              </a:ext>
            </a:extLst>
          </p:cNvPr>
          <p:cNvSpPr>
            <a:spLocks noGrp="1"/>
          </p:cNvSpPr>
          <p:nvPr>
            <p:ph type="title"/>
          </p:nvPr>
        </p:nvSpPr>
        <p:spPr/>
        <p:txBody>
          <a:bodyPr/>
          <a:lstStyle/>
          <a:p>
            <a:r>
              <a:rPr lang="es-ES" dirty="0"/>
              <a:t>Vicerrectorado de Responsabilidad Social y Transparencia</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49</a:t>
            </a:fld>
            <a:endParaRPr lang="es-ES" dirty="0"/>
          </a:p>
        </p:txBody>
      </p:sp>
    </p:spTree>
    <p:extLst>
      <p:ext uri="{BB962C8B-B14F-4D97-AF65-F5344CB8AC3E}">
        <p14:creationId xmlns:p14="http://schemas.microsoft.com/office/powerpoint/2010/main" val="359097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681056D-B251-7944-9D5B-A0CF11847B5C}"/>
              </a:ext>
            </a:extLst>
          </p:cNvPr>
          <p:cNvSpPr>
            <a:spLocks noGrp="1"/>
          </p:cNvSpPr>
          <p:nvPr>
            <p:ph type="title"/>
          </p:nvPr>
        </p:nvSpPr>
        <p:spPr/>
        <p:txBody>
          <a:bodyPr/>
          <a:lstStyle/>
          <a:p>
            <a:r>
              <a:rPr lang="es-ES" dirty="0" smtClean="0"/>
              <a:t>Secretaría General</a:t>
            </a:r>
            <a:endParaRPr lang="es-ES" dirty="0"/>
          </a:p>
        </p:txBody>
      </p:sp>
      <p:sp>
        <p:nvSpPr>
          <p:cNvPr id="4" name="Marcador de contenido 3">
            <a:extLst>
              <a:ext uri="{FF2B5EF4-FFF2-40B4-BE49-F238E27FC236}">
                <a16:creationId xmlns="" xmlns:a16="http://schemas.microsoft.com/office/drawing/2014/main" id="{F398FEAF-AC58-9F40-89FD-108EEA4A3D08}"/>
              </a:ext>
            </a:extLst>
          </p:cNvPr>
          <p:cNvSpPr>
            <a:spLocks noGrp="1"/>
          </p:cNvSpPr>
          <p:nvPr>
            <p:ph sz="quarter" idx="13"/>
          </p:nvPr>
        </p:nvSpPr>
        <p:spPr/>
        <p:txBody>
          <a:bodyPr/>
          <a:lstStyle/>
          <a:p>
            <a:r>
              <a:rPr lang="es-ES" dirty="0"/>
              <a:t>Líneas de actuación </a:t>
            </a:r>
            <a:r>
              <a:rPr lang="es-ES" dirty="0" smtClean="0"/>
              <a:t>2020-2021</a:t>
            </a:r>
            <a:endParaRPr lang="es-ES" dirty="0"/>
          </a:p>
        </p:txBody>
      </p:sp>
      <p:sp>
        <p:nvSpPr>
          <p:cNvPr id="5" name="Marcador de número de diapositiva 4">
            <a:extLst>
              <a:ext uri="{FF2B5EF4-FFF2-40B4-BE49-F238E27FC236}">
                <a16:creationId xmlns="" xmlns:a16="http://schemas.microsoft.com/office/drawing/2014/main"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5</a:t>
            </a:fld>
            <a:endParaRPr lang="es-ES" dirty="0"/>
          </a:p>
        </p:txBody>
      </p:sp>
      <p:graphicFrame>
        <p:nvGraphicFramePr>
          <p:cNvPr id="7" name="Tabla 6">
            <a:extLst>
              <a:ext uri="{FF2B5EF4-FFF2-40B4-BE49-F238E27FC236}">
                <a16:creationId xmlns="" xmlns:a16="http://schemas.microsoft.com/office/drawing/2014/main" id="{E7DEDE01-DE16-FB45-A2FD-EEE29A3B1843}"/>
              </a:ext>
            </a:extLst>
          </p:cNvPr>
          <p:cNvGraphicFramePr>
            <a:graphicFrameLocks noGrp="1"/>
          </p:cNvGraphicFramePr>
          <p:nvPr>
            <p:extLst>
              <p:ext uri="{D42A27DB-BD31-4B8C-83A1-F6EECF244321}">
                <p14:modId xmlns:p14="http://schemas.microsoft.com/office/powerpoint/2010/main" val="4248461325"/>
              </p:ext>
            </p:extLst>
          </p:nvPr>
        </p:nvGraphicFramePr>
        <p:xfrm>
          <a:off x="377588" y="1224133"/>
          <a:ext cx="11313670" cy="5770068"/>
        </p:xfrm>
        <a:graphic>
          <a:graphicData uri="http://schemas.openxmlformats.org/drawingml/2006/table">
            <a:tbl>
              <a:tblPr/>
              <a:tblGrid>
                <a:gridCol w="1558514">
                  <a:extLst>
                    <a:ext uri="{9D8B030D-6E8A-4147-A177-3AD203B41FA5}">
                      <a16:colId xmlns="" xmlns:a16="http://schemas.microsoft.com/office/drawing/2014/main" val="20000"/>
                    </a:ext>
                  </a:extLst>
                </a:gridCol>
                <a:gridCol w="3296475">
                  <a:extLst>
                    <a:ext uri="{9D8B030D-6E8A-4147-A177-3AD203B41FA5}">
                      <a16:colId xmlns="" xmlns:a16="http://schemas.microsoft.com/office/drawing/2014/main" val="20001"/>
                    </a:ext>
                  </a:extLst>
                </a:gridCol>
                <a:gridCol w="2227349">
                  <a:extLst>
                    <a:ext uri="{9D8B030D-6E8A-4147-A177-3AD203B41FA5}">
                      <a16:colId xmlns="" xmlns:a16="http://schemas.microsoft.com/office/drawing/2014/main" val="20002"/>
                    </a:ext>
                  </a:extLst>
                </a:gridCol>
                <a:gridCol w="890939">
                  <a:extLst>
                    <a:ext uri="{9D8B030D-6E8A-4147-A177-3AD203B41FA5}">
                      <a16:colId xmlns="" xmlns:a16="http://schemas.microsoft.com/office/drawing/2014/main" val="20003"/>
                    </a:ext>
                  </a:extLst>
                </a:gridCol>
                <a:gridCol w="3340393">
                  <a:extLst>
                    <a:ext uri="{9D8B030D-6E8A-4147-A177-3AD203B41FA5}">
                      <a16:colId xmlns="" xmlns:a16="http://schemas.microsoft.com/office/drawing/2014/main" val="20004"/>
                    </a:ext>
                  </a:extLst>
                </a:gridCol>
              </a:tblGrid>
              <a:tr h="302867">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Transformación Digital</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0"/>
                  </a:ext>
                </a:extLst>
              </a:tr>
              <a:tr h="26747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Línea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Descripción</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Responsables</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1"/>
                  </a:ext>
                </a:extLst>
              </a:tr>
              <a:tr h="1959977">
                <a:tc>
                  <a:txBody>
                    <a:bodyPr/>
                    <a:lstStyle/>
                    <a:p>
                      <a:pPr>
                        <a:lnSpc>
                          <a:spcPct val="107000"/>
                        </a:lnSpc>
                        <a:spcAft>
                          <a:spcPts val="800"/>
                        </a:spcAft>
                      </a:pPr>
                      <a:r>
                        <a:rPr lang="es-ES" sz="1200" dirty="0">
                          <a:effectLst/>
                          <a:latin typeface="Arial Narrow" panose="020B0606020202030204" pitchFamily="34" charset="0"/>
                          <a:ea typeface="Times New Roman"/>
                          <a:cs typeface="Times New Roman"/>
                        </a:rPr>
                        <a:t>Sistema de gestión de notificaciones común (NOTIFICA)</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En cumplimiento con los artículos 14 y 43 de la Ley 39/2019 y con el objetivo de ampliar los mecanismos de notificación que la Universidad de Murcia tiene habilitados actualmente, se plantea la integración con los sistemas de notificación por medios electrónicos que la Administración General del Estado pone a disposición del resto de Administraciones Públicas:</a:t>
                      </a:r>
                      <a:endParaRPr lang="es-ES" sz="1200" dirty="0">
                        <a:effectLst/>
                        <a:latin typeface="Arial Narrow" panose="020B0606020202030204" pitchFamily="34" charset="0"/>
                        <a:ea typeface="Calibri"/>
                        <a:cs typeface="Times New Roman"/>
                      </a:endParaRPr>
                    </a:p>
                    <a:p>
                      <a:pPr>
                        <a:lnSpc>
                          <a:spcPct val="107000"/>
                        </a:lnSpc>
                        <a:spcAft>
                          <a:spcPts val="0"/>
                        </a:spcAft>
                      </a:pPr>
                      <a:r>
                        <a:rPr lang="es-ES" sz="1200" dirty="0">
                          <a:effectLst/>
                          <a:latin typeface="Arial Narrow" panose="020B0606020202030204" pitchFamily="34" charset="0"/>
                          <a:ea typeface="Times New Roman"/>
                          <a:cs typeface="Times New Roman"/>
                        </a:rPr>
                        <a:t>- Servicio de notificación electrónica (</a:t>
                      </a:r>
                      <a:r>
                        <a:rPr lang="es-ES" sz="1200" dirty="0" err="1">
                          <a:effectLst/>
                          <a:latin typeface="Arial Narrow" panose="020B0606020202030204" pitchFamily="34" charset="0"/>
                          <a:ea typeface="Times New Roman"/>
                          <a:cs typeface="Times New Roman"/>
                        </a:rPr>
                        <a:t>Notific</a:t>
                      </a:r>
                      <a:r>
                        <a:rPr lang="es-ES" sz="1200" dirty="0">
                          <a:effectLst/>
                          <a:latin typeface="Arial Narrow" panose="020B0606020202030204" pitchFamily="34" charset="0"/>
                          <a:ea typeface="Times New Roman"/>
                          <a:cs typeface="Times New Roman"/>
                        </a:rPr>
                        <a:t>@).</a:t>
                      </a:r>
                      <a:endParaRPr lang="es-ES" sz="1200" dirty="0">
                        <a:effectLst/>
                        <a:latin typeface="Arial Narrow" panose="020B0606020202030204" pitchFamily="34" charset="0"/>
                        <a:ea typeface="Calibri"/>
                        <a:cs typeface="Times New Roman"/>
                      </a:endParaRPr>
                    </a:p>
                    <a:p>
                      <a:pPr>
                        <a:lnSpc>
                          <a:spcPct val="107000"/>
                        </a:lnSpc>
                        <a:spcAft>
                          <a:spcPts val="0"/>
                        </a:spcAft>
                      </a:pPr>
                      <a:r>
                        <a:rPr lang="es-ES" sz="1200" dirty="0">
                          <a:effectLst/>
                          <a:latin typeface="Arial Narrow" panose="020B0606020202030204" pitchFamily="34" charset="0"/>
                          <a:ea typeface="Times New Roman"/>
                          <a:cs typeface="Times New Roman"/>
                        </a:rPr>
                        <a:t>- Dirección electrónica habilitada.</a:t>
                      </a:r>
                      <a:endParaRPr lang="es-ES" sz="1200" dirty="0">
                        <a:effectLst/>
                        <a:latin typeface="Arial Narrow" panose="020B0606020202030204" pitchFamily="34" charset="0"/>
                        <a:ea typeface="Calibri"/>
                        <a:cs typeface="Times New Roman"/>
                      </a:endParaRPr>
                    </a:p>
                    <a:p>
                      <a:pPr>
                        <a:lnSpc>
                          <a:spcPct val="107000"/>
                        </a:lnSpc>
                        <a:spcAft>
                          <a:spcPts val="0"/>
                        </a:spcAft>
                      </a:pPr>
                      <a:r>
                        <a:rPr lang="es-ES" sz="1200" dirty="0">
                          <a:effectLst/>
                          <a:latin typeface="Arial Narrow" panose="020B0606020202030204" pitchFamily="34" charset="0"/>
                          <a:ea typeface="Times New Roman"/>
                          <a:cs typeface="Times New Roman"/>
                        </a:rPr>
                        <a:t> </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r>
                        <a:rPr kumimoji="0" lang="es-ES_tradnl" sz="1200" b="0" i="0" u="none" strike="noStrike" kern="1200" cap="none" spc="0" normalizeH="0" baseline="0" noProof="0" dirty="0" smtClean="0">
                          <a:ln>
                            <a:noFill/>
                          </a:ln>
                          <a:solidFill>
                            <a:srgbClr val="000000"/>
                          </a:solidFill>
                          <a:effectLst/>
                          <a:uLnTx/>
                          <a:uFillTx/>
                          <a:latin typeface="Arial Narrow" panose="020B0606020202030204" pitchFamily="34" charset="0"/>
                          <a:ea typeface="ＭＳ Ｐゴシック" charset="0"/>
                          <a:cs typeface="ＭＳ Ｐゴシック" charset="0"/>
                        </a:rPr>
                        <a:t>Secretaría General, Vicerrectorado Estrategia y Universidad Digital y ATICA</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En proceso</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Alta administrativa y la integración de la Universidad de Murcia en ambos servicios, a través del convenio con la CRUE al que la Universidad de Murcia se encuentra adherida. Esto permitirá que la entrega de las notificaciones generadas en la Universidad pueda realizarse por varias vías, en función de las condiciones establecidas por el destinatario para su relación con la Administración: mediante comparecencia electrónica en carpeta Ciudadana del Punto de Acceso General y/o comparecencia en la Dirección Electrónica Habilitada (DEH)</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 xmlns:a16="http://schemas.microsoft.com/office/drawing/2014/main" val="10002"/>
                  </a:ext>
                </a:extLst>
              </a:tr>
              <a:tr h="843914">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Ampliación de nuevos registros administrativos en centros</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Habilitación de los centros universitarios como oficinas de atención en materia de registros</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smtClean="0">
                          <a:ln>
                            <a:noFill/>
                          </a:ln>
                          <a:solidFill>
                            <a:srgbClr val="000000"/>
                          </a:solidFill>
                          <a:effectLst/>
                          <a:uLnTx/>
                          <a:uFillTx/>
                          <a:latin typeface="Arial Narrow" panose="020B0606020202030204" pitchFamily="34" charset="0"/>
                          <a:ea typeface="ＭＳ Ｐゴシック" charset="0"/>
                          <a:cs typeface="ＭＳ Ｐゴシック" charset="0"/>
                        </a:rPr>
                        <a:t>Secretaría General</a:t>
                      </a:r>
                      <a:endPar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En proceso</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Incremento de servicios de registro administrativo a los miembros de la comunidad universitaria y mejora de la gestión administrativa ordinaria.</a:t>
                      </a:r>
                      <a:endParaRPr lang="es-ES" sz="1200" dirty="0">
                        <a:effectLst/>
                        <a:latin typeface="Arial Narrow" panose="020B0606020202030204" pitchFamily="34" charset="0"/>
                        <a:ea typeface="Calibri"/>
                        <a:cs typeface="Times New Roman"/>
                      </a:endParaRPr>
                    </a:p>
                    <a:p>
                      <a:pPr>
                        <a:lnSpc>
                          <a:spcPct val="107000"/>
                        </a:lnSpc>
                        <a:spcAft>
                          <a:spcPts val="0"/>
                        </a:spcAft>
                      </a:pPr>
                      <a:r>
                        <a:rPr lang="es-ES" sz="1200" dirty="0">
                          <a:effectLst/>
                          <a:latin typeface="Arial Narrow" panose="020B0606020202030204" pitchFamily="34" charset="0"/>
                          <a:ea typeface="Times New Roman"/>
                          <a:cs typeface="Times New Roman"/>
                        </a:rPr>
                        <a:t> </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3"/>
                  </a:ext>
                </a:extLst>
              </a:tr>
              <a:tr h="1015022">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Repositorio de pronunciamientos judiciales</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Difusión de pronunciamientos judiciales generales que sean relevantes en materia de universidades</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smtClean="0">
                          <a:ln>
                            <a:noFill/>
                          </a:ln>
                          <a:solidFill>
                            <a:srgbClr val="000000"/>
                          </a:solidFill>
                          <a:effectLst/>
                          <a:uLnTx/>
                          <a:uFillTx/>
                          <a:latin typeface="Arial Narrow" panose="020B0606020202030204" pitchFamily="34" charset="0"/>
                          <a:ea typeface="ＭＳ Ｐゴシック" charset="0"/>
                          <a:cs typeface="ＭＳ Ｐゴシック" charset="0"/>
                        </a:rPr>
                        <a:t>Secretaría General</a:t>
                      </a:r>
                      <a:endPar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En proceso</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Ir generando una base jurídica de conocimiento en materia de universidades</a:t>
                      </a:r>
                      <a:endParaRPr lang="es-ES" sz="1200" dirty="0">
                        <a:effectLst/>
                        <a:latin typeface="Arial Narrow" panose="020B0606020202030204" pitchFamily="34" charset="0"/>
                        <a:ea typeface="Calibri"/>
                        <a:cs typeface="Times New Roman"/>
                      </a:endParaRPr>
                    </a:p>
                    <a:p>
                      <a:pPr>
                        <a:lnSpc>
                          <a:spcPct val="107000"/>
                        </a:lnSpc>
                        <a:spcAft>
                          <a:spcPts val="0"/>
                        </a:spcAft>
                      </a:pPr>
                      <a:r>
                        <a:rPr lang="es-ES" sz="1200" dirty="0">
                          <a:effectLst/>
                          <a:latin typeface="Arial Narrow" panose="020B0606020202030204" pitchFamily="34" charset="0"/>
                          <a:ea typeface="Times New Roman"/>
                          <a:cs typeface="Times New Roman"/>
                        </a:rPr>
                        <a:t> </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 xmlns:a16="http://schemas.microsoft.com/office/drawing/2014/main" val="10004"/>
                  </a:ext>
                </a:extLst>
              </a:tr>
              <a:tr h="1179295">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Modernización de las consultas de asientos en actos académicos</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Conocer en tiempo real las asignaciones de localidades que puedan tener los invitados a actos académicos</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smtClean="0">
                          <a:ln>
                            <a:noFill/>
                          </a:ln>
                          <a:solidFill>
                            <a:srgbClr val="000000"/>
                          </a:solidFill>
                          <a:effectLst/>
                          <a:uLnTx/>
                          <a:uFillTx/>
                          <a:latin typeface="Arial Narrow" panose="020B0606020202030204" pitchFamily="34" charset="0"/>
                          <a:ea typeface="ＭＳ Ｐゴシック" charset="0"/>
                          <a:cs typeface="ＭＳ Ｐゴシック" charset="0"/>
                        </a:rPr>
                        <a:t>Secretaría General</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En proceso</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Mejora de la imagen institucional</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161557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1056D-B251-7944-9D5B-A0CF11847B5C}"/>
              </a:ext>
            </a:extLst>
          </p:cNvPr>
          <p:cNvSpPr>
            <a:spLocks noGrp="1"/>
          </p:cNvSpPr>
          <p:nvPr>
            <p:ph type="title"/>
          </p:nvPr>
        </p:nvSpPr>
        <p:spPr/>
        <p:txBody>
          <a:bodyPr/>
          <a:lstStyle/>
          <a:p>
            <a:r>
              <a:rPr lang="es-ES" dirty="0"/>
              <a:t>Vicerrectorado de Responsabilidad Social y Transparencia</a:t>
            </a:r>
          </a:p>
        </p:txBody>
      </p:sp>
      <p:sp>
        <p:nvSpPr>
          <p:cNvPr id="4" name="Marcador de contenido 3">
            <a:extLst>
              <a:ext uri="{FF2B5EF4-FFF2-40B4-BE49-F238E27FC236}">
                <a16:creationId xmlns:a16="http://schemas.microsoft.com/office/drawing/2014/main" xmlns=""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50</a:t>
            </a:fld>
            <a:endParaRPr lang="es-ES" dirty="0"/>
          </a:p>
        </p:txBody>
      </p:sp>
      <p:graphicFrame>
        <p:nvGraphicFramePr>
          <p:cNvPr id="6" name="Group 24">
            <a:extLst>
              <a:ext uri="{FF2B5EF4-FFF2-40B4-BE49-F238E27FC236}">
                <a16:creationId xmlns:a16="http://schemas.microsoft.com/office/drawing/2014/main" xmlns="" id="{947AC2D5-F177-8643-A572-470E9E35E305}"/>
              </a:ext>
            </a:extLst>
          </p:cNvPr>
          <p:cNvGraphicFramePr>
            <a:graphicFrameLocks noGrp="1"/>
          </p:cNvGraphicFramePr>
          <p:nvPr>
            <p:extLst>
              <p:ext uri="{D42A27DB-BD31-4B8C-83A1-F6EECF244321}">
                <p14:modId xmlns:p14="http://schemas.microsoft.com/office/powerpoint/2010/main" val="470062334"/>
              </p:ext>
            </p:extLst>
          </p:nvPr>
        </p:nvGraphicFramePr>
        <p:xfrm>
          <a:off x="326285" y="1265788"/>
          <a:ext cx="11716558" cy="5514656"/>
        </p:xfrm>
        <a:graphic>
          <a:graphicData uri="http://schemas.openxmlformats.org/drawingml/2006/table">
            <a:tbl>
              <a:tblPr/>
              <a:tblGrid>
                <a:gridCol w="1429482">
                  <a:extLst>
                    <a:ext uri="{9D8B030D-6E8A-4147-A177-3AD203B41FA5}">
                      <a16:colId xmlns:a16="http://schemas.microsoft.com/office/drawing/2014/main" xmlns="" val="20000"/>
                    </a:ext>
                  </a:extLst>
                </a:gridCol>
                <a:gridCol w="4890130">
                  <a:extLst>
                    <a:ext uri="{9D8B030D-6E8A-4147-A177-3AD203B41FA5}">
                      <a16:colId xmlns:a16="http://schemas.microsoft.com/office/drawing/2014/main" xmlns="" val="20001"/>
                    </a:ext>
                  </a:extLst>
                </a:gridCol>
                <a:gridCol w="1107199">
                  <a:extLst>
                    <a:ext uri="{9D8B030D-6E8A-4147-A177-3AD203B41FA5}">
                      <a16:colId xmlns:a16="http://schemas.microsoft.com/office/drawing/2014/main" xmlns="" val="20002"/>
                    </a:ext>
                  </a:extLst>
                </a:gridCol>
                <a:gridCol w="4289747">
                  <a:extLst>
                    <a:ext uri="{9D8B030D-6E8A-4147-A177-3AD203B41FA5}">
                      <a16:colId xmlns:a16="http://schemas.microsoft.com/office/drawing/2014/main" xmlns="" val="20003"/>
                    </a:ext>
                  </a:extLst>
                </a:gridCol>
              </a:tblGrid>
              <a:tr h="293288">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Planificación de Actuaciones</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2639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Línea</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175978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rPr>
                        <a:t>ODS 2019/1: </a:t>
                      </a: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Proyecto 17ODSesiones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Organización de actividades de difusión, sensibilización y concienciación relacionadas con los Objetivos de Desarrollo </a:t>
                      </a: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Sostenible, junto a las </a:t>
                      </a: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Facultades y Centros de la UM.</a:t>
                      </a: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pPr>
                      <a:endPar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Fomento de la </a:t>
                      </a:r>
                      <a:r>
                        <a:rPr kumimoji="0" lang="es-ES" sz="1100" b="0" i="0" u="none" strike="noStrike" cap="none" normalizeH="0" baseline="0" dirty="0" smtClean="0">
                          <a:ln>
                            <a:noFill/>
                          </a:ln>
                          <a:solidFill>
                            <a:srgbClr val="000000"/>
                          </a:solidFill>
                          <a:effectLst/>
                          <a:latin typeface="Arial Narrow" charset="0"/>
                          <a:ea typeface="ＭＳ Ｐゴシック" charset="0"/>
                          <a:cs typeface="ＭＳ Ｐゴシック" charset="0"/>
                        </a:rPr>
                        <a:t>colaboración </a:t>
                      </a: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en ODS con empresas, instituciones y Tercer Sector. </a:t>
                      </a: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pPr>
                      <a:endParaRPr kumimoji="0" lang="es-ES" sz="5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Desarrollo, control y seguimiento de las actividades previstas.</a:t>
                      </a: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pPr>
                      <a:endParaRPr kumimoji="0" lang="es-ES" sz="5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Elaboración de Memorias correspondientes a los Objetivos de Desarrollo Sostenible (ODS 10 y ODS 11, ODS 12, ODS 13, ODS 14, ODS 15)</a:t>
                      </a: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pPr>
                      <a:endPar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Planificación de ODS 16 y 17.</a:t>
                      </a: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pPr>
                      <a:endPar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Nº de participantes en las actividades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Nº de actividades realizadas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Nº voluntariados adheridos al Proyecto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Narrow" charset="0"/>
                          <a:ea typeface="ＭＳ Ｐゴシック" charset="0"/>
                          <a:cs typeface="ＭＳ Ｐゴシック" charset="0"/>
                        </a:rPr>
                        <a:t>N</a:t>
                      </a: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º visitas a las carpas informativas del Proyecto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Narrow" charset="0"/>
                          <a:ea typeface="ＭＳ Ｐゴシック" charset="0"/>
                          <a:cs typeface="ＭＳ Ｐゴシック" charset="0"/>
                        </a:rPr>
                        <a:t>N</a:t>
                      </a: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º visitas a la web del proyecto y a las redes sociales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Nº de respuestas en redes sociales (</a:t>
                      </a:r>
                      <a:r>
                        <a:rPr kumimoji="0" lang="es-ES" sz="1100" b="0" i="0" u="none" strike="noStrike" cap="none" normalizeH="0" baseline="0" dirty="0" err="1">
                          <a:ln>
                            <a:noFill/>
                          </a:ln>
                          <a:solidFill>
                            <a:schemeClr val="tx1"/>
                          </a:solidFill>
                          <a:effectLst/>
                          <a:latin typeface="Arial Narrow" charset="0"/>
                          <a:ea typeface="ＭＳ Ｐゴシック" charset="0"/>
                          <a:cs typeface="ＭＳ Ｐゴシック" charset="0"/>
                        </a:rPr>
                        <a:t>Likes</a:t>
                      </a: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 </a:t>
                      </a:r>
                      <a:r>
                        <a:rPr kumimoji="0" lang="es-ES" sz="1100" b="0" i="0" u="none" strike="noStrike" cap="none" normalizeH="0" baseline="0" dirty="0" err="1">
                          <a:ln>
                            <a:noFill/>
                          </a:ln>
                          <a:solidFill>
                            <a:schemeClr val="tx1"/>
                          </a:solidFill>
                          <a:effectLst/>
                          <a:latin typeface="Arial Narrow" charset="0"/>
                          <a:ea typeface="ＭＳ Ｐゴシック" charset="0"/>
                          <a:cs typeface="ＭＳ Ｐゴシック" charset="0"/>
                        </a:rPr>
                        <a:t>retuits,posts</a:t>
                      </a: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 compartidos,…)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Satisfacción media con las actividades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r h="190643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a:ln>
                            <a:noFill/>
                          </a:ln>
                          <a:solidFill>
                            <a:schemeClr val="tx1"/>
                          </a:solidFill>
                          <a:effectLst/>
                          <a:latin typeface="Arial Narrow" charset="0"/>
                          <a:ea typeface="ＭＳ Ｐゴシック" charset="0"/>
                          <a:cs typeface="ＭＳ Ｐゴシック" charset="0"/>
                        </a:rPr>
                        <a:t>TRA 2019/1:</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Gestión del Portal de Transparencia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Actualización de los datos contenidos en el Portal de Transparencia con servicios web desde las unidades gestoras de los datos</a:t>
                      </a:r>
                    </a:p>
                    <a:p>
                      <a:pPr marL="0" marR="0" lvl="0" indent="0" algn="just" defTabSz="457200" rtl="0" eaLnBrk="1" fontAlgn="base" latinLnBrk="0" hangingPunct="1">
                        <a:lnSpc>
                          <a:spcPct val="100000"/>
                        </a:lnSpc>
                        <a:spcBef>
                          <a:spcPct val="0"/>
                        </a:spcBef>
                        <a:spcAft>
                          <a:spcPct val="0"/>
                        </a:spcAft>
                        <a:buClrTx/>
                        <a:buSzTx/>
                        <a:buFont typeface="Arial" charset="0"/>
                        <a:buNone/>
                        <a:tabLst/>
                      </a:pPr>
                      <a:endParaRPr kumimoji="0" lang="es-ES" sz="5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Estudio del portal para la adaptación a los criterios de Mesta propuestos por la </a:t>
                      </a:r>
                      <a:r>
                        <a:rPr kumimoji="0" lang="es-ES" sz="1100" b="0" i="0" u="none" strike="noStrike" cap="none" normalizeH="0" baseline="0" dirty="0" err="1">
                          <a:ln>
                            <a:noFill/>
                          </a:ln>
                          <a:solidFill>
                            <a:srgbClr val="000000"/>
                          </a:solidFill>
                          <a:effectLst/>
                          <a:latin typeface="Arial Narrow" charset="0"/>
                          <a:ea typeface="ＭＳ Ｐゴシック" charset="0"/>
                          <a:cs typeface="ＭＳ Ｐゴシック" charset="0"/>
                        </a:rPr>
                        <a:t>Crue</a:t>
                      </a: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-Universidades (grupos de trabajo)</a:t>
                      </a:r>
                    </a:p>
                    <a:p>
                      <a:pPr marL="0" marR="0" lvl="0" indent="0" algn="just" defTabSz="457200" rtl="0" eaLnBrk="1" fontAlgn="base" latinLnBrk="0" hangingPunct="1">
                        <a:lnSpc>
                          <a:spcPct val="100000"/>
                        </a:lnSpc>
                        <a:spcBef>
                          <a:spcPct val="0"/>
                        </a:spcBef>
                        <a:spcAft>
                          <a:spcPct val="0"/>
                        </a:spcAft>
                        <a:buClrTx/>
                        <a:buSzTx/>
                        <a:buFont typeface="Arial" charset="0"/>
                        <a:buNone/>
                        <a:tabLst/>
                      </a:pPr>
                      <a:endParaRPr kumimoji="0" lang="es-ES" sz="5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Respuesta a las peticiones de acceso a la información pública, tanto las presentadas a través del Buzón de Transparencia como de forma presencial</a:t>
                      </a:r>
                    </a:p>
                    <a:p>
                      <a:pPr marL="0" marR="0" lvl="0" indent="0" algn="just" defTabSz="457200" rtl="0" eaLnBrk="1" fontAlgn="base" latinLnBrk="0" hangingPunct="1">
                        <a:lnSpc>
                          <a:spcPct val="100000"/>
                        </a:lnSpc>
                        <a:spcBef>
                          <a:spcPct val="0"/>
                        </a:spcBef>
                        <a:spcAft>
                          <a:spcPct val="0"/>
                        </a:spcAft>
                        <a:buClrTx/>
                        <a:buSzTx/>
                        <a:buFont typeface="Arial" charset="0"/>
                        <a:buNone/>
                        <a:tabLst/>
                      </a:pPr>
                      <a:endParaRPr kumimoji="0" lang="es-ES" sz="5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defRPr/>
                      </a:pPr>
                      <a:r>
                        <a:rPr kumimoji="0" lang="es-ES_tradnl" sz="1100" b="0" i="0" u="none" strike="noStrike" cap="none" normalizeH="0" baseline="0" dirty="0">
                          <a:ln>
                            <a:noFill/>
                          </a:ln>
                          <a:solidFill>
                            <a:srgbClr val="000000"/>
                          </a:solidFill>
                          <a:effectLst/>
                          <a:latin typeface="Arial Narrow" charset="0"/>
                          <a:ea typeface="ＭＳ Ｐゴシック" charset="0"/>
                          <a:cs typeface="ＭＳ Ｐゴシック" charset="0"/>
                        </a:rPr>
                        <a:t>Formación en Transparencia, Acceso a la Información, Integridad y Buen Gobierno para el Plan de Formación de la U. Murcia 2020</a:t>
                      </a: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 </a:t>
                      </a:r>
                    </a:p>
                    <a:p>
                      <a:pPr marL="0" marR="0" lvl="0" indent="0" algn="just" defTabSz="457200" rtl="0" eaLnBrk="1" fontAlgn="base" latinLnBrk="0" hangingPunct="1">
                        <a:lnSpc>
                          <a:spcPct val="100000"/>
                        </a:lnSpc>
                        <a:spcBef>
                          <a:spcPct val="0"/>
                        </a:spcBef>
                        <a:spcAft>
                          <a:spcPct val="0"/>
                        </a:spcAft>
                        <a:buClrTx/>
                        <a:buSzTx/>
                        <a:buFont typeface="Arial" charset="0"/>
                        <a:buNone/>
                        <a:tabLst/>
                      </a:pPr>
                      <a:endParaRPr kumimoji="0" lang="es-ES" sz="5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Estudio de un Reglamento de Transparencia de la Universidad de Murcia</a:t>
                      </a: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Seguimiento de rankings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Nº de documentos con nueva información subidos al Portal de Transparencia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Nº de solicitudes de acceso a la información pública recibidas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Nº de solicitudes de acceso a la información pública respondidas dentro del plazo de un mes desde su recepción</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 de documentos ofrecidos en formato reutilizable</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Puesto alcanzado en rankings de Transparencia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100" b="0" i="0" u="none" strike="noStrike" cap="none" normalizeH="0" baseline="0" dirty="0">
                          <a:ln>
                            <a:noFill/>
                          </a:ln>
                          <a:solidFill>
                            <a:schemeClr val="tx1"/>
                          </a:solidFill>
                          <a:effectLst/>
                          <a:latin typeface="Arial Narrow" charset="0"/>
                          <a:ea typeface="ＭＳ Ｐゴシック" charset="0"/>
                          <a:cs typeface="ＭＳ Ｐゴシック" charset="0"/>
                        </a:rPr>
                        <a:t>N</a:t>
                      </a:r>
                      <a:r>
                        <a:rPr kumimoji="0" lang="es-ES" sz="1100" b="0" i="0" u="none" strike="noStrike" cap="none" normalizeH="0" baseline="0" dirty="0">
                          <a:ln>
                            <a:noFill/>
                          </a:ln>
                          <a:solidFill>
                            <a:schemeClr val="tx1"/>
                          </a:solidFill>
                          <a:effectLst/>
                          <a:latin typeface="Arial Narrow" charset="0"/>
                          <a:ea typeface="ＭＳ Ｐゴシック" charset="0"/>
                          <a:cs typeface="ＭＳ Ｐゴシック" charset="0"/>
                        </a:rPr>
                        <a:t>º alumnos participantes de curso de formación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a16="http://schemas.microsoft.com/office/drawing/2014/main" xmlns="" val="10003"/>
                  </a:ext>
                </a:extLst>
              </a:tr>
              <a:tr h="112555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a:ln>
                            <a:noFill/>
                          </a:ln>
                          <a:solidFill>
                            <a:srgbClr val="000000"/>
                          </a:solidFill>
                          <a:effectLst/>
                          <a:latin typeface="Arial Narrow" charset="0"/>
                          <a:ea typeface="ＭＳ Ｐゴシック" charset="0"/>
                          <a:cs typeface="ＭＳ Ｐゴシック" charset="0"/>
                        </a:rPr>
                        <a:t>ETI 2019/1: </a:t>
                      </a:r>
                      <a:r>
                        <a:rPr kumimoji="0" lang="es-ES_tradnl" sz="1100" b="0" i="0" u="none" strike="noStrike" cap="none" normalizeH="0" baseline="0" dirty="0">
                          <a:ln>
                            <a:noFill/>
                          </a:ln>
                          <a:solidFill>
                            <a:srgbClr val="000000"/>
                          </a:solidFill>
                          <a:effectLst/>
                          <a:latin typeface="Arial Narrow" charset="0"/>
                          <a:ea typeface="ＭＳ Ｐゴシック" charset="0"/>
                          <a:cs typeface="ＭＳ Ｐゴシック" charset="0"/>
                        </a:rPr>
                        <a:t>Difusión del Código Ético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Disponibilidad en todos los centros de la UM de ejemplares del Código Ético</a:t>
                      </a:r>
                    </a:p>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s-ES" sz="5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100" b="0" i="0" u="none" strike="noStrike" cap="none" normalizeH="0" baseline="0" dirty="0" err="1">
                          <a:ln>
                            <a:noFill/>
                          </a:ln>
                          <a:solidFill>
                            <a:srgbClr val="000000"/>
                          </a:solidFill>
                          <a:effectLst/>
                          <a:latin typeface="Arial Narrow" charset="0"/>
                          <a:ea typeface="ＭＳ Ｐゴシック" charset="0"/>
                          <a:cs typeface="ＭＳ Ｐゴシック" charset="0"/>
                        </a:rPr>
                        <a:t>Visibilización</a:t>
                      </a: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 de buenas prácticas asociadas a los valores del Código Ético</a:t>
                      </a:r>
                    </a:p>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s-ES" sz="5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 sz="1100" b="0" i="0" u="none" strike="noStrike" cap="none" normalizeH="0" baseline="0" dirty="0">
                          <a:ln>
                            <a:noFill/>
                          </a:ln>
                          <a:solidFill>
                            <a:srgbClr val="000000"/>
                          </a:solidFill>
                          <a:effectLst/>
                          <a:latin typeface="Arial Narrow" charset="0"/>
                          <a:ea typeface="ＭＳ Ｐゴシック" charset="0"/>
                          <a:cs typeface="ＭＳ Ｐゴシック" charset="0"/>
                        </a:rPr>
                        <a:t>Adhesión de los miembros de la comunidad universitaria a los valores del Código Ético a través de la plataforma electrónica.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100" b="0" i="0" u="none" strike="noStrike" cap="none" normalizeH="0" baseline="0" dirty="0">
                          <a:ln>
                            <a:noFill/>
                          </a:ln>
                          <a:solidFill>
                            <a:srgbClr val="000000"/>
                          </a:solidFill>
                          <a:effectLst/>
                          <a:latin typeface="Arial Narrow" charset="0"/>
                          <a:ea typeface="ＭＳ Ｐゴシック" charset="0"/>
                          <a:cs typeface="ＭＳ Ｐゴシック" charset="0"/>
                        </a:rPr>
                        <a:t>Nº de adhesiones al Código Ético</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100" b="0" i="0" u="none" strike="noStrike" cap="none" normalizeH="0" baseline="0" dirty="0">
                          <a:ln>
                            <a:noFill/>
                          </a:ln>
                          <a:solidFill>
                            <a:srgbClr val="000000"/>
                          </a:solidFill>
                          <a:effectLst/>
                          <a:latin typeface="Arial Narrow" charset="0"/>
                          <a:ea typeface="ＭＳ Ｐゴシック" charset="0"/>
                          <a:cs typeface="ＭＳ Ｐゴシック" charset="0"/>
                        </a:rPr>
                        <a:t>Nº de reuniones y decisiones tomadas por la Comisión de Seguimiento del </a:t>
                      </a:r>
                      <a:r>
                        <a:rPr kumimoji="0" lang="es-ES_tradnl" sz="1100" b="0" i="0" u="none" strike="noStrike" cap="none" normalizeH="0" baseline="0" dirty="0">
                          <a:ln>
                            <a:noFill/>
                          </a:ln>
                          <a:solidFill>
                            <a:schemeClr val="tx1"/>
                          </a:solidFill>
                          <a:effectLst/>
                          <a:latin typeface="Arial Narrow" charset="0"/>
                          <a:ea typeface="ＭＳ Ｐゴシック" charset="0"/>
                          <a:cs typeface="ＭＳ Ｐゴシック" charset="0"/>
                        </a:rPr>
                        <a:t>Código Ético</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100" b="0" i="0" u="none" strike="noStrike" cap="none" normalizeH="0" baseline="0" dirty="0">
                          <a:ln>
                            <a:noFill/>
                          </a:ln>
                          <a:solidFill>
                            <a:schemeClr val="tx1"/>
                          </a:solidFill>
                          <a:effectLst/>
                          <a:latin typeface="Arial Narrow" charset="0"/>
                          <a:ea typeface="ＭＳ Ｐゴシック" charset="0"/>
                          <a:cs typeface="ＭＳ Ｐゴシック" charset="0"/>
                        </a:rPr>
                        <a:t>Nº de cursos y charlas sobre el Código Ético impartidos</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597605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1056D-B251-7944-9D5B-A0CF11847B5C}"/>
              </a:ext>
            </a:extLst>
          </p:cNvPr>
          <p:cNvSpPr>
            <a:spLocks noGrp="1"/>
          </p:cNvSpPr>
          <p:nvPr>
            <p:ph type="title"/>
          </p:nvPr>
        </p:nvSpPr>
        <p:spPr/>
        <p:txBody>
          <a:bodyPr/>
          <a:lstStyle/>
          <a:p>
            <a:r>
              <a:rPr lang="es-ES" dirty="0"/>
              <a:t>Vicerrectorado de Responsabilidad Social y Transparencia</a:t>
            </a:r>
          </a:p>
        </p:txBody>
      </p:sp>
      <p:sp>
        <p:nvSpPr>
          <p:cNvPr id="4" name="Marcador de contenido 3">
            <a:extLst>
              <a:ext uri="{FF2B5EF4-FFF2-40B4-BE49-F238E27FC236}">
                <a16:creationId xmlns:a16="http://schemas.microsoft.com/office/drawing/2014/main" xmlns=""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51</a:t>
            </a:fld>
            <a:endParaRPr lang="es-ES" dirty="0"/>
          </a:p>
        </p:txBody>
      </p:sp>
      <p:graphicFrame>
        <p:nvGraphicFramePr>
          <p:cNvPr id="6" name="Tabla 5">
            <a:extLst>
              <a:ext uri="{FF2B5EF4-FFF2-40B4-BE49-F238E27FC236}">
                <a16:creationId xmlns:a16="http://schemas.microsoft.com/office/drawing/2014/main" xmlns="" id="{2E487AA5-F777-F640-8CA6-5FDCFDD6D35D}"/>
              </a:ext>
            </a:extLst>
          </p:cNvPr>
          <p:cNvGraphicFramePr>
            <a:graphicFrameLocks noGrp="1"/>
          </p:cNvGraphicFramePr>
          <p:nvPr>
            <p:extLst>
              <p:ext uri="{D42A27DB-BD31-4B8C-83A1-F6EECF244321}">
                <p14:modId xmlns:p14="http://schemas.microsoft.com/office/powerpoint/2010/main" val="3837665775"/>
              </p:ext>
            </p:extLst>
          </p:nvPr>
        </p:nvGraphicFramePr>
        <p:xfrm>
          <a:off x="434360" y="1256205"/>
          <a:ext cx="11757640" cy="3596550"/>
        </p:xfrm>
        <a:graphic>
          <a:graphicData uri="http://schemas.openxmlformats.org/drawingml/2006/table">
            <a:tbl>
              <a:tblPr/>
              <a:tblGrid>
                <a:gridCol w="1564496">
                  <a:extLst>
                    <a:ext uri="{9D8B030D-6E8A-4147-A177-3AD203B41FA5}">
                      <a16:colId xmlns:a16="http://schemas.microsoft.com/office/drawing/2014/main" xmlns="" val="20000"/>
                    </a:ext>
                  </a:extLst>
                </a:gridCol>
                <a:gridCol w="5439107">
                  <a:extLst>
                    <a:ext uri="{9D8B030D-6E8A-4147-A177-3AD203B41FA5}">
                      <a16:colId xmlns:a16="http://schemas.microsoft.com/office/drawing/2014/main" xmlns="" val="20001"/>
                    </a:ext>
                  </a:extLst>
                </a:gridCol>
                <a:gridCol w="4754037">
                  <a:extLst>
                    <a:ext uri="{9D8B030D-6E8A-4147-A177-3AD203B41FA5}">
                      <a16:colId xmlns:a16="http://schemas.microsoft.com/office/drawing/2014/main" xmlns="" val="20003"/>
                    </a:ext>
                  </a:extLst>
                </a:gridCol>
              </a:tblGrid>
              <a:tr h="247845">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Planificación de Actuaciones </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0"/>
                  </a:ext>
                </a:extLst>
              </a:tr>
              <a:tr h="223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Línea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Descripción</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a16="http://schemas.microsoft.com/office/drawing/2014/main" xmlns="" val="10001"/>
                  </a:ext>
                </a:extLst>
              </a:tr>
              <a:tr h="156155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rgbClr val="000000"/>
                          </a:solidFill>
                          <a:effectLst/>
                          <a:latin typeface="Arial Narrow" charset="0"/>
                          <a:ea typeface="ＭＳ Ｐゴシック" charset="0"/>
                          <a:cs typeface="ＭＳ Ｐゴシック" charset="0"/>
                        </a:rPr>
                        <a:t>RS 2019/1: </a:t>
                      </a: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Impulso de políticas RSC</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Elaboración de la VI Memoria de Responsabilidad Social Corporativa de la UM correspondiente al curso 2019/2020 alineada con los ODS</a:t>
                      </a: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defRPr/>
                      </a:pPr>
                      <a:endPar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Diálogo con los grupos de interés a través de encuestas para la elaboración de la Matriz de Materialidad de la Universidad de Murcia</a:t>
                      </a: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defRPr/>
                      </a:pPr>
                      <a:endPar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Impartición de cursos de formación</a:t>
                      </a: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defRPr/>
                      </a:pPr>
                      <a:endPar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Sistemas permanentes de diálogo con los grupos de interés</a:t>
                      </a: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defRPr/>
                      </a:pPr>
                      <a:endPar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Organizar la puesta en marcha de la Oficina Solidaria</a:t>
                      </a: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defRPr/>
                      </a:pPr>
                      <a:endPar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kern="1200" cap="none" normalizeH="0" baseline="0" dirty="0">
                          <a:ln>
                            <a:noFill/>
                          </a:ln>
                          <a:solidFill>
                            <a:srgbClr val="000000"/>
                          </a:solidFill>
                          <a:effectLst/>
                          <a:latin typeface="Arial Narrow" charset="0"/>
                          <a:ea typeface="ＭＳ Ｐゴシック" charset="0"/>
                          <a:cs typeface="ＭＳ Ｐゴシック" charset="0"/>
                        </a:rPr>
                        <a:t>Relaciones con entidades del tercer sector para colaborar en acciones de formación, investigación y sensibilización.</a:t>
                      </a: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defRPr/>
                      </a:pPr>
                      <a:endPar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charset="0"/>
                        <a:buChar char="•"/>
                        <a:tabLst/>
                        <a:defRPr/>
                      </a:pPr>
                      <a:endParaRPr kumimoji="0" lang="es-ES" sz="1200" b="0"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Presentación de Memoria de RSC de la UMU ante grupos de interés</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Nº de respuestas obtenidas en las encuestas a los grupos de interés </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Nº de cursos impartidos en materia RSC</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rPr>
                        <a:t>Acciones en colaboración con entidades del tercer sector.</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ES_tradnl"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927269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xmlns="" id="{DEE9AD7E-02F7-004F-880E-1BA42ABADC72}"/>
              </a:ext>
            </a:extLst>
          </p:cNvPr>
          <p:cNvSpPr>
            <a:spLocks noGrp="1"/>
          </p:cNvSpPr>
          <p:nvPr>
            <p:ph type="subTitle" idx="1"/>
          </p:nvPr>
        </p:nvSpPr>
        <p:spPr/>
        <p:txBody>
          <a:bodyPr/>
          <a:lstStyle/>
          <a:p>
            <a:endParaRPr lang="es-ES"/>
          </a:p>
        </p:txBody>
      </p:sp>
      <p:sp>
        <p:nvSpPr>
          <p:cNvPr id="3" name="Título 2">
            <a:extLst>
              <a:ext uri="{FF2B5EF4-FFF2-40B4-BE49-F238E27FC236}">
                <a16:creationId xmlns:a16="http://schemas.microsoft.com/office/drawing/2014/main" xmlns="" id="{DAE5B9A7-C6E2-F147-AE53-689F59716FB2}"/>
              </a:ext>
            </a:extLst>
          </p:cNvPr>
          <p:cNvSpPr>
            <a:spLocks noGrp="1"/>
          </p:cNvSpPr>
          <p:nvPr>
            <p:ph type="title"/>
          </p:nvPr>
        </p:nvSpPr>
        <p:spPr/>
        <p:txBody>
          <a:bodyPr/>
          <a:lstStyle/>
          <a:p>
            <a:r>
              <a:rPr lang="es-ES" dirty="0"/>
              <a:t>Vicerrectorado de </a:t>
            </a:r>
            <a:r>
              <a:rPr lang="es-ES" dirty="0" smtClean="0"/>
              <a:t>Transferencia y Divulgación Científica</a:t>
            </a:r>
            <a:endParaRPr lang="es-ES" dirty="0"/>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52</a:t>
            </a:fld>
            <a:endParaRPr lang="es-ES" dirty="0"/>
          </a:p>
        </p:txBody>
      </p:sp>
    </p:spTree>
    <p:extLst>
      <p:ext uri="{BB962C8B-B14F-4D97-AF65-F5344CB8AC3E}">
        <p14:creationId xmlns:p14="http://schemas.microsoft.com/office/powerpoint/2010/main" val="511645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681056D-B251-7944-9D5B-A0CF11847B5C}"/>
              </a:ext>
            </a:extLst>
          </p:cNvPr>
          <p:cNvSpPr>
            <a:spLocks noGrp="1"/>
          </p:cNvSpPr>
          <p:nvPr>
            <p:ph type="title"/>
          </p:nvPr>
        </p:nvSpPr>
        <p:spPr/>
        <p:txBody>
          <a:bodyPr/>
          <a:lstStyle/>
          <a:p>
            <a:r>
              <a:rPr lang="es-ES" dirty="0"/>
              <a:t>Vicerrectorado de Transferencia y Divulgación Científica</a:t>
            </a:r>
          </a:p>
        </p:txBody>
      </p:sp>
      <p:sp>
        <p:nvSpPr>
          <p:cNvPr id="4" name="Marcador de contenido 3">
            <a:extLst>
              <a:ext uri="{FF2B5EF4-FFF2-40B4-BE49-F238E27FC236}">
                <a16:creationId xmlns="" xmlns:a16="http://schemas.microsoft.com/office/drawing/2014/main"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 xmlns:a16="http://schemas.microsoft.com/office/drawing/2014/main"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53</a:t>
            </a:fld>
            <a:endParaRPr lang="es-ES" dirty="0"/>
          </a:p>
        </p:txBody>
      </p:sp>
      <p:graphicFrame>
        <p:nvGraphicFramePr>
          <p:cNvPr id="6" name="Group 24">
            <a:extLst>
              <a:ext uri="{FF2B5EF4-FFF2-40B4-BE49-F238E27FC236}">
                <a16:creationId xmlns="" xmlns:a16="http://schemas.microsoft.com/office/drawing/2014/main" id="{9C53A251-6606-F74A-B61F-1851921135DA}"/>
              </a:ext>
            </a:extLst>
          </p:cNvPr>
          <p:cNvGraphicFramePr>
            <a:graphicFrameLocks noGrp="1"/>
          </p:cNvGraphicFramePr>
          <p:nvPr>
            <p:extLst>
              <p:ext uri="{D42A27DB-BD31-4B8C-83A1-F6EECF244321}">
                <p14:modId xmlns:p14="http://schemas.microsoft.com/office/powerpoint/2010/main" val="2188227151"/>
              </p:ext>
            </p:extLst>
          </p:nvPr>
        </p:nvGraphicFramePr>
        <p:xfrm>
          <a:off x="387526" y="1229138"/>
          <a:ext cx="11569248" cy="3684768"/>
        </p:xfrm>
        <a:graphic>
          <a:graphicData uri="http://schemas.openxmlformats.org/drawingml/2006/table">
            <a:tbl>
              <a:tblPr/>
              <a:tblGrid>
                <a:gridCol w="1958148">
                  <a:extLst>
                    <a:ext uri="{9D8B030D-6E8A-4147-A177-3AD203B41FA5}">
                      <a16:colId xmlns="" xmlns:a16="http://schemas.microsoft.com/office/drawing/2014/main" val="20000"/>
                    </a:ext>
                  </a:extLst>
                </a:gridCol>
                <a:gridCol w="6104139">
                  <a:extLst>
                    <a:ext uri="{9D8B030D-6E8A-4147-A177-3AD203B41FA5}">
                      <a16:colId xmlns="" xmlns:a16="http://schemas.microsoft.com/office/drawing/2014/main" val="20001"/>
                    </a:ext>
                  </a:extLst>
                </a:gridCol>
                <a:gridCol w="3506961">
                  <a:extLst>
                    <a:ext uri="{9D8B030D-6E8A-4147-A177-3AD203B41FA5}">
                      <a16:colId xmlns="" xmlns:a16="http://schemas.microsoft.com/office/drawing/2014/main" val="20002"/>
                    </a:ext>
                  </a:extLst>
                </a:gridCol>
              </a:tblGrid>
              <a:tr h="304824">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Planificación de Actuaciones: Transferencia</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0"/>
                  </a:ext>
                </a:extLst>
              </a:tr>
              <a:tr h="2743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Línea</a:t>
                      </a:r>
                    </a:p>
                  </a:txBody>
                  <a:tcPr marL="91444" marR="914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Resultados</a:t>
                      </a:r>
                    </a:p>
                  </a:txBody>
                  <a:tcPr marL="91444" marR="914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1"/>
                  </a:ext>
                </a:extLst>
              </a:tr>
              <a:tr h="109392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Estructuración y consolidación de las Unidades que forman parte del Vicerrectorado.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Potenciación el área de Transferencia (OTRI).</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Creación de la I Comisión de Transferencia y Divulgación Científica. </a:t>
                      </a:r>
                    </a:p>
                    <a:p>
                      <a:pPr marL="171450" marR="0" lvl="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Creación de una comisión de expertos mixta universidad-sociedad para dar apoyo a la estrategia de transferencia y comunicación científica de la UM.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Refuerzo de la tercera misión universitaria.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Asesoramiento en la toma de decisiones.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Participación de la comunidad universitaria , empresas  y sociedad en la transferencia.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2"/>
                  </a:ext>
                </a:extLst>
              </a:tr>
              <a:tr h="9145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Visibilidad de la Transferencia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Dar a conocer la importancia de la Transferencia entre la comunidad universitaria.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Potenciación de la visibilidad de la transferencia mediante la web de la UMU y </a:t>
                      </a:r>
                      <a:r>
                        <a:rPr kumimoji="0" lang="es-ES" sz="1200" b="0" i="0" u="none" strike="noStrike" cap="none" normalizeH="0" baseline="0" dirty="0" smtClean="0">
                          <a:ln>
                            <a:noFill/>
                          </a:ln>
                          <a:solidFill>
                            <a:srgbClr val="000000"/>
                          </a:solidFill>
                          <a:effectLst/>
                          <a:latin typeface="Arial Narrow" charset="0"/>
                          <a:ea typeface="ＭＳ Ｐゴシック" charset="0"/>
                          <a:cs typeface="ＭＳ Ｐゴシック" charset="0"/>
                        </a:rPr>
                        <a:t>campañas </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en Redes Sociales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Impulso de un Boletín interno de Transferencia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Desarrollo de un Boletín externo para empresas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Presentación del  Plan de Actuaciones en Facultades y Centros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Celebración del 30 Aniversario de la OTRI</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Realización de Eventos de divulgación nacional</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Fomento de la visibilidad de la Transferencia entre los Órganos de Gobierno.</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Estrechar la relación con el Consejo Social.</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Incremento en el número de investigadores participantes en proyectos de transferencia.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Incremento del número de empresas que realizan proyectos de transferencia con la UM.</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Incremento del número de contratos de transferencia.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Incremento de los ingresos asociados a contratos de transferencia. </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Incremento del número de solicitudes de patentes.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702021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681056D-B251-7944-9D5B-A0CF11847B5C}"/>
              </a:ext>
            </a:extLst>
          </p:cNvPr>
          <p:cNvSpPr>
            <a:spLocks noGrp="1"/>
          </p:cNvSpPr>
          <p:nvPr>
            <p:ph type="title"/>
          </p:nvPr>
        </p:nvSpPr>
        <p:spPr/>
        <p:txBody>
          <a:bodyPr/>
          <a:lstStyle/>
          <a:p>
            <a:r>
              <a:rPr lang="es-ES" dirty="0"/>
              <a:t>Vicerrectorado de Transferencia y Divulgación Científica</a:t>
            </a:r>
          </a:p>
        </p:txBody>
      </p:sp>
      <p:sp>
        <p:nvSpPr>
          <p:cNvPr id="4" name="Marcador de contenido 3">
            <a:extLst>
              <a:ext uri="{FF2B5EF4-FFF2-40B4-BE49-F238E27FC236}">
                <a16:creationId xmlns="" xmlns:a16="http://schemas.microsoft.com/office/drawing/2014/main"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 xmlns:a16="http://schemas.microsoft.com/office/drawing/2014/main"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54</a:t>
            </a:fld>
            <a:endParaRPr lang="es-ES" dirty="0"/>
          </a:p>
        </p:txBody>
      </p:sp>
      <p:graphicFrame>
        <p:nvGraphicFramePr>
          <p:cNvPr id="6" name="Group 24">
            <a:extLst>
              <a:ext uri="{FF2B5EF4-FFF2-40B4-BE49-F238E27FC236}">
                <a16:creationId xmlns="" xmlns:a16="http://schemas.microsoft.com/office/drawing/2014/main" id="{9C53A251-6606-F74A-B61F-1851921135DA}"/>
              </a:ext>
            </a:extLst>
          </p:cNvPr>
          <p:cNvGraphicFramePr>
            <a:graphicFrameLocks noGrp="1"/>
          </p:cNvGraphicFramePr>
          <p:nvPr>
            <p:extLst>
              <p:ext uri="{D42A27DB-BD31-4B8C-83A1-F6EECF244321}">
                <p14:modId xmlns:p14="http://schemas.microsoft.com/office/powerpoint/2010/main" val="3288521147"/>
              </p:ext>
            </p:extLst>
          </p:nvPr>
        </p:nvGraphicFramePr>
        <p:xfrm>
          <a:off x="281390" y="1216478"/>
          <a:ext cx="11409868" cy="5755666"/>
        </p:xfrm>
        <a:graphic>
          <a:graphicData uri="http://schemas.openxmlformats.org/drawingml/2006/table">
            <a:tbl>
              <a:tblPr/>
              <a:tblGrid>
                <a:gridCol w="1931173">
                  <a:extLst>
                    <a:ext uri="{9D8B030D-6E8A-4147-A177-3AD203B41FA5}">
                      <a16:colId xmlns="" xmlns:a16="http://schemas.microsoft.com/office/drawing/2014/main" val="20000"/>
                    </a:ext>
                  </a:extLst>
                </a:gridCol>
                <a:gridCol w="6020047">
                  <a:extLst>
                    <a:ext uri="{9D8B030D-6E8A-4147-A177-3AD203B41FA5}">
                      <a16:colId xmlns="" xmlns:a16="http://schemas.microsoft.com/office/drawing/2014/main" val="20001"/>
                    </a:ext>
                  </a:extLst>
                </a:gridCol>
                <a:gridCol w="3458648">
                  <a:extLst>
                    <a:ext uri="{9D8B030D-6E8A-4147-A177-3AD203B41FA5}">
                      <a16:colId xmlns="" xmlns:a16="http://schemas.microsoft.com/office/drawing/2014/main" val="20002"/>
                    </a:ext>
                  </a:extLst>
                </a:gridCol>
              </a:tblGrid>
              <a:tr h="164854">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Planificación de Actuaciones: Transferencia</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0"/>
                  </a:ext>
                </a:extLst>
              </a:tr>
              <a:tr h="2691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Línea</a:t>
                      </a:r>
                    </a:p>
                  </a:txBody>
                  <a:tcPr marL="91444" marR="914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Descripción</a:t>
                      </a:r>
                    </a:p>
                  </a:txBody>
                  <a:tcPr marL="91444" marR="914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Resultados</a:t>
                      </a:r>
                    </a:p>
                  </a:txBody>
                  <a:tcPr marL="91444" marR="914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1"/>
                  </a:ext>
                </a:extLst>
              </a:tr>
              <a:tr h="107668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Análisis interno de la Transferencia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Actualización por áreas de los grupos de transferencia más potentes.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Identificación de aquellos grupos con mayor potencial transferidor.</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Clasificación empresas por su capacidad trasferidora.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Identificación de las principales demandas empresariales.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Estudio de la percepción de las empresas sobre la transferencia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Incremento en el número de investigadores participantes en proyectos de transferencia.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Incremento de la áreas participantes en la transferencia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Incremento del número de empresas que realizan proyectos de transferencia con la UM.</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2"/>
                  </a:ext>
                </a:extLst>
              </a:tr>
              <a:tr h="6045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Impulso de la Transferencia dentro de la actividad docente universitaria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Impulso de un Máster oficial en Transferencia y Divulgación Científica.</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Fomentar la cultura de la transferencia</a:t>
                      </a:r>
                      <a:r>
                        <a:rPr kumimoji="0" lang="es-ES" sz="1200" b="0" i="0" u="none" strike="noStrike" cap="none" normalizeH="0" baseline="0" dirty="0" smtClean="0">
                          <a:ln>
                            <a:noFill/>
                          </a:ln>
                          <a:solidFill>
                            <a:srgbClr val="000000"/>
                          </a:solidFill>
                          <a:effectLst/>
                          <a:latin typeface="Arial Narrow" charset="0"/>
                          <a:ea typeface="ＭＳ Ｐゴシック" charset="0"/>
                          <a:cs typeface="ＭＳ Ｐゴシック"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 xmlns:a16="http://schemas.microsoft.com/office/drawing/2014/main" val="10003"/>
                  </a:ext>
                </a:extLst>
              </a:tr>
              <a:tr h="197393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Desarrollo de acciones internas para reconocer e incentivar la transferencia en la UMU</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Realización jornadas de formación en transferencia.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Desarrollo de jornadas informativas sobre las nuevas convocatorias publicadas en materia de transferencia.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Realización de reuniones multidisciplinares sobre transferencia.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Reducción de la burocracia.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Impulso de los doctorados industriales.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Identificación de Tesis doctorales, TFG y TFM con potencial de transferencia.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Apoyo al Emprendimiento: seguimiento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EBTs</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tarifas especiales, incubadora.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Detección de resultados de investigación específicos para el fomento de planes de negocio disruptivos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Impulso de las pruebas de concepto y desarrollo de estudios de mercado.</a:t>
                      </a:r>
                    </a:p>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Fomento cultura  de la transferencia.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Incremento en el número de investigadores participantes en proyectos de transferencia.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Creación de nuevas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EBTs</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EICNTs</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Refuerzo de las EBTS ya existentes.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Validación resultados de investigación.</a:t>
                      </a:r>
                    </a:p>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 xmlns:a16="http://schemas.microsoft.com/office/drawing/2014/main" val="1545971452"/>
                  </a:ext>
                </a:extLst>
              </a:tr>
              <a:tr h="14355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Acciones externas para reconocer e incentivar la transferencia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Potenciar el marketing personal y el digital.</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Intensificar las visitas a empresas.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Colaborar en materia de transferencia con sedes </a:t>
                      </a:r>
                      <a:r>
                        <a:rPr kumimoji="0" lang="es-ES" sz="1200" b="0" i="0" u="none" strike="noStrike" cap="none" normalizeH="0" baseline="0" dirty="0" smtClean="0">
                          <a:ln>
                            <a:noFill/>
                          </a:ln>
                          <a:solidFill>
                            <a:srgbClr val="000000"/>
                          </a:solidFill>
                          <a:effectLst/>
                          <a:latin typeface="Arial Narrow" charset="0"/>
                          <a:ea typeface="ＭＳ Ｐゴシック" charset="0"/>
                          <a:cs typeface="ＭＳ Ｐゴシック" charset="0"/>
                        </a:rPr>
                        <a:t>permanentes, </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Colegios Profesionales, otros agentes sociales.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Revisar el papel de los consultores I+D+i de referencia.</a:t>
                      </a:r>
                    </a:p>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Incremento del número de contratos de transferencia.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Incremento de los ingresos asociados a contratos de transferencia. </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Incorporación nuevas empresas cartera clientes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Fidelización empresas clientes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 xmlns:a16="http://schemas.microsoft.com/office/drawing/2014/main" val="1068629494"/>
                  </a:ext>
                </a:extLst>
              </a:tr>
            </a:tbl>
          </a:graphicData>
        </a:graphic>
      </p:graphicFrame>
    </p:spTree>
    <p:extLst>
      <p:ext uri="{BB962C8B-B14F-4D97-AF65-F5344CB8AC3E}">
        <p14:creationId xmlns:p14="http://schemas.microsoft.com/office/powerpoint/2010/main" val="1400955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681056D-B251-7944-9D5B-A0CF11847B5C}"/>
              </a:ext>
            </a:extLst>
          </p:cNvPr>
          <p:cNvSpPr>
            <a:spLocks noGrp="1"/>
          </p:cNvSpPr>
          <p:nvPr>
            <p:ph type="title"/>
          </p:nvPr>
        </p:nvSpPr>
        <p:spPr/>
        <p:txBody>
          <a:bodyPr/>
          <a:lstStyle/>
          <a:p>
            <a:r>
              <a:rPr lang="es-ES" dirty="0"/>
              <a:t>Vicerrectorado de Transferencia y Divulgación Científica</a:t>
            </a:r>
          </a:p>
        </p:txBody>
      </p:sp>
      <p:sp>
        <p:nvSpPr>
          <p:cNvPr id="4" name="Marcador de contenido 3">
            <a:extLst>
              <a:ext uri="{FF2B5EF4-FFF2-40B4-BE49-F238E27FC236}">
                <a16:creationId xmlns="" xmlns:a16="http://schemas.microsoft.com/office/drawing/2014/main"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 xmlns:a16="http://schemas.microsoft.com/office/drawing/2014/main"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55</a:t>
            </a:fld>
            <a:endParaRPr lang="es-ES" dirty="0"/>
          </a:p>
        </p:txBody>
      </p:sp>
      <p:graphicFrame>
        <p:nvGraphicFramePr>
          <p:cNvPr id="6" name="Group 24">
            <a:extLst>
              <a:ext uri="{FF2B5EF4-FFF2-40B4-BE49-F238E27FC236}">
                <a16:creationId xmlns="" xmlns:a16="http://schemas.microsoft.com/office/drawing/2014/main" id="{9C53A251-6606-F74A-B61F-1851921135DA}"/>
              </a:ext>
            </a:extLst>
          </p:cNvPr>
          <p:cNvGraphicFramePr>
            <a:graphicFrameLocks noGrp="1"/>
          </p:cNvGraphicFramePr>
          <p:nvPr>
            <p:extLst>
              <p:ext uri="{D42A27DB-BD31-4B8C-83A1-F6EECF244321}">
                <p14:modId xmlns:p14="http://schemas.microsoft.com/office/powerpoint/2010/main" val="1757866585"/>
              </p:ext>
            </p:extLst>
          </p:nvPr>
        </p:nvGraphicFramePr>
        <p:xfrm>
          <a:off x="396240" y="1229138"/>
          <a:ext cx="11560534" cy="3373443"/>
        </p:xfrm>
        <a:graphic>
          <a:graphicData uri="http://schemas.openxmlformats.org/drawingml/2006/table">
            <a:tbl>
              <a:tblPr/>
              <a:tblGrid>
                <a:gridCol w="1949434">
                  <a:extLst>
                    <a:ext uri="{9D8B030D-6E8A-4147-A177-3AD203B41FA5}">
                      <a16:colId xmlns="" xmlns:a16="http://schemas.microsoft.com/office/drawing/2014/main" val="20000"/>
                    </a:ext>
                  </a:extLst>
                </a:gridCol>
                <a:gridCol w="6104139">
                  <a:extLst>
                    <a:ext uri="{9D8B030D-6E8A-4147-A177-3AD203B41FA5}">
                      <a16:colId xmlns="" xmlns:a16="http://schemas.microsoft.com/office/drawing/2014/main" val="20001"/>
                    </a:ext>
                  </a:extLst>
                </a:gridCol>
                <a:gridCol w="3506961">
                  <a:extLst>
                    <a:ext uri="{9D8B030D-6E8A-4147-A177-3AD203B41FA5}">
                      <a16:colId xmlns="" xmlns:a16="http://schemas.microsoft.com/office/drawing/2014/main" val="20002"/>
                    </a:ext>
                  </a:extLst>
                </a:gridCol>
              </a:tblGrid>
              <a:tr h="304824">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Planificación de Actuaciones: Transferencia</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0"/>
                  </a:ext>
                </a:extLst>
              </a:tr>
              <a:tr h="2743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Línea</a:t>
                      </a:r>
                    </a:p>
                  </a:txBody>
                  <a:tcPr marL="91444" marR="914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Resultados</a:t>
                      </a:r>
                    </a:p>
                  </a:txBody>
                  <a:tcPr marL="91444" marR="914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1"/>
                  </a:ext>
                </a:extLst>
              </a:tr>
              <a:tr h="187977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Implantación y/o consolidación de la Transferencia  mediante ayudas y reconocimientos</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Publicación de convocatoria de Actividades para el Fomento de la Transferencia, donde los investigadores obtendrán financiación para sus propuestas.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Creación de la I Comisión de Transferencia y Divulgación Científica. </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Publicación de la convocatoria RETOS.</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Publicación de convocatoria de Premios a los investigadores más activos en materia de transferencia.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Premios a la fidelidad de empresas activas en materia de transferencia.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a:ln>
                            <a:noFill/>
                          </a:ln>
                          <a:solidFill>
                            <a:srgbClr val="000000"/>
                          </a:solidFill>
                          <a:effectLst/>
                          <a:latin typeface="Arial Narrow" charset="0"/>
                          <a:ea typeface="ＭＳ Ｐゴシック" charset="0"/>
                          <a:cs typeface="ＭＳ Ｐゴシック" charset="0"/>
                        </a:rPr>
                        <a:t>Inclusión </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de la Transferencia en baremos contratación.</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Inclusión de las actividades de transferencia en la valoración de la reducción docente.</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Creación de la Oficina de Asesoramiento al sexenio de transferencia.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Implicación de los investigadores en el fomento de la función de transferencia.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Incremento en el número de investigadores participantes en proyectos de transferencia.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Incremento en número de contratos e ingresos por transferencia.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Fidelización empresas clientes.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2"/>
                  </a:ext>
                </a:extLst>
              </a:tr>
              <a:tr h="914501">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30391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681056D-B251-7944-9D5B-A0CF11847B5C}"/>
              </a:ext>
            </a:extLst>
          </p:cNvPr>
          <p:cNvSpPr>
            <a:spLocks noGrp="1"/>
          </p:cNvSpPr>
          <p:nvPr>
            <p:ph type="title"/>
          </p:nvPr>
        </p:nvSpPr>
        <p:spPr/>
        <p:txBody>
          <a:bodyPr/>
          <a:lstStyle/>
          <a:p>
            <a:r>
              <a:rPr lang="es-ES" dirty="0"/>
              <a:t>Vicerrectorado de Transferencia y Divulgación Científica</a:t>
            </a:r>
          </a:p>
        </p:txBody>
      </p:sp>
      <p:sp>
        <p:nvSpPr>
          <p:cNvPr id="4" name="Marcador de contenido 3">
            <a:extLst>
              <a:ext uri="{FF2B5EF4-FFF2-40B4-BE49-F238E27FC236}">
                <a16:creationId xmlns="" xmlns:a16="http://schemas.microsoft.com/office/drawing/2014/main"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 xmlns:a16="http://schemas.microsoft.com/office/drawing/2014/main"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56</a:t>
            </a:fld>
            <a:endParaRPr lang="es-ES" dirty="0"/>
          </a:p>
        </p:txBody>
      </p:sp>
      <p:graphicFrame>
        <p:nvGraphicFramePr>
          <p:cNvPr id="6" name="Group 24">
            <a:extLst>
              <a:ext uri="{FF2B5EF4-FFF2-40B4-BE49-F238E27FC236}">
                <a16:creationId xmlns="" xmlns:a16="http://schemas.microsoft.com/office/drawing/2014/main" id="{86567386-8772-A54A-9737-B8C851A4BBB5}"/>
              </a:ext>
            </a:extLst>
          </p:cNvPr>
          <p:cNvGraphicFramePr>
            <a:graphicFrameLocks noGrp="1"/>
          </p:cNvGraphicFramePr>
          <p:nvPr>
            <p:extLst>
              <p:ext uri="{D42A27DB-BD31-4B8C-83A1-F6EECF244321}">
                <p14:modId xmlns:p14="http://schemas.microsoft.com/office/powerpoint/2010/main" val="2018758104"/>
              </p:ext>
            </p:extLst>
          </p:nvPr>
        </p:nvGraphicFramePr>
        <p:xfrm>
          <a:off x="434360" y="1258822"/>
          <a:ext cx="11502536" cy="5564858"/>
        </p:xfrm>
        <a:graphic>
          <a:graphicData uri="http://schemas.openxmlformats.org/drawingml/2006/table">
            <a:tbl>
              <a:tblPr/>
              <a:tblGrid>
                <a:gridCol w="1603039">
                  <a:extLst>
                    <a:ext uri="{9D8B030D-6E8A-4147-A177-3AD203B41FA5}">
                      <a16:colId xmlns="" xmlns:a16="http://schemas.microsoft.com/office/drawing/2014/main" val="20000"/>
                    </a:ext>
                  </a:extLst>
                </a:gridCol>
                <a:gridCol w="4578286">
                  <a:extLst>
                    <a:ext uri="{9D8B030D-6E8A-4147-A177-3AD203B41FA5}">
                      <a16:colId xmlns="" xmlns:a16="http://schemas.microsoft.com/office/drawing/2014/main" val="20001"/>
                    </a:ext>
                  </a:extLst>
                </a:gridCol>
                <a:gridCol w="967631">
                  <a:extLst>
                    <a:ext uri="{9D8B030D-6E8A-4147-A177-3AD203B41FA5}">
                      <a16:colId xmlns="" xmlns:a16="http://schemas.microsoft.com/office/drawing/2014/main" val="20002"/>
                    </a:ext>
                  </a:extLst>
                </a:gridCol>
                <a:gridCol w="4353580">
                  <a:extLst>
                    <a:ext uri="{9D8B030D-6E8A-4147-A177-3AD203B41FA5}">
                      <a16:colId xmlns="" xmlns:a16="http://schemas.microsoft.com/office/drawing/2014/main" val="20003"/>
                    </a:ext>
                  </a:extLst>
                </a:gridCol>
              </a:tblGrid>
              <a:tr h="296877">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Planificación de </a:t>
                      </a:r>
                      <a:r>
                        <a:rPr kumimoji="0" lang="es-ES_tradnl" sz="1400" b="1" i="0" u="none" strike="noStrike" cap="none" normalizeH="0" baseline="0" dirty="0" smtClean="0">
                          <a:ln>
                            <a:noFill/>
                          </a:ln>
                          <a:solidFill>
                            <a:schemeClr val="bg1"/>
                          </a:solidFill>
                          <a:effectLst/>
                          <a:latin typeface="Arial Narrow" charset="0"/>
                          <a:ea typeface="ＭＳ Ｐゴシック" charset="0"/>
                          <a:cs typeface="ＭＳ Ｐゴシック" charset="0"/>
                        </a:rPr>
                        <a:t>Actuaciones: Divulgación Científica</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0"/>
                  </a:ext>
                </a:extLst>
              </a:tr>
              <a:tr h="2671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Línea</a:t>
                      </a: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1"/>
                  </a:ext>
                </a:extLst>
              </a:tr>
              <a:tr h="71705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Divulgación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just" defTabSz="457200" rtl="0" eaLnBrk="1" fontAlgn="base" latinLnBrk="0" hangingPunct="1">
                        <a:lnSpc>
                          <a:spcPct val="100000"/>
                        </a:lnSpc>
                        <a:spcBef>
                          <a:spcPct val="0"/>
                        </a:spcBef>
                        <a:spcAft>
                          <a:spcPts val="6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Diseño del I Plan de Divulgación Científica de la UM.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bg1"/>
                          </a:solidFill>
                          <a:effectLst/>
                          <a:latin typeface="Arial Narrow" charset="0"/>
                          <a:ea typeface="ＭＳ Ｐゴシック" charset="0"/>
                          <a:cs typeface="ＭＳ Ｐゴシック" charset="0"/>
                        </a:rPr>
                        <a:t>Realizado</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Aprobado en Consejo de Gobierno y presentado a la comunidad universitaria.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2"/>
                  </a:ext>
                </a:extLst>
              </a:tr>
              <a:tr h="64543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Divulgación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just" defTabSz="457200" rtl="0" eaLnBrk="1" fontAlgn="base" latinLnBrk="0" hangingPunct="1">
                        <a:lnSpc>
                          <a:spcPct val="100000"/>
                        </a:lnSpc>
                        <a:spcBef>
                          <a:spcPct val="0"/>
                        </a:spcBef>
                        <a:spcAft>
                          <a:spcPts val="60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Ejecución del I Plan de Divulgación Científica de la UM. </a:t>
                      </a:r>
                    </a:p>
                    <a:p>
                      <a:pPr marL="171450" marR="0" lvl="0" indent="-171450" algn="just" defTabSz="457200" rtl="0" eaLnBrk="1" fontAlgn="base" latinLnBrk="0" hangingPunct="1">
                        <a:lnSpc>
                          <a:spcPct val="100000"/>
                        </a:lnSpc>
                        <a:spcBef>
                          <a:spcPct val="0"/>
                        </a:spcBef>
                        <a:spcAft>
                          <a:spcPts val="60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Tx/>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Desarrollo de las actividades del plan de acuerdo a un cronograma establecido para completar la treintena de proyectos y más de cuatrocientas actividades programadas.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Divulgación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just" defTabSz="457200" rtl="0" eaLnBrk="1" fontAlgn="base" latinLnBrk="0" hangingPunct="1">
                        <a:lnSpc>
                          <a:spcPct val="100000"/>
                        </a:lnSpc>
                        <a:spcBef>
                          <a:spcPct val="0"/>
                        </a:spcBef>
                        <a:spcAft>
                          <a:spcPts val="600"/>
                        </a:spcAft>
                        <a:buClrTx/>
                        <a:buSzTx/>
                        <a:buFont typeface="Arial" charset="0"/>
                        <a:buChar char="•"/>
                        <a:tabLst/>
                      </a:pPr>
                      <a:r>
                        <a:rPr kumimoji="0" lang="es-ES" sz="1200" b="0" i="0" u="none" strike="noStrike" cap="none" normalizeH="0" baseline="0" dirty="0">
                          <a:ln>
                            <a:noFill/>
                          </a:ln>
                          <a:solidFill>
                            <a:srgbClr val="000000"/>
                          </a:solidFill>
                          <a:effectLst/>
                          <a:latin typeface="Arial Narrow" panose="020B0606020202030204" pitchFamily="34" charset="0"/>
                          <a:ea typeface="ＭＳ Ｐゴシック" charset="0"/>
                          <a:cs typeface="ＭＳ Ｐゴシック" charset="0"/>
                        </a:rPr>
                        <a:t>Solicitud y desarrollo de dos proyectos en Pórtico.um.es :</a:t>
                      </a:r>
                    </a:p>
                    <a:p>
                      <a:pPr marL="0" marR="0" lvl="0" indent="0" algn="just" defTabSz="457200" rtl="0" eaLnBrk="1" fontAlgn="base" latinLnBrk="0" hangingPunct="1">
                        <a:lnSpc>
                          <a:spcPct val="100000"/>
                        </a:lnSpc>
                        <a:spcBef>
                          <a:spcPct val="0"/>
                        </a:spcBef>
                        <a:spcAft>
                          <a:spcPts val="600"/>
                        </a:spcAft>
                        <a:buClrTx/>
                        <a:buSzTx/>
                        <a:buFont typeface="Arial" charset="0"/>
                        <a:buNone/>
                        <a:tabLst/>
                      </a:pPr>
                      <a:r>
                        <a:rPr kumimoji="0" lang="es-ES" sz="1200" b="0" i="0" u="none" strike="noStrike" cap="none" normalizeH="0" baseline="0" dirty="0">
                          <a:ln>
                            <a:noFill/>
                          </a:ln>
                          <a:solidFill>
                            <a:srgbClr val="000000"/>
                          </a:solidFill>
                          <a:effectLst/>
                          <a:latin typeface="Arial Narrow" panose="020B0606020202030204" pitchFamily="34" charset="0"/>
                          <a:ea typeface="ＭＳ Ｐゴシック" charset="0"/>
                        </a:rPr>
                        <a:t>1. </a:t>
                      </a:r>
                      <a:r>
                        <a:rPr lang="es-ES" sz="1200" b="0" i="0" dirty="0">
                          <a:solidFill>
                            <a:srgbClr val="333333"/>
                          </a:solidFill>
                          <a:effectLst/>
                          <a:latin typeface="Arial Narrow" panose="020B0606020202030204" pitchFamily="34" charset="0"/>
                        </a:rPr>
                        <a:t>Creación de un portal didáctico-divulgativo de carácter científico como soporte a estudiantes y a la sociedad general.</a:t>
                      </a:r>
                    </a:p>
                    <a:p>
                      <a:pPr marL="0" marR="0" lvl="0" indent="0" algn="just" defTabSz="457200" rtl="0" eaLnBrk="1" fontAlgn="base" latinLnBrk="0" hangingPunct="1">
                        <a:lnSpc>
                          <a:spcPct val="100000"/>
                        </a:lnSpc>
                        <a:spcBef>
                          <a:spcPct val="0"/>
                        </a:spcBef>
                        <a:spcAft>
                          <a:spcPts val="600"/>
                        </a:spcAft>
                        <a:buClrTx/>
                        <a:buSzTx/>
                        <a:buFont typeface="Arial" charset="0"/>
                        <a:buNone/>
                        <a:tabLst/>
                      </a:pPr>
                      <a:r>
                        <a:rPr lang="es-ES" sz="1200" b="0" i="0" dirty="0">
                          <a:solidFill>
                            <a:srgbClr val="333333"/>
                          </a:solidFill>
                          <a:effectLst/>
                          <a:latin typeface="Arial Narrow" panose="020B0606020202030204" pitchFamily="34" charset="0"/>
                        </a:rPr>
                        <a:t>2. Desarrollo de una plataforma digital para escaparate de actividades y eventos de divulgación científica.</a:t>
                      </a:r>
                    </a:p>
                    <a:p>
                      <a:pPr marL="171450" marR="0" lvl="0" indent="-171450" algn="just" defTabSz="457200" rtl="0" eaLnBrk="1" fontAlgn="base" latinLnBrk="0" hangingPunct="1">
                        <a:lnSpc>
                          <a:spcPct val="100000"/>
                        </a:lnSpc>
                        <a:spcBef>
                          <a:spcPct val="0"/>
                        </a:spcBef>
                        <a:spcAft>
                          <a:spcPts val="60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Tx/>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Tx/>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Potenciar el interés por la cultura científica, el conocimiento y el desarrollo de un pensamiento crítico en las generaciones más jóvenes a través de su educación reglada.</a:t>
                      </a:r>
                    </a:p>
                    <a:p>
                      <a:pPr marL="171450" marR="0" lvl="0" indent="-171450" algn="just" defTabSz="4572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Diseño y desarrollo de un sistema de información web que proporcione efectividad y eficiencia en el manejo del flujo y procesamiento de los grandes volúmenes de información que se requieren este tipo de procesos, ejecutando las actividades con el menor esfuerzo humano y en el menor tiempo posible</a:t>
                      </a:r>
                      <a:r>
                        <a:rPr kumimoji="0" lang="es-ES" sz="1200" b="0" i="0" u="none" strike="noStrike" cap="none" normalizeH="0" baseline="0" dirty="0" smtClean="0">
                          <a:ln>
                            <a:noFill/>
                          </a:ln>
                          <a:solidFill>
                            <a:schemeClr val="tx1"/>
                          </a:solidFill>
                          <a:effectLst/>
                          <a:latin typeface="Arial Narrow" charset="0"/>
                          <a:ea typeface="ＭＳ Ｐゴシック" charset="0"/>
                          <a:cs typeface="ＭＳ Ｐゴシック" charset="0"/>
                        </a:rPr>
                        <a:t>.</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 xmlns:a16="http://schemas.microsoft.com/office/drawing/2014/main" val="10004"/>
                  </a:ext>
                </a:extLst>
              </a:tr>
              <a:tr h="19773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Divulgación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just" defTabSz="457200" rtl="0" eaLnBrk="1" fontAlgn="base" latinLnBrk="0" hangingPunct="1">
                        <a:lnSpc>
                          <a:spcPct val="100000"/>
                        </a:lnSpc>
                        <a:spcBef>
                          <a:spcPct val="0"/>
                        </a:spcBef>
                        <a:spcAft>
                          <a:spcPts val="6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Difusión de información científica a la comunidad universitaria y al resto de agentes sociales externos. </a:t>
                      </a:r>
                    </a:p>
                    <a:p>
                      <a:pPr marL="0" marR="0" lvl="0" indent="0" algn="just" defTabSz="457200" rtl="0" eaLnBrk="1" fontAlgn="base" latinLnBrk="0" hangingPunct="1">
                        <a:lnSpc>
                          <a:spcPct val="100000"/>
                        </a:lnSpc>
                        <a:spcBef>
                          <a:spcPct val="0"/>
                        </a:spcBef>
                        <a:spcAft>
                          <a:spcPts val="600"/>
                        </a:spcAft>
                        <a:buClrTx/>
                        <a:buSzTx/>
                        <a:buFont typeface="Arial" charset="0"/>
                        <a:buNone/>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ts val="60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Tx/>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Más de 100 noticias publicadas en la web UCC y en la sala de prensa de la UM. Asesoramiento a medios de comunicación como </a:t>
                      </a:r>
                      <a:r>
                        <a:rPr kumimoji="0" lang="es-ES" sz="1200" b="0" i="1" u="none" strike="noStrike" cap="none" normalizeH="0" baseline="0" dirty="0">
                          <a:ln>
                            <a:noFill/>
                          </a:ln>
                          <a:solidFill>
                            <a:schemeClr val="tx1"/>
                          </a:solidFill>
                          <a:effectLst/>
                          <a:latin typeface="Arial Narrow" charset="0"/>
                          <a:ea typeface="ＭＳ Ｐゴシック" charset="0"/>
                          <a:cs typeface="ＭＳ Ｐゴシック" charset="0"/>
                        </a:rPr>
                        <a:t>Ababol</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y </a:t>
                      </a:r>
                      <a:r>
                        <a:rPr kumimoji="0" lang="es-ES" sz="1200" b="0" i="1" u="none" strike="noStrike" cap="none" normalizeH="0" baseline="0" dirty="0">
                          <a:ln>
                            <a:noFill/>
                          </a:ln>
                          <a:solidFill>
                            <a:schemeClr val="tx1"/>
                          </a:solidFill>
                          <a:effectLst/>
                          <a:latin typeface="Arial Narrow" charset="0"/>
                          <a:ea typeface="ＭＳ Ｐゴシック" charset="0"/>
                          <a:cs typeface="ＭＳ Ｐゴシック" charset="0"/>
                        </a:rPr>
                        <a:t>Paraninfo</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con publicación de múltiples monográficos anuales. </a:t>
                      </a:r>
                    </a:p>
                    <a:p>
                      <a:pPr marL="171450" marR="0" lvl="0" indent="-171450" algn="just" defTabSz="4572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Cerca de medio centenar de artículos difundidos para </a:t>
                      </a:r>
                      <a:r>
                        <a:rPr kumimoji="0" lang="es-ES" sz="1200" b="0" i="1" u="none" strike="noStrike" cap="none" normalizeH="0" baseline="0" dirty="0" err="1">
                          <a:ln>
                            <a:noFill/>
                          </a:ln>
                          <a:solidFill>
                            <a:schemeClr val="tx1"/>
                          </a:solidFill>
                          <a:effectLst/>
                          <a:latin typeface="Arial Narrow" charset="0"/>
                          <a:ea typeface="ＭＳ Ｐゴシック" charset="0"/>
                          <a:cs typeface="ＭＳ Ｐゴシック" charset="0"/>
                        </a:rPr>
                        <a:t>The</a:t>
                      </a:r>
                      <a:r>
                        <a:rPr kumimoji="0" lang="es-ES" sz="1200" b="0" i="1" u="none" strike="noStrike" cap="none" normalizeH="0" baseline="0" dirty="0">
                          <a:ln>
                            <a:noFill/>
                          </a:ln>
                          <a:solidFill>
                            <a:schemeClr val="tx1"/>
                          </a:solidFill>
                          <a:effectLst/>
                          <a:latin typeface="Arial Narrow" charset="0"/>
                          <a:ea typeface="ＭＳ Ｐゴシック" charset="0"/>
                          <a:cs typeface="ＭＳ Ｐゴシック" charset="0"/>
                        </a:rPr>
                        <a:t> </a:t>
                      </a:r>
                      <a:r>
                        <a:rPr kumimoji="0" lang="es-ES" sz="1200" b="0" i="1" u="none" strike="noStrike" cap="none" normalizeH="0" baseline="0" dirty="0" err="1">
                          <a:ln>
                            <a:noFill/>
                          </a:ln>
                          <a:solidFill>
                            <a:schemeClr val="tx1"/>
                          </a:solidFill>
                          <a:effectLst/>
                          <a:latin typeface="Arial Narrow" charset="0"/>
                          <a:ea typeface="ＭＳ Ｐゴシック" charset="0"/>
                          <a:cs typeface="ＭＳ Ｐゴシック" charset="0"/>
                        </a:rPr>
                        <a:t>Conversation</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a:t>
                      </a:r>
                    </a:p>
                    <a:p>
                      <a:pPr marL="171450" marR="0" lvl="0" indent="-171450" algn="just" defTabSz="4572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Redacción y producción de noticias semanales en  </a:t>
                      </a:r>
                      <a:r>
                        <a:rPr kumimoji="0" lang="es-ES" sz="1200" b="0" i="1" u="none" strike="noStrike" cap="none" normalizeH="0" baseline="0" dirty="0">
                          <a:ln>
                            <a:noFill/>
                          </a:ln>
                          <a:solidFill>
                            <a:schemeClr val="tx1"/>
                          </a:solidFill>
                          <a:effectLst/>
                          <a:latin typeface="Arial Narrow" charset="0"/>
                          <a:ea typeface="ＭＳ Ｐゴシック" charset="0"/>
                          <a:cs typeface="ＭＳ Ｐゴシック" charset="0"/>
                        </a:rPr>
                        <a:t>La Verdad.</a:t>
                      </a:r>
                    </a:p>
                    <a:p>
                      <a:pPr marL="171450" marR="0" lvl="0" indent="-171450" algn="just" defTabSz="4572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Transferencia del conocimiento científica a través de Redes Sociales: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UMUDivulga</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Twitter con 2578 seguidores, Facebook con 1602 seguidores, Instagram con 1763 y YouTube con 1090.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532599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681056D-B251-7944-9D5B-A0CF11847B5C}"/>
              </a:ext>
            </a:extLst>
          </p:cNvPr>
          <p:cNvSpPr>
            <a:spLocks noGrp="1"/>
          </p:cNvSpPr>
          <p:nvPr>
            <p:ph type="title"/>
          </p:nvPr>
        </p:nvSpPr>
        <p:spPr/>
        <p:txBody>
          <a:bodyPr/>
          <a:lstStyle/>
          <a:p>
            <a:r>
              <a:rPr lang="es-ES" dirty="0"/>
              <a:t>Vicerrectorado de Transferencia y Divulgación Científica</a:t>
            </a:r>
          </a:p>
        </p:txBody>
      </p:sp>
      <p:sp>
        <p:nvSpPr>
          <p:cNvPr id="4" name="Marcador de contenido 3">
            <a:extLst>
              <a:ext uri="{FF2B5EF4-FFF2-40B4-BE49-F238E27FC236}">
                <a16:creationId xmlns="" xmlns:a16="http://schemas.microsoft.com/office/drawing/2014/main"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 xmlns:a16="http://schemas.microsoft.com/office/drawing/2014/main"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57</a:t>
            </a:fld>
            <a:endParaRPr lang="es-ES" dirty="0"/>
          </a:p>
        </p:txBody>
      </p:sp>
      <p:graphicFrame>
        <p:nvGraphicFramePr>
          <p:cNvPr id="8" name="Group 24">
            <a:extLst>
              <a:ext uri="{FF2B5EF4-FFF2-40B4-BE49-F238E27FC236}">
                <a16:creationId xmlns="" xmlns:a16="http://schemas.microsoft.com/office/drawing/2014/main" id="{49030E00-90D7-EA4F-A946-DAADB4AF67D7}"/>
              </a:ext>
            </a:extLst>
          </p:cNvPr>
          <p:cNvGraphicFramePr>
            <a:graphicFrameLocks noGrp="1"/>
          </p:cNvGraphicFramePr>
          <p:nvPr>
            <p:extLst>
              <p:ext uri="{D42A27DB-BD31-4B8C-83A1-F6EECF244321}">
                <p14:modId xmlns:p14="http://schemas.microsoft.com/office/powerpoint/2010/main" val="1790963722"/>
              </p:ext>
            </p:extLst>
          </p:nvPr>
        </p:nvGraphicFramePr>
        <p:xfrm>
          <a:off x="377210" y="1246635"/>
          <a:ext cx="11522414" cy="5611365"/>
        </p:xfrm>
        <a:graphic>
          <a:graphicData uri="http://schemas.openxmlformats.org/drawingml/2006/table">
            <a:tbl>
              <a:tblPr/>
              <a:tblGrid>
                <a:gridCol w="1605809">
                  <a:extLst>
                    <a:ext uri="{9D8B030D-6E8A-4147-A177-3AD203B41FA5}">
                      <a16:colId xmlns="" xmlns:a16="http://schemas.microsoft.com/office/drawing/2014/main" val="20000"/>
                    </a:ext>
                  </a:extLst>
                </a:gridCol>
                <a:gridCol w="4586198">
                  <a:extLst>
                    <a:ext uri="{9D8B030D-6E8A-4147-A177-3AD203B41FA5}">
                      <a16:colId xmlns="" xmlns:a16="http://schemas.microsoft.com/office/drawing/2014/main" val="20001"/>
                    </a:ext>
                  </a:extLst>
                </a:gridCol>
                <a:gridCol w="969303">
                  <a:extLst>
                    <a:ext uri="{9D8B030D-6E8A-4147-A177-3AD203B41FA5}">
                      <a16:colId xmlns="" xmlns:a16="http://schemas.microsoft.com/office/drawing/2014/main" val="20002"/>
                    </a:ext>
                  </a:extLst>
                </a:gridCol>
                <a:gridCol w="4361104">
                  <a:extLst>
                    <a:ext uri="{9D8B030D-6E8A-4147-A177-3AD203B41FA5}">
                      <a16:colId xmlns="" xmlns:a16="http://schemas.microsoft.com/office/drawing/2014/main" val="20003"/>
                    </a:ext>
                  </a:extLst>
                </a:gridCol>
              </a:tblGrid>
              <a:tr h="313365">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Planificación de </a:t>
                      </a:r>
                      <a:r>
                        <a:rPr kumimoji="0" lang="es-ES_tradnl" sz="1400" b="1" i="0" u="none" strike="noStrike" cap="none" normalizeH="0" baseline="0" dirty="0" smtClean="0">
                          <a:ln>
                            <a:noFill/>
                          </a:ln>
                          <a:solidFill>
                            <a:schemeClr val="bg1"/>
                          </a:solidFill>
                          <a:effectLst/>
                          <a:latin typeface="Arial Narrow" charset="0"/>
                          <a:ea typeface="ＭＳ Ｐゴシック" charset="0"/>
                          <a:cs typeface="ＭＳ Ｐゴシック" charset="0"/>
                        </a:rPr>
                        <a:t>Actuaciones: </a:t>
                      </a:r>
                      <a:r>
                        <a:rPr kumimoji="0" lang="es-ES_tradnl" sz="1200" b="1" i="0" u="none" strike="noStrike" cap="none" normalizeH="0" baseline="0" dirty="0" smtClean="0">
                          <a:ln>
                            <a:noFill/>
                          </a:ln>
                          <a:solidFill>
                            <a:schemeClr val="bg1"/>
                          </a:solidFill>
                          <a:effectLst/>
                          <a:latin typeface="Arial Narrow" charset="0"/>
                          <a:ea typeface="ＭＳ Ｐゴシック" charset="0"/>
                          <a:cs typeface="ＭＳ Ｐゴシック" charset="0"/>
                        </a:rPr>
                        <a:t>Divulgación Científica</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0"/>
                  </a:ext>
                </a:extLst>
              </a:tr>
              <a:tr h="2820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Línea</a:t>
                      </a: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1"/>
                  </a:ext>
                </a:extLst>
              </a:tr>
              <a:tr h="140425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Divulgación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just" defTabSz="457200" rtl="0" eaLnBrk="1" fontAlgn="base" latinLnBrk="0" hangingPunct="1">
                        <a:lnSpc>
                          <a:spcPct val="100000"/>
                        </a:lnSpc>
                        <a:spcBef>
                          <a:spcPct val="0"/>
                        </a:spcBef>
                        <a:spcAft>
                          <a:spcPts val="6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Creación de un Módulo de Áreas de Especialización para el registro y valorización de méritos de divulgación científica.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just" defTabSz="457200" rtl="0" eaLnBrk="1" fontAlgn="base" latinLnBrk="0" hangingPunct="1">
                        <a:lnSpc>
                          <a:spcPct val="100000"/>
                        </a:lnSpc>
                        <a:spcBef>
                          <a:spcPts val="600"/>
                        </a:spcBef>
                        <a:spcAft>
                          <a:spcPct val="0"/>
                        </a:spcAft>
                        <a:buClrTx/>
                        <a:buSzTx/>
                        <a:buFontTx/>
                        <a:buChar char="-"/>
                        <a:tabLst/>
                        <a:defRPr/>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p>
                      <a:pPr marL="171450" marR="0" lvl="0" indent="-171450" algn="just" defTabSz="457200" rtl="0" eaLnBrk="1" fontAlgn="base" latinLnBrk="0" hangingPunct="1">
                        <a:lnSpc>
                          <a:spcPct val="100000"/>
                        </a:lnSpc>
                        <a:spcBef>
                          <a:spcPts val="600"/>
                        </a:spcBef>
                        <a:spcAft>
                          <a:spcPct val="0"/>
                        </a:spcAft>
                        <a:buClrTx/>
                        <a:buSzTx/>
                        <a:buFontTx/>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Desarrollo e implantación de una macro base de datos para la introducción y localización social de divulgadores científicos de la UM así como para la valoración de sus méritos bajo el paraguas del proyecto HÉRCULES.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2"/>
                  </a:ext>
                </a:extLst>
              </a:tr>
              <a:tr h="65305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Divulgación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just" defTabSz="457200" rtl="0" eaLnBrk="1" fontAlgn="base" latinLnBrk="0" hangingPunct="1">
                        <a:lnSpc>
                          <a:spcPct val="100000"/>
                        </a:lnSpc>
                        <a:spcBef>
                          <a:spcPct val="0"/>
                        </a:spcBef>
                        <a:spcAft>
                          <a:spcPts val="6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Ejecución y coordinación de eventos de divulgación científica como la Noche de los Investigadores, la Semana de la Ciencia,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MasterChem</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MurCIENCIA</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Escape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Room</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científicos, etc.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Tx/>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Celebrar  eventos en consorcio con distintas universidades y centros de investigación de la Región de Murcia y de la Comunidad Valenciana. </a:t>
                      </a:r>
                    </a:p>
                    <a:p>
                      <a:pPr marL="171450" marR="0" lvl="0" indent="-171450" algn="just" defTabSz="457200" rtl="0" eaLnBrk="1" fontAlgn="base" latinLnBrk="0" hangingPunct="1">
                        <a:lnSpc>
                          <a:spcPct val="100000"/>
                        </a:lnSpc>
                        <a:spcBef>
                          <a:spcPct val="0"/>
                        </a:spcBef>
                        <a:spcAft>
                          <a:spcPct val="0"/>
                        </a:spcAft>
                        <a:buClrTx/>
                        <a:buSzTx/>
                        <a:buFontTx/>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Aumento de un 10% de la presencia en las distintas actividades de divulgación.</a:t>
                      </a:r>
                    </a:p>
                    <a:p>
                      <a:pPr marL="171450" marR="0" lvl="0" indent="-171450" algn="just" defTabSz="457200" rtl="0" eaLnBrk="1" fontAlgn="base" latinLnBrk="0" hangingPunct="1">
                        <a:lnSpc>
                          <a:spcPct val="100000"/>
                        </a:lnSpc>
                        <a:spcBef>
                          <a:spcPct val="0"/>
                        </a:spcBef>
                        <a:spcAft>
                          <a:spcPct val="0"/>
                        </a:spcAft>
                        <a:buClrTx/>
                        <a:buSzTx/>
                        <a:buFontTx/>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Mejora de la calidad del material informativo asociado a las distintas actividades divulgativas. </a:t>
                      </a:r>
                    </a:p>
                    <a:p>
                      <a:pPr marL="171450" marR="0" lvl="0" indent="-171450" algn="just" defTabSz="457200" rtl="0" eaLnBrk="1" fontAlgn="base" latinLnBrk="0" hangingPunct="1">
                        <a:lnSpc>
                          <a:spcPct val="100000"/>
                        </a:lnSpc>
                        <a:spcBef>
                          <a:spcPct val="0"/>
                        </a:spcBef>
                        <a:spcAft>
                          <a:spcPct val="0"/>
                        </a:spcAft>
                        <a:buClrTx/>
                        <a:buSzTx/>
                        <a:buFontTx/>
                        <a:buChar char="-"/>
                        <a:tabLst/>
                        <a:defRPr/>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 xmlns:a16="http://schemas.microsoft.com/office/drawing/2014/main" val="10003"/>
                  </a:ext>
                </a:extLst>
              </a:tr>
              <a:tr h="9852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Divulgación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just" defTabSz="457200" rtl="0" eaLnBrk="1" fontAlgn="base" latinLnBrk="0" hangingPunct="1">
                        <a:lnSpc>
                          <a:spcPct val="100000"/>
                        </a:lnSpc>
                        <a:spcBef>
                          <a:spcPct val="0"/>
                        </a:spcBef>
                        <a:spcAft>
                          <a:spcPts val="6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Gestión y ejecución de 3 proyectos de divulgación científica concedidos a la UM por la Fundación Española para la Ciencia y la Tecnología-Ministerio de Ciencia e Innovación: “</a:t>
                      </a:r>
                      <a:r>
                        <a:rPr kumimoji="0" lang="es-ES" sz="1200" b="0" i="1" u="none" strike="noStrike" cap="none" normalizeH="0" baseline="0" dirty="0">
                          <a:ln>
                            <a:noFill/>
                          </a:ln>
                          <a:solidFill>
                            <a:srgbClr val="000000"/>
                          </a:solidFill>
                          <a:effectLst/>
                          <a:latin typeface="Arial Narrow" charset="0"/>
                          <a:ea typeface="ＭＳ Ｐゴシック" charset="0"/>
                          <a:cs typeface="ＭＳ Ｐゴシック" charset="0"/>
                        </a:rPr>
                        <a:t>Ciencia en Corto”, “</a:t>
                      </a:r>
                      <a:r>
                        <a:rPr kumimoji="0" lang="es-ES" sz="1200" b="0" i="1" u="none" strike="noStrike" cap="none" normalizeH="0" baseline="0" dirty="0" err="1">
                          <a:ln>
                            <a:noFill/>
                          </a:ln>
                          <a:solidFill>
                            <a:srgbClr val="000000"/>
                          </a:solidFill>
                          <a:effectLst/>
                          <a:latin typeface="Arial Narrow" charset="0"/>
                          <a:ea typeface="ＭＳ Ｐゴシック" charset="0"/>
                          <a:cs typeface="ＭＳ Ｐゴシック" charset="0"/>
                        </a:rPr>
                        <a:t>MasterChem</a:t>
                      </a:r>
                      <a:r>
                        <a:rPr kumimoji="0" lang="es-ES" sz="1200" b="0" i="1" u="none" strike="noStrike" cap="none" normalizeH="0" baseline="0" dirty="0">
                          <a:ln>
                            <a:noFill/>
                          </a:ln>
                          <a:solidFill>
                            <a:srgbClr val="000000"/>
                          </a:solidFill>
                          <a:effectLst/>
                          <a:latin typeface="Arial Narrow" charset="0"/>
                          <a:ea typeface="ＭＳ Ｐゴシック" charset="0"/>
                          <a:cs typeface="ＭＳ Ｐゴシック" charset="0"/>
                        </a:rPr>
                        <a:t> III “y “UMU Divulga”</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Ofrecer herramientas actuales, perdurables en el tiempo, integradoras y asequibles a la población con el fin de fomentar el pensamiento crítico y sensibilizar sobre la importancia de la ciencia en la vida cotidiana, en la toma de decisiones que afectan, entre otros temas, a la salud y a la alimentación. Pondremos especial énfasis en combatir las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pseudoterapias</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la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quimiofobia</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y las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fake</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a:t>
                      </a:r>
                      <a:r>
                        <a:rPr kumimoji="0" lang="es-ES" sz="1200" b="0" i="0" u="none" strike="noStrike" cap="none" normalizeH="0" baseline="0" dirty="0" err="1">
                          <a:ln>
                            <a:noFill/>
                          </a:ln>
                          <a:solidFill>
                            <a:schemeClr val="tx1"/>
                          </a:solidFill>
                          <a:effectLst/>
                          <a:latin typeface="Arial Narrow" charset="0"/>
                          <a:ea typeface="ＭＳ Ｐゴシック" charset="0"/>
                          <a:cs typeface="ＭＳ Ｐゴシック" charset="0"/>
                        </a:rPr>
                        <a:t>news</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a:t>
                      </a:r>
                    </a:p>
                    <a:p>
                      <a:pPr marL="171450" marR="0" lvl="0" indent="-171450" algn="just" defTabSz="457200" rtl="0" eaLnBrk="1" fontAlgn="base" latinLnBrk="0" hangingPunct="1">
                        <a:lnSpc>
                          <a:spcPct val="100000"/>
                        </a:lnSpc>
                        <a:spcBef>
                          <a:spcPct val="0"/>
                        </a:spcBef>
                        <a:spcAft>
                          <a:spcPct val="0"/>
                        </a:spcAft>
                        <a:buClrTx/>
                        <a:buSzTx/>
                        <a:buFontTx/>
                        <a:buChar char="-"/>
                        <a:tabLst/>
                      </a:pP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4"/>
                  </a:ext>
                </a:extLst>
              </a:tr>
              <a:tr h="105139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Arial Narrow" charset="0"/>
                          <a:ea typeface="ＭＳ Ｐゴシック" charset="0"/>
                          <a:cs typeface="ＭＳ Ｐゴシック" charset="0"/>
                        </a:rPr>
                        <a:t>Divulgación</a:t>
                      </a:r>
                      <a:endPar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just" defTabSz="457200" rtl="0" eaLnBrk="1" fontAlgn="base" latinLnBrk="0" hangingPunct="1">
                        <a:lnSpc>
                          <a:spcPct val="100000"/>
                        </a:lnSpc>
                        <a:spcBef>
                          <a:spcPct val="0"/>
                        </a:spcBef>
                        <a:spcAft>
                          <a:spcPts val="600"/>
                        </a:spcAft>
                        <a:buClrTx/>
                        <a:buSzTx/>
                        <a:buFont typeface="Arial"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Asesoramiento en materia de divulgación para Sexenio de Transferencia.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Informe Consejo de Gobierno</a:t>
                      </a:r>
                    </a:p>
                    <a:p>
                      <a:pPr marL="171450" marR="0" lvl="0" indent="-171450" algn="just" defTabSz="4572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Información a comunidad universitaria.</a:t>
                      </a:r>
                    </a:p>
                    <a:p>
                      <a:pPr marL="171450" marR="0" lvl="0" indent="-171450" algn="just" defTabSz="4572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Punto de asesoramiento en web Unidad de Cultura Científica y Vicerrectorado de Transferencia y Divulgación Científica sobre la solicitud del II Sexenio de Transferencia.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487960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681056D-B251-7944-9D5B-A0CF11847B5C}"/>
              </a:ext>
            </a:extLst>
          </p:cNvPr>
          <p:cNvSpPr>
            <a:spLocks noGrp="1"/>
          </p:cNvSpPr>
          <p:nvPr>
            <p:ph type="title"/>
          </p:nvPr>
        </p:nvSpPr>
        <p:spPr/>
        <p:txBody>
          <a:bodyPr/>
          <a:lstStyle/>
          <a:p>
            <a:r>
              <a:rPr lang="es-ES" dirty="0"/>
              <a:t>Vicerrectorado de Transferencia y Divulgación Científica</a:t>
            </a:r>
          </a:p>
        </p:txBody>
      </p:sp>
      <p:sp>
        <p:nvSpPr>
          <p:cNvPr id="4" name="Marcador de contenido 3">
            <a:extLst>
              <a:ext uri="{FF2B5EF4-FFF2-40B4-BE49-F238E27FC236}">
                <a16:creationId xmlns="" xmlns:a16="http://schemas.microsoft.com/office/drawing/2014/main" id="{F398FEAF-AC58-9F40-89FD-108EEA4A3D08}"/>
              </a:ext>
            </a:extLst>
          </p:cNvPr>
          <p:cNvSpPr>
            <a:spLocks noGrp="1"/>
          </p:cNvSpPr>
          <p:nvPr>
            <p:ph sz="quarter" idx="13"/>
          </p:nvPr>
        </p:nvSpPr>
        <p:spPr/>
        <p:txBody>
          <a:bodyPr/>
          <a:lstStyle/>
          <a:p>
            <a:r>
              <a:rPr lang="es-ES" dirty="0"/>
              <a:t>Líneas de actuación 2020-2021</a:t>
            </a:r>
          </a:p>
        </p:txBody>
      </p:sp>
      <p:sp>
        <p:nvSpPr>
          <p:cNvPr id="5" name="Marcador de número de diapositiva 4">
            <a:extLst>
              <a:ext uri="{FF2B5EF4-FFF2-40B4-BE49-F238E27FC236}">
                <a16:creationId xmlns="" xmlns:a16="http://schemas.microsoft.com/office/drawing/2014/main"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58</a:t>
            </a:fld>
            <a:endParaRPr lang="es-ES" dirty="0"/>
          </a:p>
        </p:txBody>
      </p:sp>
      <p:graphicFrame>
        <p:nvGraphicFramePr>
          <p:cNvPr id="6" name="Group 24">
            <a:extLst>
              <a:ext uri="{FF2B5EF4-FFF2-40B4-BE49-F238E27FC236}">
                <a16:creationId xmlns="" xmlns:a16="http://schemas.microsoft.com/office/drawing/2014/main" id="{86567386-8772-A54A-9737-B8C851A4BBB5}"/>
              </a:ext>
            </a:extLst>
          </p:cNvPr>
          <p:cNvGraphicFramePr>
            <a:graphicFrameLocks noGrp="1"/>
          </p:cNvGraphicFramePr>
          <p:nvPr>
            <p:extLst>
              <p:ext uri="{D42A27DB-BD31-4B8C-83A1-F6EECF244321}">
                <p14:modId xmlns:p14="http://schemas.microsoft.com/office/powerpoint/2010/main" val="1830719865"/>
              </p:ext>
            </p:extLst>
          </p:nvPr>
        </p:nvGraphicFramePr>
        <p:xfrm>
          <a:off x="434360" y="1258822"/>
          <a:ext cx="11502536" cy="5052369"/>
        </p:xfrm>
        <a:graphic>
          <a:graphicData uri="http://schemas.openxmlformats.org/drawingml/2006/table">
            <a:tbl>
              <a:tblPr/>
              <a:tblGrid>
                <a:gridCol w="1603039">
                  <a:extLst>
                    <a:ext uri="{9D8B030D-6E8A-4147-A177-3AD203B41FA5}">
                      <a16:colId xmlns="" xmlns:a16="http://schemas.microsoft.com/office/drawing/2014/main" val="20000"/>
                    </a:ext>
                  </a:extLst>
                </a:gridCol>
                <a:gridCol w="4578286">
                  <a:extLst>
                    <a:ext uri="{9D8B030D-6E8A-4147-A177-3AD203B41FA5}">
                      <a16:colId xmlns="" xmlns:a16="http://schemas.microsoft.com/office/drawing/2014/main" val="20001"/>
                    </a:ext>
                  </a:extLst>
                </a:gridCol>
                <a:gridCol w="967631">
                  <a:extLst>
                    <a:ext uri="{9D8B030D-6E8A-4147-A177-3AD203B41FA5}">
                      <a16:colId xmlns="" xmlns:a16="http://schemas.microsoft.com/office/drawing/2014/main" val="20002"/>
                    </a:ext>
                  </a:extLst>
                </a:gridCol>
                <a:gridCol w="4353580">
                  <a:extLst>
                    <a:ext uri="{9D8B030D-6E8A-4147-A177-3AD203B41FA5}">
                      <a16:colId xmlns="" xmlns:a16="http://schemas.microsoft.com/office/drawing/2014/main" val="20003"/>
                    </a:ext>
                  </a:extLst>
                </a:gridCol>
              </a:tblGrid>
              <a:tr h="296877">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Planificación de </a:t>
                      </a:r>
                      <a:r>
                        <a:rPr kumimoji="0" lang="es-ES_tradnl" sz="1400" b="1" i="0" u="none" strike="noStrike" cap="none" normalizeH="0" baseline="0" dirty="0" smtClean="0">
                          <a:ln>
                            <a:noFill/>
                          </a:ln>
                          <a:solidFill>
                            <a:schemeClr val="bg1"/>
                          </a:solidFill>
                          <a:effectLst/>
                          <a:latin typeface="Arial Narrow" charset="0"/>
                          <a:ea typeface="ＭＳ Ｐゴシック" charset="0"/>
                          <a:cs typeface="ＭＳ Ｐゴシック" charset="0"/>
                        </a:rPr>
                        <a:t>Actuaciones: </a:t>
                      </a:r>
                      <a:r>
                        <a:rPr kumimoji="0" lang="es-ES_tradnl" sz="1200" b="1" i="0" u="none" strike="noStrike" cap="none" normalizeH="0" baseline="0" dirty="0" smtClean="0">
                          <a:ln>
                            <a:noFill/>
                          </a:ln>
                          <a:solidFill>
                            <a:schemeClr val="bg1"/>
                          </a:solidFill>
                          <a:effectLst/>
                          <a:latin typeface="Arial Narrow" charset="0"/>
                          <a:ea typeface="ＭＳ Ｐゴシック" charset="0"/>
                          <a:cs typeface="ＭＳ Ｐゴシック" charset="0"/>
                        </a:rPr>
                        <a:t>Divulgación Científica</a:t>
                      </a: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0"/>
                  </a:ext>
                </a:extLst>
              </a:tr>
              <a:tr h="2671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Línea</a:t>
                      </a: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a:ln>
                            <a:noFill/>
                          </a:ln>
                          <a:solidFill>
                            <a:schemeClr val="bg1"/>
                          </a:solidFill>
                          <a:effectLst/>
                          <a:latin typeface="Arial Narrow" charset="0"/>
                          <a:ea typeface="ＭＳ Ｐゴシック" charset="0"/>
                          <a:cs typeface="ＭＳ Ｐゴシック" charset="0"/>
                        </a:rPr>
                        <a:t>Descripción</a:t>
                      </a: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1"/>
                  </a:ext>
                </a:extLst>
              </a:tr>
              <a:tr h="86276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Divulgación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just" defTabSz="457200" rtl="0" eaLnBrk="1" fontAlgn="base" latinLnBrk="0" hangingPunct="1">
                        <a:lnSpc>
                          <a:spcPct val="100000"/>
                        </a:lnSpc>
                        <a:spcBef>
                          <a:spcPct val="0"/>
                        </a:spcBef>
                        <a:spcAft>
                          <a:spcPts val="60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Curso: “La divulgación científica: un relato </a:t>
                      </a:r>
                      <a:r>
                        <a:rPr kumimoji="0" lang="es-ES" sz="1200" b="0" i="0" u="none" strike="noStrike" cap="none" normalizeH="0" baseline="0" dirty="0" err="1">
                          <a:ln>
                            <a:noFill/>
                          </a:ln>
                          <a:solidFill>
                            <a:srgbClr val="000000"/>
                          </a:solidFill>
                          <a:effectLst/>
                          <a:latin typeface="Arial Narrow" charset="0"/>
                          <a:ea typeface="ＭＳ Ｐゴシック" charset="0"/>
                          <a:cs typeface="ＭＳ Ｐゴシック" charset="0"/>
                        </a:rPr>
                        <a:t>transmedia</a:t>
                      </a: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Segunda edición”. </a:t>
                      </a:r>
                    </a:p>
                    <a:p>
                      <a:pPr marL="0" marR="0" lvl="0" indent="0" algn="just" defTabSz="457200" rtl="0" eaLnBrk="1" fontAlgn="base" latinLnBrk="0" hangingPunct="1">
                        <a:lnSpc>
                          <a:spcPct val="100000"/>
                        </a:lnSpc>
                        <a:spcBef>
                          <a:spcPct val="0"/>
                        </a:spcBef>
                        <a:spcAft>
                          <a:spcPts val="600"/>
                        </a:spcAft>
                        <a:buClrTx/>
                        <a:buSzTx/>
                        <a:buFont typeface="Arial" charset="0"/>
                        <a:buNone/>
                        <a:tabLst/>
                        <a:defRPr/>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p>
                      <a:pPr marL="0" marR="0" lvl="0" indent="0" algn="just" defTabSz="457200" rtl="0" eaLnBrk="1" fontAlgn="base" latinLnBrk="0" hangingPunct="1">
                        <a:lnSpc>
                          <a:spcPct val="100000"/>
                        </a:lnSpc>
                        <a:spcBef>
                          <a:spcPct val="0"/>
                        </a:spcBef>
                        <a:spcAft>
                          <a:spcPts val="600"/>
                        </a:spcAft>
                        <a:buClrTx/>
                        <a:buSzTx/>
                        <a:buFont typeface="Arial" charset="0"/>
                        <a:buNone/>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bg1"/>
                          </a:solidFill>
                          <a:effectLst/>
                          <a:latin typeface="Arial Narrow" charset="0"/>
                          <a:ea typeface="ＭＳ Ｐゴシック" charset="0"/>
                          <a:cs typeface="ＭＳ Ｐゴシック" charset="0"/>
                        </a:rPr>
                        <a:t>Realizado</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Impulsar la formación y el asesoramiento en materia de divulgación científica mediante cursos a PDI, PAS y alumnado.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2"/>
                  </a:ext>
                </a:extLst>
              </a:tr>
              <a:tr h="85060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Divulgación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just" defTabSz="457200" rtl="0" eaLnBrk="1" fontAlgn="base" latinLnBrk="0" hangingPunct="1">
                        <a:lnSpc>
                          <a:spcPct val="100000"/>
                        </a:lnSpc>
                        <a:spcBef>
                          <a:spcPct val="0"/>
                        </a:spcBef>
                        <a:spcAft>
                          <a:spcPts val="600"/>
                        </a:spcAft>
                        <a:buClrTx/>
                        <a:buSzTx/>
                        <a:buFont typeface="Arial" charset="0"/>
                        <a:buChar char="•"/>
                        <a:tabLst/>
                        <a:defRPr/>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 Instaurar una nueva convocatoria de ayudas en divulgación científica. </a:t>
                      </a:r>
                    </a:p>
                    <a:p>
                      <a:pPr marL="171450" marR="0" lvl="0" indent="-171450" algn="just" defTabSz="457200" rtl="0" eaLnBrk="1" fontAlgn="base" latinLnBrk="0" hangingPunct="1">
                        <a:lnSpc>
                          <a:spcPct val="100000"/>
                        </a:lnSpc>
                        <a:spcBef>
                          <a:spcPct val="0"/>
                        </a:spcBef>
                        <a:spcAft>
                          <a:spcPts val="600"/>
                        </a:spcAft>
                        <a:buClrTx/>
                        <a:buSzTx/>
                        <a:buFont typeface="Arial" charset="0"/>
                        <a:buChar char="•"/>
                        <a:tabLst/>
                      </a:pPr>
                      <a:endPar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Tx/>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Fomento de la realización de acciones de divulgación científica con un aumento de su presupuesto, propiciando la participación de los miembros del PDI, PAS y el alumnado.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 xmlns:a16="http://schemas.microsoft.com/office/drawing/2014/main" val="10003"/>
                  </a:ext>
                </a:extLst>
              </a:tr>
              <a:tr h="78255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Divulgación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171450" marR="0" lvl="0" indent="-171450" algn="just" defTabSz="457200"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s-ES" sz="1200" b="0" i="0" u="none" strike="noStrike" cap="none" normalizeH="0" baseline="0" dirty="0">
                          <a:ln>
                            <a:noFill/>
                          </a:ln>
                          <a:solidFill>
                            <a:srgbClr val="000000"/>
                          </a:solidFill>
                          <a:effectLst/>
                          <a:latin typeface="Arial Narrow" charset="0"/>
                          <a:ea typeface="ＭＳ Ｐゴシック" charset="0"/>
                          <a:cs typeface="ＭＳ Ｐゴシック" charset="0"/>
                        </a:rPr>
                        <a:t>Publicar convocatorias extra de premios y reconocimientos en divulgación científica.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just" defTabSz="457200" rtl="0" eaLnBrk="1" fontAlgn="base" latinLnBrk="0" hangingPunct="1">
                        <a:lnSpc>
                          <a:spcPct val="100000"/>
                        </a:lnSpc>
                        <a:spcBef>
                          <a:spcPct val="0"/>
                        </a:spcBef>
                        <a:spcAft>
                          <a:spcPct val="0"/>
                        </a:spcAft>
                        <a:buClrTx/>
                        <a:buSzTx/>
                        <a:buFontTx/>
                        <a:buChar char="-"/>
                        <a:tabLst/>
                        <a:defRPr/>
                      </a:pP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Contribuir a la motivación y satisfacción del PDI universitario con la  creación de convocatorias extra de ayudas que incentiven la actividad de divulgación científica.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5E8EA"/>
                    </a:solidFill>
                  </a:tcPr>
                </a:tc>
                <a:extLst>
                  <a:ext uri="{0D108BD9-81ED-4DB2-BD59-A6C34878D82A}">
                    <a16:rowId xmlns="" xmlns:a16="http://schemas.microsoft.com/office/drawing/2014/main" val="10004"/>
                  </a:ext>
                </a:extLst>
              </a:tr>
              <a:tr h="19773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Narrow" charset="0"/>
                          <a:ea typeface="ＭＳ Ｐゴシック" charset="0"/>
                          <a:cs typeface="ＭＳ Ｐゴシック" charset="0"/>
                        </a:rPr>
                        <a:t>Divulgación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71450" marR="0" lvl="0" indent="-171450" algn="just" defTabSz="457200" rtl="0" eaLnBrk="1" fontAlgn="base" latinLnBrk="0" hangingPunct="1">
                        <a:lnSpc>
                          <a:spcPct val="100000"/>
                        </a:lnSpc>
                        <a:spcBef>
                          <a:spcPct val="0"/>
                        </a:spcBef>
                        <a:spcAft>
                          <a:spcPts val="600"/>
                        </a:spcAft>
                        <a:buClrTx/>
                        <a:buSzTx/>
                        <a:buFont typeface="Arial" charset="0"/>
                        <a:buChar char="•"/>
                        <a:tabLst/>
                      </a:pPr>
                      <a:r>
                        <a:rPr lang="es-ES" sz="1200" dirty="0">
                          <a:latin typeface="Arial Narrow" panose="020B0606020202030204" pitchFamily="34" charset="0"/>
                        </a:rPr>
                        <a:t>Crear y consolidar estructuralmente la Unidad de Cultura e Innovación de la UM. </a:t>
                      </a:r>
                      <a:endParaRPr kumimoji="0" lang="es-ES" sz="1200" b="0" i="0" u="none" strike="noStrike" cap="none" normalizeH="0" baseline="0" dirty="0">
                        <a:ln>
                          <a:noFill/>
                        </a:ln>
                        <a:solidFill>
                          <a:srgbClr val="000000"/>
                        </a:solidFill>
                        <a:effectLst/>
                        <a:latin typeface="Arial Narrow" panose="020B0606020202030204" pitchFamily="34"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bg1"/>
                          </a:solidFill>
                          <a:effectLst/>
                          <a:latin typeface="Arial Narrow" charset="0"/>
                          <a:ea typeface="ＭＳ Ｐゴシック" charset="0"/>
                          <a:cs typeface="ＭＳ Ｐゴシック" charset="0"/>
                        </a:rPr>
                        <a:t>En proceso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Tx/>
                        <a:buChar char="-"/>
                        <a:tabLst/>
                        <a:defRPr/>
                      </a:pPr>
                      <a:r>
                        <a:rPr lang="es-ES" sz="1200" dirty="0">
                          <a:latin typeface="Arial Narrow" panose="020B0606020202030204" pitchFamily="34" charset="0"/>
                        </a:rPr>
                        <a:t>Inclusión de la Unidad en la RPT de la UM , adaptación de las funciones y trabajo en sus distintas</a:t>
                      </a:r>
                      <a:r>
                        <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rPr>
                        <a:t> secciones. </a:t>
                      </a:r>
                      <a:r>
                        <a:rPr kumimoji="0" lang="es-ES" sz="1200" b="0" i="0" u="none" strike="noStrike" cap="none" normalizeH="0" baseline="0" dirty="0">
                          <a:ln>
                            <a:noFill/>
                          </a:ln>
                          <a:solidFill>
                            <a:schemeClr val="tx1"/>
                          </a:solidFill>
                          <a:effectLst/>
                          <a:latin typeface="Arial Narrow" panose="020B0606020202030204" pitchFamily="34" charset="0"/>
                          <a:ea typeface="ＭＳ Ｐゴシック" charset="0"/>
                          <a:cs typeface="ＭＳ Ｐゴシック" charset="0"/>
                        </a:rPr>
                        <a:t>E</a:t>
                      </a:r>
                      <a:r>
                        <a:rPr lang="es-ES" sz="1200" dirty="0">
                          <a:latin typeface="Arial Narrow" panose="020B0606020202030204" pitchFamily="34" charset="0"/>
                        </a:rPr>
                        <a:t>stabilización y promoción de su personal. </a:t>
                      </a:r>
                      <a:endParaRPr kumimoji="0" lang="es-ES" sz="1200" b="0" i="0" u="none" strike="noStrike" cap="none" normalizeH="0" baseline="0" dirty="0">
                        <a:ln>
                          <a:noFill/>
                        </a:ln>
                        <a:solidFill>
                          <a:schemeClr val="tx1"/>
                        </a:solidFill>
                        <a:effectLst/>
                        <a:latin typeface="Arial Narrow" charset="0"/>
                        <a:ea typeface="ＭＳ Ｐゴシック" charset="0"/>
                        <a:cs typeface="ＭＳ Ｐゴシック"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4362791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CACAFA40-79EF-4E44-A163-FFA6A52AC990}"/>
              </a:ext>
            </a:extLst>
          </p:cNvPr>
          <p:cNvSpPr/>
          <p:nvPr/>
        </p:nvSpPr>
        <p:spPr>
          <a:xfrm>
            <a:off x="-53443" y="-95003"/>
            <a:ext cx="12380030" cy="7089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xmlns="" id="{EE12CBD8-027D-484E-94F8-6E15AFBD3A5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D744B12F-2C2A-614A-8EF4-5D1764715CC3}"/>
              </a:ext>
            </a:extLst>
          </p:cNvPr>
          <p:cNvSpPr>
            <a:spLocks noGrp="1"/>
          </p:cNvSpPr>
          <p:nvPr>
            <p:ph idx="1"/>
          </p:nvPr>
        </p:nvSpPr>
        <p:spPr/>
        <p:txBody>
          <a:bodyPr/>
          <a:lstStyle/>
          <a:p>
            <a:endParaRPr lang="es-ES"/>
          </a:p>
        </p:txBody>
      </p:sp>
      <p:sp>
        <p:nvSpPr>
          <p:cNvPr id="4" name="Marcador de contenido 3">
            <a:extLst>
              <a:ext uri="{FF2B5EF4-FFF2-40B4-BE49-F238E27FC236}">
                <a16:creationId xmlns:a16="http://schemas.microsoft.com/office/drawing/2014/main" xmlns="" id="{A464E6CD-725F-4C4B-9F16-73737AB7D7F9}"/>
              </a:ext>
            </a:extLst>
          </p:cNvPr>
          <p:cNvSpPr>
            <a:spLocks noGrp="1"/>
          </p:cNvSpPr>
          <p:nvPr>
            <p:ph sz="quarter" idx="13"/>
          </p:nvPr>
        </p:nvSpPr>
        <p:spPr/>
        <p:txBody>
          <a:bodyPr/>
          <a:lstStyle/>
          <a:p>
            <a:endParaRPr lang="es-ES"/>
          </a:p>
        </p:txBody>
      </p:sp>
      <p:sp>
        <p:nvSpPr>
          <p:cNvPr id="5" name="Marcador de número de diapositiva 4">
            <a:extLst>
              <a:ext uri="{FF2B5EF4-FFF2-40B4-BE49-F238E27FC236}">
                <a16:creationId xmlns:a16="http://schemas.microsoft.com/office/drawing/2014/main" xmlns="" id="{14B2F37B-0716-2445-85D2-785C846F7736}"/>
              </a:ext>
            </a:extLst>
          </p:cNvPr>
          <p:cNvSpPr>
            <a:spLocks noGrp="1"/>
          </p:cNvSpPr>
          <p:nvPr>
            <p:ph type="sldNum" sz="quarter" idx="14"/>
          </p:nvPr>
        </p:nvSpPr>
        <p:spPr/>
        <p:txBody>
          <a:bodyPr/>
          <a:lstStyle/>
          <a:p>
            <a:pPr>
              <a:defRPr/>
            </a:pPr>
            <a:fld id="{20BDD033-B903-484B-A163-AC51B4E4C8F1}" type="slidenum">
              <a:rPr lang="es-ES" smtClean="0"/>
              <a:pPr>
                <a:defRPr/>
              </a:pPr>
              <a:t>59</a:t>
            </a:fld>
            <a:endParaRPr lang="es-ES" dirty="0"/>
          </a:p>
        </p:txBody>
      </p:sp>
      <p:pic>
        <p:nvPicPr>
          <p:cNvPr id="12" name="Imagen 11">
            <a:extLst>
              <a:ext uri="{FF2B5EF4-FFF2-40B4-BE49-F238E27FC236}">
                <a16:creationId xmlns:a16="http://schemas.microsoft.com/office/drawing/2014/main" xmlns="" id="{B05B60AD-82DC-1146-9BEA-4F2C023A7DD2}"/>
              </a:ext>
            </a:extLst>
          </p:cNvPr>
          <p:cNvPicPr>
            <a:picLocks noChangeAspect="1"/>
          </p:cNvPicPr>
          <p:nvPr/>
        </p:nvPicPr>
        <p:blipFill>
          <a:blip r:embed="rId2"/>
          <a:stretch>
            <a:fillRect/>
          </a:stretch>
        </p:blipFill>
        <p:spPr>
          <a:xfrm>
            <a:off x="-53444" y="4615899"/>
            <a:ext cx="12380030" cy="2395429"/>
          </a:xfrm>
          <a:prstGeom prst="rect">
            <a:avLst/>
          </a:prstGeom>
          <a:solidFill>
            <a:srgbClr val="A40000"/>
          </a:solidFill>
        </p:spPr>
      </p:pic>
      <p:pic>
        <p:nvPicPr>
          <p:cNvPr id="6" name="Imagen 5">
            <a:extLst>
              <a:ext uri="{FF2B5EF4-FFF2-40B4-BE49-F238E27FC236}">
                <a16:creationId xmlns:a16="http://schemas.microsoft.com/office/drawing/2014/main" xmlns="" id="{5586E7C8-22CC-D847-A451-54255EC95423}"/>
              </a:ext>
            </a:extLst>
          </p:cNvPr>
          <p:cNvPicPr>
            <a:picLocks noChangeAspect="1"/>
          </p:cNvPicPr>
          <p:nvPr/>
        </p:nvPicPr>
        <p:blipFill>
          <a:blip r:embed="rId3"/>
          <a:stretch>
            <a:fillRect/>
          </a:stretch>
        </p:blipFill>
        <p:spPr>
          <a:xfrm>
            <a:off x="-918516" y="-95003"/>
            <a:ext cx="15074890" cy="4710903"/>
          </a:xfrm>
          <a:prstGeom prst="rect">
            <a:avLst/>
          </a:prstGeom>
        </p:spPr>
      </p:pic>
      <p:sp>
        <p:nvSpPr>
          <p:cNvPr id="8" name="CuadroTexto 7">
            <a:extLst>
              <a:ext uri="{FF2B5EF4-FFF2-40B4-BE49-F238E27FC236}">
                <a16:creationId xmlns:a16="http://schemas.microsoft.com/office/drawing/2014/main" xmlns="" id="{CDBFB8F9-3DAF-AC47-B44E-C2AAB6A43A7B}"/>
              </a:ext>
            </a:extLst>
          </p:cNvPr>
          <p:cNvSpPr txBox="1"/>
          <p:nvPr/>
        </p:nvSpPr>
        <p:spPr>
          <a:xfrm>
            <a:off x="456539" y="5373216"/>
            <a:ext cx="7501669" cy="769441"/>
          </a:xfrm>
          <a:prstGeom prst="rect">
            <a:avLst/>
          </a:prstGeom>
          <a:noFill/>
        </p:spPr>
        <p:txBody>
          <a:bodyPr wrap="none" rtlCol="0">
            <a:spAutoFit/>
          </a:bodyPr>
          <a:lstStyle/>
          <a:p>
            <a:r>
              <a:rPr lang="es-ES" sz="4400" dirty="0">
                <a:solidFill>
                  <a:schemeClr val="bg1"/>
                </a:solidFill>
              </a:rPr>
              <a:t>Plan de Actuaciones 2020/21</a:t>
            </a:r>
          </a:p>
        </p:txBody>
      </p:sp>
      <p:pic>
        <p:nvPicPr>
          <p:cNvPr id="13" name="Imagen 12">
            <a:extLst>
              <a:ext uri="{FF2B5EF4-FFF2-40B4-BE49-F238E27FC236}">
                <a16:creationId xmlns:a16="http://schemas.microsoft.com/office/drawing/2014/main" xmlns="" id="{544C73E5-0525-964A-A4C9-430169E0582E}"/>
              </a:ext>
            </a:extLst>
          </p:cNvPr>
          <p:cNvPicPr>
            <a:picLocks noChangeAspect="1"/>
          </p:cNvPicPr>
          <p:nvPr/>
        </p:nvPicPr>
        <p:blipFill>
          <a:blip r:embed="rId4"/>
          <a:stretch>
            <a:fillRect/>
          </a:stretch>
        </p:blipFill>
        <p:spPr>
          <a:xfrm>
            <a:off x="8413072" y="5348312"/>
            <a:ext cx="3365500" cy="889000"/>
          </a:xfrm>
          <a:prstGeom prst="rect">
            <a:avLst/>
          </a:prstGeom>
        </p:spPr>
      </p:pic>
    </p:spTree>
    <p:extLst>
      <p:ext uri="{BB962C8B-B14F-4D97-AF65-F5344CB8AC3E}">
        <p14:creationId xmlns:p14="http://schemas.microsoft.com/office/powerpoint/2010/main" val="3206679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681056D-B251-7944-9D5B-A0CF11847B5C}"/>
              </a:ext>
            </a:extLst>
          </p:cNvPr>
          <p:cNvSpPr>
            <a:spLocks noGrp="1"/>
          </p:cNvSpPr>
          <p:nvPr>
            <p:ph type="title"/>
          </p:nvPr>
        </p:nvSpPr>
        <p:spPr/>
        <p:txBody>
          <a:bodyPr/>
          <a:lstStyle/>
          <a:p>
            <a:r>
              <a:rPr lang="es-ES" dirty="0" smtClean="0"/>
              <a:t>Secretaría General</a:t>
            </a:r>
            <a:endParaRPr lang="es-ES" dirty="0"/>
          </a:p>
        </p:txBody>
      </p:sp>
      <p:sp>
        <p:nvSpPr>
          <p:cNvPr id="4" name="Marcador de contenido 3">
            <a:extLst>
              <a:ext uri="{FF2B5EF4-FFF2-40B4-BE49-F238E27FC236}">
                <a16:creationId xmlns="" xmlns:a16="http://schemas.microsoft.com/office/drawing/2014/main" id="{F398FEAF-AC58-9F40-89FD-108EEA4A3D08}"/>
              </a:ext>
            </a:extLst>
          </p:cNvPr>
          <p:cNvSpPr>
            <a:spLocks noGrp="1"/>
          </p:cNvSpPr>
          <p:nvPr>
            <p:ph sz="quarter" idx="13"/>
          </p:nvPr>
        </p:nvSpPr>
        <p:spPr/>
        <p:txBody>
          <a:bodyPr/>
          <a:lstStyle/>
          <a:p>
            <a:r>
              <a:rPr lang="es-ES" dirty="0"/>
              <a:t>Líneas de actuación </a:t>
            </a:r>
            <a:r>
              <a:rPr lang="es-ES" dirty="0" smtClean="0"/>
              <a:t>2020-2021</a:t>
            </a:r>
            <a:endParaRPr lang="es-ES" dirty="0"/>
          </a:p>
        </p:txBody>
      </p:sp>
      <p:sp>
        <p:nvSpPr>
          <p:cNvPr id="5" name="Marcador de número de diapositiva 4">
            <a:extLst>
              <a:ext uri="{FF2B5EF4-FFF2-40B4-BE49-F238E27FC236}">
                <a16:creationId xmlns="" xmlns:a16="http://schemas.microsoft.com/office/drawing/2014/main"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6</a:t>
            </a:fld>
            <a:endParaRPr lang="es-ES" dirty="0"/>
          </a:p>
        </p:txBody>
      </p:sp>
      <p:graphicFrame>
        <p:nvGraphicFramePr>
          <p:cNvPr id="7" name="Tabla 6">
            <a:extLst>
              <a:ext uri="{FF2B5EF4-FFF2-40B4-BE49-F238E27FC236}">
                <a16:creationId xmlns="" xmlns:a16="http://schemas.microsoft.com/office/drawing/2014/main" id="{E7DEDE01-DE16-FB45-A2FD-EEE29A3B1843}"/>
              </a:ext>
            </a:extLst>
          </p:cNvPr>
          <p:cNvGraphicFramePr>
            <a:graphicFrameLocks noGrp="1"/>
          </p:cNvGraphicFramePr>
          <p:nvPr>
            <p:extLst>
              <p:ext uri="{D42A27DB-BD31-4B8C-83A1-F6EECF244321}">
                <p14:modId xmlns:p14="http://schemas.microsoft.com/office/powerpoint/2010/main" val="2556915917"/>
              </p:ext>
            </p:extLst>
          </p:nvPr>
        </p:nvGraphicFramePr>
        <p:xfrm>
          <a:off x="377587" y="1224132"/>
          <a:ext cx="11501798" cy="3335569"/>
        </p:xfrm>
        <a:graphic>
          <a:graphicData uri="http://schemas.openxmlformats.org/drawingml/2006/table">
            <a:tbl>
              <a:tblPr/>
              <a:tblGrid>
                <a:gridCol w="1584430">
                  <a:extLst>
                    <a:ext uri="{9D8B030D-6E8A-4147-A177-3AD203B41FA5}">
                      <a16:colId xmlns="" xmlns:a16="http://schemas.microsoft.com/office/drawing/2014/main" val="20000"/>
                    </a:ext>
                  </a:extLst>
                </a:gridCol>
                <a:gridCol w="3351290">
                  <a:extLst>
                    <a:ext uri="{9D8B030D-6E8A-4147-A177-3AD203B41FA5}">
                      <a16:colId xmlns="" xmlns:a16="http://schemas.microsoft.com/office/drawing/2014/main" val="20001"/>
                    </a:ext>
                  </a:extLst>
                </a:gridCol>
                <a:gridCol w="2264386">
                  <a:extLst>
                    <a:ext uri="{9D8B030D-6E8A-4147-A177-3AD203B41FA5}">
                      <a16:colId xmlns="" xmlns:a16="http://schemas.microsoft.com/office/drawing/2014/main" val="20002"/>
                    </a:ext>
                  </a:extLst>
                </a:gridCol>
                <a:gridCol w="905754">
                  <a:extLst>
                    <a:ext uri="{9D8B030D-6E8A-4147-A177-3AD203B41FA5}">
                      <a16:colId xmlns="" xmlns:a16="http://schemas.microsoft.com/office/drawing/2014/main" val="20003"/>
                    </a:ext>
                  </a:extLst>
                </a:gridCol>
                <a:gridCol w="3395938">
                  <a:extLst>
                    <a:ext uri="{9D8B030D-6E8A-4147-A177-3AD203B41FA5}">
                      <a16:colId xmlns="" xmlns:a16="http://schemas.microsoft.com/office/drawing/2014/main" val="20004"/>
                    </a:ext>
                  </a:extLst>
                </a:gridCol>
              </a:tblGrid>
              <a:tr h="253024">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rPr>
                        <a:t>Transformación Digital</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endParaRPr lang="es-ES"/>
                    </a:p>
                  </a:txBody>
                  <a:tcPr/>
                </a:tc>
                <a:tc hMerge="1">
                  <a:txBody>
                    <a:bodyPr/>
                    <a:lstStyle/>
                    <a:p>
                      <a:endParaRPr lang="es-ES"/>
                    </a:p>
                  </a:txBody>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bg1"/>
                        </a:solidFill>
                        <a:effectLst/>
                        <a:latin typeface="Arial Narrow"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0"/>
                  </a:ext>
                </a:extLst>
              </a:tr>
              <a:tr h="22345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Línea</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Descripción</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Responsables</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Estado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a:ln>
                            <a:noFill/>
                          </a:ln>
                          <a:solidFill>
                            <a:schemeClr val="bg1"/>
                          </a:solidFill>
                          <a:effectLst/>
                          <a:latin typeface="Arial Narrow" charset="0"/>
                          <a:ea typeface="ＭＳ Ｐゴシック" charset="0"/>
                          <a:cs typeface="ＭＳ Ｐゴシック" charset="0"/>
                        </a:rPr>
                        <a:t>Resultado</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0D0D"/>
                    </a:solidFill>
                  </a:tcPr>
                </a:tc>
                <a:extLst>
                  <a:ext uri="{0D108BD9-81ED-4DB2-BD59-A6C34878D82A}">
                    <a16:rowId xmlns="" xmlns:a16="http://schemas.microsoft.com/office/drawing/2014/main" val="10001"/>
                  </a:ext>
                </a:extLst>
              </a:tr>
              <a:tr h="1190853">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Digitalización y preservación de las Resoluciones previas a la puesta en funcionamiento de la aplicación TOUM en el Repositorio Digital.um.</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Incorporar al repositorio institucional de acceso restringido Digital.um las resoluciones que por no contar  en su momento con la aplicación TOUM se encuentran en formato papel sin digitalizar.</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En proceso</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Acceso directo a las resoluciones que ahora tenemos que pedir al Archivo universitario por no encontrarse digitalizadas, además de garantizar su preservación.</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 xmlns:a16="http://schemas.microsoft.com/office/drawing/2014/main" val="10002"/>
                  </a:ext>
                </a:extLst>
              </a:tr>
              <a:tr h="1488566">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Descripción, catalogación y digitalización de los expedientes de alumnos de las Facultades de Derecho y Ciencias, desde el inicio de la Universidad de Murcia hasta 1936</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Este proyecto consta de dos partes, en la primera se describen y catalogarán en ALBALA, los expedientes y en la segunda etapa se digitalizarán y se subirán a DIGITALUM y se enlazarán con ALBALÁ. Con la digitalización también se asegura la conservación y preservación de los documentos</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s-ES_tradnl" sz="1200"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ＭＳ Ｐゴシック"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En proceso</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a:lnSpc>
                          <a:spcPct val="107000"/>
                        </a:lnSpc>
                        <a:spcAft>
                          <a:spcPts val="0"/>
                        </a:spcAft>
                      </a:pPr>
                      <a:r>
                        <a:rPr lang="es-ES" sz="1200" dirty="0">
                          <a:effectLst/>
                          <a:latin typeface="Arial Narrow" panose="020B0606020202030204" pitchFamily="34" charset="0"/>
                          <a:ea typeface="Times New Roman"/>
                          <a:cs typeface="Times New Roman"/>
                        </a:rPr>
                        <a:t>Una vez finalizada la primera etapa, se podrá buscar en ALBALÁ, por el nombre de alumno y de esta manera encontrar de forma rápida el expediente buscado. Cuando finalice la segunda etapa se podrá desde ALBALÁ, el personal con permisos en DIGITUM, acceder al expediente completo digitalizado.</a:t>
                      </a:r>
                      <a:endParaRPr lang="es-ES" sz="1200" dirty="0">
                        <a:effectLst/>
                        <a:latin typeface="Arial Narrow" panose="020B0606020202030204" pitchFamily="34" charset="0"/>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703749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a:extLst>
              <a:ext uri="{FF2B5EF4-FFF2-40B4-BE49-F238E27FC236}">
                <a16:creationId xmlns:a16="http://schemas.microsoft.com/office/drawing/2014/main" xmlns="" id="{DEE9AD7E-02F7-004F-880E-1BA42ABADC72}"/>
              </a:ext>
            </a:extLst>
          </p:cNvPr>
          <p:cNvSpPr>
            <a:spLocks noGrp="1"/>
          </p:cNvSpPr>
          <p:nvPr>
            <p:ph type="subTitle" idx="1"/>
          </p:nvPr>
        </p:nvSpPr>
        <p:spPr/>
        <p:txBody>
          <a:bodyPr/>
          <a:lstStyle/>
          <a:p>
            <a:endParaRPr lang="es-ES"/>
          </a:p>
        </p:txBody>
      </p:sp>
      <p:sp>
        <p:nvSpPr>
          <p:cNvPr id="3" name="Título 2">
            <a:extLst>
              <a:ext uri="{FF2B5EF4-FFF2-40B4-BE49-F238E27FC236}">
                <a16:creationId xmlns:a16="http://schemas.microsoft.com/office/drawing/2014/main" xmlns="" id="{DAE5B9A7-C6E2-F147-AE53-689F59716FB2}"/>
              </a:ext>
            </a:extLst>
          </p:cNvPr>
          <p:cNvSpPr>
            <a:spLocks noGrp="1"/>
          </p:cNvSpPr>
          <p:nvPr>
            <p:ph type="title"/>
          </p:nvPr>
        </p:nvSpPr>
        <p:spPr/>
        <p:txBody>
          <a:bodyPr/>
          <a:lstStyle/>
          <a:p>
            <a:r>
              <a:rPr lang="es-ES" dirty="0"/>
              <a:t>Gerencia y Vicegerencia</a:t>
            </a:r>
          </a:p>
        </p:txBody>
      </p:sp>
      <p:sp>
        <p:nvSpPr>
          <p:cNvPr id="5" name="Marcador de número de diapositiva 4">
            <a:extLst>
              <a:ext uri="{FF2B5EF4-FFF2-40B4-BE49-F238E27FC236}">
                <a16:creationId xmlns:a16="http://schemas.microsoft.com/office/drawing/2014/main" xmlns="" id="{FCB1B63D-1F7E-5D43-9429-CEC78F0A328A}"/>
              </a:ext>
            </a:extLst>
          </p:cNvPr>
          <p:cNvSpPr>
            <a:spLocks noGrp="1"/>
          </p:cNvSpPr>
          <p:nvPr>
            <p:ph type="sldNum" sz="quarter" idx="14"/>
          </p:nvPr>
        </p:nvSpPr>
        <p:spPr/>
        <p:txBody>
          <a:bodyPr/>
          <a:lstStyle/>
          <a:p>
            <a:pPr>
              <a:defRPr/>
            </a:pPr>
            <a:fld id="{20BDD033-B903-484B-A163-AC51B4E4C8F1}" type="slidenum">
              <a:rPr lang="es-ES" smtClean="0"/>
              <a:pPr>
                <a:defRPr/>
              </a:pPr>
              <a:t>7</a:t>
            </a:fld>
            <a:endParaRPr lang="es-ES" dirty="0"/>
          </a:p>
        </p:txBody>
      </p:sp>
    </p:spTree>
    <p:extLst>
      <p:ext uri="{BB962C8B-B14F-4D97-AF65-F5344CB8AC3E}">
        <p14:creationId xmlns:p14="http://schemas.microsoft.com/office/powerpoint/2010/main" val="365061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ítulo 1"/>
          <p:cNvSpPr txBox="1">
            <a:spLocks noGrp="1"/>
          </p:cNvSpPr>
          <p:nvPr>
            <p:ph type="title"/>
          </p:nvPr>
        </p:nvSpPr>
        <p:spPr>
          <a:xfrm>
            <a:off x="190459" y="142852"/>
            <a:ext cx="9331130" cy="642918"/>
          </a:xfrm>
          <a:prstGeom prst="rect">
            <a:avLst/>
          </a:prstGeom>
        </p:spPr>
        <p:txBody>
          <a:bodyPr/>
          <a:lstStyle/>
          <a:p>
            <a:r>
              <a:t>Gerencia</a:t>
            </a:r>
          </a:p>
        </p:txBody>
      </p:sp>
      <p:sp>
        <p:nvSpPr>
          <p:cNvPr id="313" name="Marcador de contenido 3"/>
          <p:cNvSpPr txBox="1">
            <a:spLocks noGrp="1"/>
          </p:cNvSpPr>
          <p:nvPr>
            <p:ph type="body" sz="quarter" idx="1"/>
          </p:nvPr>
        </p:nvSpPr>
        <p:spPr>
          <a:xfrm>
            <a:off x="190461" y="714356"/>
            <a:ext cx="8382059" cy="385763"/>
          </a:xfrm>
          <a:prstGeom prst="rect">
            <a:avLst/>
          </a:prstGeom>
        </p:spPr>
        <p:txBody>
          <a:bodyPr>
            <a:normAutofit lnSpcReduction="10000"/>
          </a:bodyPr>
          <a:lstStyle>
            <a:lvl1pPr algn="l">
              <a:lnSpc>
                <a:spcPct val="100000"/>
              </a:lnSpc>
              <a:spcBef>
                <a:spcPts val="400"/>
              </a:spcBef>
              <a:buSzTx/>
              <a:buNone/>
              <a:defRPr sz="2000">
                <a:solidFill>
                  <a:srgbClr val="FFFFFF"/>
                </a:solidFill>
              </a:defRPr>
            </a:lvl1pPr>
          </a:lstStyle>
          <a:p>
            <a:r>
              <a:rPr dirty="0" err="1"/>
              <a:t>Líneas</a:t>
            </a:r>
            <a:r>
              <a:rPr dirty="0"/>
              <a:t> de </a:t>
            </a:r>
            <a:r>
              <a:rPr dirty="0" err="1"/>
              <a:t>actuación</a:t>
            </a:r>
            <a:r>
              <a:rPr dirty="0"/>
              <a:t> </a:t>
            </a:r>
            <a:r>
              <a:rPr dirty="0" smtClean="0"/>
              <a:t>20</a:t>
            </a:r>
            <a:r>
              <a:rPr lang="es-ES" dirty="0" smtClean="0"/>
              <a:t>20</a:t>
            </a:r>
            <a:r>
              <a:rPr dirty="0" smtClean="0"/>
              <a:t>-202</a:t>
            </a:r>
            <a:r>
              <a:rPr lang="es-ES" dirty="0" smtClean="0"/>
              <a:t>1</a:t>
            </a:r>
            <a:endParaRPr dirty="0"/>
          </a:p>
        </p:txBody>
      </p:sp>
      <p:sp>
        <p:nvSpPr>
          <p:cNvPr id="314" name="Marcador de número de diapositiva 4"/>
          <p:cNvSpPr txBox="1">
            <a:spLocks noGrp="1"/>
          </p:cNvSpPr>
          <p:nvPr>
            <p:ph type="sldNum" sz="quarter" idx="2"/>
          </p:nvPr>
        </p:nvSpPr>
        <p:spPr>
          <a:xfrm>
            <a:off x="103072" y="6558376"/>
            <a:ext cx="174772"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graphicFrame>
        <p:nvGraphicFramePr>
          <p:cNvPr id="315" name="Group 24"/>
          <p:cNvGraphicFramePr/>
          <p:nvPr/>
        </p:nvGraphicFramePr>
        <p:xfrm>
          <a:off x="434359" y="1289302"/>
          <a:ext cx="11263996" cy="3374538"/>
        </p:xfrm>
        <a:graphic>
          <a:graphicData uri="http://schemas.openxmlformats.org/drawingml/2006/table">
            <a:tbl>
              <a:tblPr/>
              <a:tblGrid>
                <a:gridCol w="1569795"/>
                <a:gridCol w="4483342"/>
                <a:gridCol w="947563"/>
                <a:gridCol w="4263296"/>
              </a:tblGrid>
              <a:tr h="260464">
                <a:tc gridSpan="4">
                  <a:txBody>
                    <a:bodyPr/>
                    <a:lstStyle/>
                    <a:p>
                      <a:pPr algn="l" defTabSz="457200">
                        <a:defRPr sz="1800"/>
                      </a:pPr>
                      <a:r>
                        <a:rPr sz="1400" b="1" dirty="0" err="1">
                          <a:solidFill>
                            <a:srgbClr val="FFFFFF"/>
                          </a:solidFill>
                          <a:latin typeface="Arial Narrow"/>
                          <a:ea typeface="Arial Narrow"/>
                          <a:cs typeface="Arial Narrow"/>
                          <a:sym typeface="Arial Narrow"/>
                        </a:rPr>
                        <a:t>Planificación</a:t>
                      </a:r>
                      <a:r>
                        <a:rPr sz="1400" b="1" dirty="0">
                          <a:solidFill>
                            <a:srgbClr val="FFFFFF"/>
                          </a:solidFill>
                          <a:latin typeface="Arial Narrow"/>
                          <a:ea typeface="Arial Narrow"/>
                          <a:cs typeface="Arial Narrow"/>
                          <a:sym typeface="Arial Narrow"/>
                        </a:rPr>
                        <a:t> de </a:t>
                      </a:r>
                      <a:r>
                        <a:rPr sz="1400" b="1" dirty="0" err="1">
                          <a:solidFill>
                            <a:srgbClr val="FFFFFF"/>
                          </a:solidFill>
                          <a:latin typeface="Arial Narrow"/>
                          <a:ea typeface="Arial Narrow"/>
                          <a:cs typeface="Arial Narrow"/>
                          <a:sym typeface="Arial Narrow"/>
                        </a:rPr>
                        <a:t>Actuaciones</a:t>
                      </a:r>
                      <a:endParaRPr sz="1400" b="1" dirty="0">
                        <a:solidFill>
                          <a:srgbClr val="FFFFFF"/>
                        </a:solidFill>
                        <a:latin typeface="Arial Narrow"/>
                        <a:ea typeface="Arial Narrow"/>
                        <a:cs typeface="Arial Narrow"/>
                        <a:sym typeface="Arial Narrow"/>
                      </a:endParaRPr>
                    </a:p>
                  </a:txBody>
                  <a:tcPr marL="45711" marR="45711" marT="45711" marB="45711" horzOverflow="overflow">
                    <a:lnT w="38100">
                      <a:solidFill>
                        <a:srgbClr val="FFFFFF"/>
                      </a:solidFill>
                    </a:lnT>
                    <a:solidFill>
                      <a:srgbClr val="8D0D0D"/>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34416">
                <a:tc>
                  <a:txBody>
                    <a:bodyPr/>
                    <a:lstStyle/>
                    <a:p>
                      <a:pPr algn="l" defTabSz="457200">
                        <a:defRPr sz="1800"/>
                      </a:pPr>
                      <a:r>
                        <a:rPr sz="1200" b="1">
                          <a:solidFill>
                            <a:srgbClr val="FFFFFF"/>
                          </a:solidFill>
                          <a:latin typeface="Arial Narrow"/>
                          <a:ea typeface="Arial Narrow"/>
                          <a:cs typeface="Arial Narrow"/>
                          <a:sym typeface="Arial Narrow"/>
                        </a:rPr>
                        <a:t>Línea</a:t>
                      </a:r>
                    </a:p>
                  </a:txBody>
                  <a:tcPr marL="45711" marR="45711" marT="45711" marB="45711" horzOverflow="overflow">
                    <a:solidFill>
                      <a:srgbClr val="8D0D0D"/>
                    </a:solidFill>
                  </a:tcPr>
                </a:tc>
                <a:tc>
                  <a:txBody>
                    <a:bodyPr/>
                    <a:lstStyle/>
                    <a:p>
                      <a:pPr algn="l" defTabSz="457200">
                        <a:defRPr sz="1800"/>
                      </a:pPr>
                      <a:r>
                        <a:rPr sz="1200" b="1">
                          <a:solidFill>
                            <a:srgbClr val="FFFFFF"/>
                          </a:solidFill>
                          <a:latin typeface="Arial Narrow"/>
                          <a:ea typeface="Arial Narrow"/>
                          <a:cs typeface="Arial Narrow"/>
                          <a:sym typeface="Arial Narrow"/>
                        </a:rPr>
                        <a:t>Descripción</a:t>
                      </a:r>
                    </a:p>
                  </a:txBody>
                  <a:tcPr marL="45711" marR="45711" marT="45711" marB="45711" horzOverflow="overflow">
                    <a:solidFill>
                      <a:srgbClr val="8D0D0D"/>
                    </a:solidFill>
                  </a:tcPr>
                </a:tc>
                <a:tc>
                  <a:txBody>
                    <a:bodyPr/>
                    <a:lstStyle/>
                    <a:p>
                      <a:pPr algn="l" defTabSz="457200">
                        <a:defRPr sz="1800"/>
                      </a:pPr>
                      <a:r>
                        <a:rPr sz="1200" b="1">
                          <a:solidFill>
                            <a:srgbClr val="FFFFFF"/>
                          </a:solidFill>
                          <a:latin typeface="Arial Narrow"/>
                          <a:ea typeface="Arial Narrow"/>
                          <a:cs typeface="Arial Narrow"/>
                          <a:sym typeface="Arial Narrow"/>
                        </a:rPr>
                        <a:t>Estado</a:t>
                      </a:r>
                    </a:p>
                  </a:txBody>
                  <a:tcPr marL="45711" marR="45711" marT="45711" marB="45711" horzOverflow="overflow">
                    <a:solidFill>
                      <a:srgbClr val="8D0D0D"/>
                    </a:solidFill>
                  </a:tcPr>
                </a:tc>
                <a:tc>
                  <a:txBody>
                    <a:bodyPr/>
                    <a:lstStyle/>
                    <a:p>
                      <a:pPr algn="l" defTabSz="457200">
                        <a:defRPr sz="1800"/>
                      </a:pPr>
                      <a:r>
                        <a:rPr sz="1200" b="1">
                          <a:solidFill>
                            <a:srgbClr val="FFFFFF"/>
                          </a:solidFill>
                          <a:latin typeface="Arial Narrow"/>
                          <a:ea typeface="Arial Narrow"/>
                          <a:cs typeface="Arial Narrow"/>
                          <a:sym typeface="Arial Narrow"/>
                        </a:rPr>
                        <a:t>Resultado</a:t>
                      </a:r>
                    </a:p>
                  </a:txBody>
                  <a:tcPr marL="45711" marR="45711" marT="45711" marB="45711" horzOverflow="overflow">
                    <a:solidFill>
                      <a:srgbClr val="8D0D0D"/>
                    </a:solidFill>
                  </a:tcPr>
                </a:tc>
              </a:tr>
              <a:tr h="1440517">
                <a:tc>
                  <a:txBody>
                    <a:bodyPr/>
                    <a:lstStyle/>
                    <a:p>
                      <a:pPr algn="l" defTabSz="457200">
                        <a:defRPr sz="1800"/>
                      </a:pPr>
                      <a:r>
                        <a:rPr sz="1200" b="1">
                          <a:latin typeface="Arial Narrow"/>
                          <a:ea typeface="Arial Narrow"/>
                          <a:cs typeface="Arial Narrow"/>
                          <a:sym typeface="Arial Narrow"/>
                        </a:rPr>
                        <a:t>1. Plan extraordinario de estabilización y consolidación de empleo temporal</a:t>
                      </a:r>
                    </a:p>
                  </a:txBody>
                  <a:tcPr marL="0" marR="0" marT="0" marB="0" horzOverflow="overflow">
                    <a:solidFill>
                      <a:srgbClr val="E8D0D0"/>
                    </a:solidFill>
                  </a:tcPr>
                </a:tc>
                <a:tc>
                  <a:txBody>
                    <a:bodyPr/>
                    <a:lstStyle/>
                    <a:p>
                      <a:pPr marL="171450" indent="-171450" algn="l" defTabSz="457200">
                        <a:buSzPct val="100000"/>
                        <a:buFont typeface="Arial"/>
                        <a:buChar char="•"/>
                        <a:defRPr sz="1200">
                          <a:latin typeface="Arial Narrow"/>
                          <a:ea typeface="Arial Narrow"/>
                          <a:cs typeface="Arial Narrow"/>
                          <a:sym typeface="Arial Narrow"/>
                        </a:defRPr>
                      </a:pPr>
                      <a:r>
                        <a:t>Ejecución  y finalización del plan extraordinario de estabilización y consolidación de empleo temporal (PEECET)</a:t>
                      </a:r>
                    </a:p>
                    <a:p>
                      <a:pPr marL="171450" indent="-171450" algn="l" defTabSz="457200">
                        <a:buSzPct val="100000"/>
                        <a:buFont typeface="Arial"/>
                        <a:buChar char="•"/>
                        <a:defRPr sz="1200">
                          <a:latin typeface="Arial Narrow"/>
                          <a:ea typeface="Arial Narrow"/>
                          <a:cs typeface="Arial Narrow"/>
                          <a:sym typeface="Arial Narrow"/>
                        </a:defRPr>
                      </a:pPr>
                      <a:r>
                        <a:t>Impulso de nuevas iniciativas dirigidas a disminuir la temporalidad en el personal de administración y servicios</a:t>
                      </a:r>
                    </a:p>
                  </a:txBody>
                  <a:tcPr marL="0" marR="0" marT="0" marB="0" horzOverflow="overflow">
                    <a:solidFill>
                      <a:srgbClr val="E8D0D0"/>
                    </a:solidFill>
                  </a:tcPr>
                </a:tc>
                <a:tc>
                  <a:txBody>
                    <a:bodyPr/>
                    <a:lstStyle/>
                    <a:p>
                      <a:pPr algn="l" defTabSz="457200">
                        <a:defRPr sz="1800"/>
                      </a:pPr>
                      <a:r>
                        <a:rPr sz="1200">
                          <a:solidFill>
                            <a:srgbClr val="FFFFFF"/>
                          </a:solidFill>
                          <a:latin typeface="Arial Narrow"/>
                          <a:ea typeface="Arial Narrow"/>
                          <a:cs typeface="Arial Narrow"/>
                          <a:sym typeface="Arial Narrow"/>
                        </a:rPr>
                        <a:t>En proceso</a:t>
                      </a:r>
                    </a:p>
                  </a:txBody>
                  <a:tcPr marL="0" marR="0" marT="0" marB="0" horzOverflow="overflow">
                    <a:solidFill>
                      <a:srgbClr val="8D0D0D"/>
                    </a:solidFill>
                  </a:tcPr>
                </a:tc>
                <a:tc>
                  <a:txBody>
                    <a:bodyPr/>
                    <a:lstStyle/>
                    <a:p>
                      <a:pPr marL="171450" indent="-171450" algn="l" defTabSz="457200">
                        <a:buSzPct val="100000"/>
                        <a:buChar char="-"/>
                        <a:defRPr sz="1200">
                          <a:latin typeface="Arial Narrow"/>
                          <a:ea typeface="Arial Narrow"/>
                          <a:cs typeface="Arial Narrow"/>
                          <a:sym typeface="Arial Narrow"/>
                        </a:defRPr>
                      </a:pPr>
                      <a:r>
                        <a:t>Continuar con la ejecución de las distintas convocatorias conducentes a la consolidación y estabilización de puestos de carácter temporal que cumplen lo dispuesto en el artículo 19 de la Ley 6/2018, de 3 de julio, de Presupuestos Generales del Estado (LPGE) para el año 2018, con el objetivo establecido en el mismo: "La tasa de cobertura temporal de las plazas incursas en los procesos de estabilización, deberá situarse al final del período, en cada ámbito, por debajo del 8 por ciento".</a:t>
                      </a:r>
                    </a:p>
                  </a:txBody>
                  <a:tcPr marL="0" marR="0" marT="0" marB="0" horzOverflow="overflow">
                    <a:solidFill>
                      <a:srgbClr val="E8D0D0"/>
                    </a:solidFill>
                  </a:tcPr>
                </a:tc>
              </a:tr>
              <a:tr h="1354937">
                <a:tc>
                  <a:txBody>
                    <a:bodyPr/>
                    <a:lstStyle/>
                    <a:p>
                      <a:pPr algn="l" defTabSz="457200">
                        <a:defRPr sz="1800"/>
                      </a:pPr>
                      <a:r>
                        <a:rPr sz="1200" b="1">
                          <a:latin typeface="Arial Narrow"/>
                          <a:ea typeface="Arial Narrow"/>
                          <a:cs typeface="Arial Narrow"/>
                          <a:sym typeface="Arial Narrow"/>
                        </a:rPr>
                        <a:t>2. Teletrabajo y desconexión digital</a:t>
                      </a:r>
                    </a:p>
                  </a:txBody>
                  <a:tcPr marL="0" marR="0" marT="0" marB="0" horzOverflow="overflow">
                    <a:solidFill>
                      <a:srgbClr val="F5E8EA"/>
                    </a:solidFill>
                  </a:tcPr>
                </a:tc>
                <a:tc>
                  <a:txBody>
                    <a:bodyPr/>
                    <a:lstStyle/>
                    <a:p>
                      <a:pPr marL="171450" indent="-171450" algn="l" defTabSz="457200">
                        <a:buSzPct val="100000"/>
                        <a:buFont typeface="Arial"/>
                        <a:buChar char="•"/>
                        <a:defRPr sz="1200">
                          <a:latin typeface="Arial Narrow"/>
                          <a:ea typeface="Arial Narrow"/>
                          <a:cs typeface="Arial Narrow"/>
                          <a:sym typeface="Arial Narrow"/>
                        </a:defRPr>
                      </a:pPr>
                      <a:r>
                        <a:rPr dirty="0" err="1"/>
                        <a:t>Elaboración</a:t>
                      </a:r>
                      <a:r>
                        <a:rPr dirty="0"/>
                        <a:t> de la </a:t>
                      </a:r>
                      <a:r>
                        <a:rPr dirty="0" err="1"/>
                        <a:t>normativa</a:t>
                      </a:r>
                      <a:r>
                        <a:rPr dirty="0"/>
                        <a:t> y </a:t>
                      </a:r>
                      <a:r>
                        <a:rPr dirty="0" err="1"/>
                        <a:t>órganos</a:t>
                      </a:r>
                      <a:r>
                        <a:rPr dirty="0"/>
                        <a:t> de </a:t>
                      </a:r>
                      <a:r>
                        <a:rPr dirty="0" err="1"/>
                        <a:t>seguimiento</a:t>
                      </a:r>
                      <a:r>
                        <a:rPr dirty="0"/>
                        <a:t> y control que  </a:t>
                      </a:r>
                      <a:r>
                        <a:rPr dirty="0" err="1"/>
                        <a:t>permitan</a:t>
                      </a:r>
                      <a:r>
                        <a:rPr dirty="0"/>
                        <a:t> la </a:t>
                      </a:r>
                      <a:r>
                        <a:rPr dirty="0" err="1"/>
                        <a:t>regulación</a:t>
                      </a:r>
                      <a:r>
                        <a:rPr dirty="0"/>
                        <a:t> del </a:t>
                      </a:r>
                      <a:r>
                        <a:rPr dirty="0" err="1"/>
                        <a:t>teletrabajo</a:t>
                      </a:r>
                      <a:r>
                        <a:rPr dirty="0"/>
                        <a:t> </a:t>
                      </a:r>
                      <a:r>
                        <a:rPr dirty="0" err="1"/>
                        <a:t>en</a:t>
                      </a:r>
                      <a:r>
                        <a:rPr dirty="0"/>
                        <a:t> la Universidad de Murcia y </a:t>
                      </a:r>
                      <a:r>
                        <a:rPr dirty="0" err="1"/>
                        <a:t>su</a:t>
                      </a:r>
                      <a:r>
                        <a:rPr dirty="0"/>
                        <a:t> </a:t>
                      </a:r>
                      <a:r>
                        <a:rPr dirty="0" err="1"/>
                        <a:t>adaptación</a:t>
                      </a:r>
                      <a:r>
                        <a:rPr dirty="0"/>
                        <a:t> a </a:t>
                      </a:r>
                      <a:r>
                        <a:rPr dirty="0" err="1"/>
                        <a:t>los</a:t>
                      </a:r>
                      <a:r>
                        <a:rPr dirty="0"/>
                        <a:t> </a:t>
                      </a:r>
                      <a:r>
                        <a:rPr dirty="0" err="1"/>
                        <a:t>cambios</a:t>
                      </a:r>
                      <a:r>
                        <a:rPr dirty="0"/>
                        <a:t> </a:t>
                      </a:r>
                      <a:r>
                        <a:rPr dirty="0" err="1"/>
                        <a:t>introducidos</a:t>
                      </a:r>
                      <a:r>
                        <a:rPr dirty="0"/>
                        <a:t> </a:t>
                      </a:r>
                      <a:r>
                        <a:rPr dirty="0" err="1"/>
                        <a:t>en</a:t>
                      </a:r>
                      <a:r>
                        <a:rPr dirty="0"/>
                        <a:t> el EBEP.</a:t>
                      </a:r>
                    </a:p>
                    <a:p>
                      <a:pPr marL="171450" indent="-171450" algn="l" defTabSz="457200">
                        <a:buSzPct val="100000"/>
                        <a:buFont typeface="Arial"/>
                        <a:buChar char="•"/>
                        <a:defRPr sz="1200">
                          <a:latin typeface="Arial Narrow"/>
                          <a:ea typeface="Arial Narrow"/>
                          <a:cs typeface="Arial Narrow"/>
                          <a:sym typeface="Arial Narrow"/>
                        </a:defRPr>
                      </a:pPr>
                      <a:r>
                        <a:rPr dirty="0"/>
                        <a:t>Regular la </a:t>
                      </a:r>
                      <a:r>
                        <a:rPr dirty="0" err="1"/>
                        <a:t>desconexión</a:t>
                      </a:r>
                      <a:r>
                        <a:rPr dirty="0"/>
                        <a:t> digital a fin de </a:t>
                      </a:r>
                      <a:r>
                        <a:rPr dirty="0" err="1"/>
                        <a:t>garantizar</a:t>
                      </a:r>
                      <a:r>
                        <a:rPr dirty="0"/>
                        <a:t> el </a:t>
                      </a:r>
                      <a:r>
                        <a:rPr dirty="0" err="1"/>
                        <a:t>respeto</a:t>
                      </a:r>
                      <a:r>
                        <a:rPr dirty="0"/>
                        <a:t> de </a:t>
                      </a:r>
                      <a:r>
                        <a:rPr dirty="0" err="1"/>
                        <a:t>su</a:t>
                      </a:r>
                      <a:r>
                        <a:rPr dirty="0"/>
                        <a:t> </a:t>
                      </a:r>
                      <a:r>
                        <a:rPr dirty="0" err="1"/>
                        <a:t>tiempo</a:t>
                      </a:r>
                      <a:r>
                        <a:rPr dirty="0"/>
                        <a:t> de </a:t>
                      </a:r>
                      <a:r>
                        <a:rPr dirty="0" err="1"/>
                        <a:t>descanso</a:t>
                      </a:r>
                      <a:r>
                        <a:rPr dirty="0"/>
                        <a:t>, </a:t>
                      </a:r>
                      <a:r>
                        <a:rPr dirty="0" err="1"/>
                        <a:t>permisos</a:t>
                      </a:r>
                      <a:r>
                        <a:rPr dirty="0"/>
                        <a:t> y </a:t>
                      </a:r>
                      <a:r>
                        <a:rPr dirty="0" err="1"/>
                        <a:t>vacaciones</a:t>
                      </a:r>
                      <a:r>
                        <a:rPr dirty="0"/>
                        <a:t>, </a:t>
                      </a:r>
                      <a:r>
                        <a:rPr dirty="0" err="1"/>
                        <a:t>así</a:t>
                      </a:r>
                      <a:r>
                        <a:rPr dirty="0"/>
                        <a:t> </a:t>
                      </a:r>
                      <a:r>
                        <a:rPr dirty="0" err="1"/>
                        <a:t>como</a:t>
                      </a:r>
                      <a:r>
                        <a:rPr dirty="0"/>
                        <a:t> de </a:t>
                      </a:r>
                      <a:r>
                        <a:rPr dirty="0" err="1"/>
                        <a:t>su</a:t>
                      </a:r>
                      <a:r>
                        <a:rPr dirty="0"/>
                        <a:t> </a:t>
                      </a:r>
                      <a:r>
                        <a:rPr dirty="0" err="1"/>
                        <a:t>intimidad</a:t>
                      </a:r>
                      <a:r>
                        <a:rPr dirty="0"/>
                        <a:t> personal y familiar y </a:t>
                      </a:r>
                      <a:r>
                        <a:rPr dirty="0" err="1"/>
                        <a:t>potenciar</a:t>
                      </a:r>
                      <a:r>
                        <a:rPr dirty="0"/>
                        <a:t> el derecho a la </a:t>
                      </a:r>
                      <a:r>
                        <a:rPr dirty="0" err="1"/>
                        <a:t>conciliación</a:t>
                      </a:r>
                      <a:r>
                        <a:rPr dirty="0"/>
                        <a:t> de la </a:t>
                      </a:r>
                      <a:r>
                        <a:rPr dirty="0" err="1"/>
                        <a:t>actividad</a:t>
                      </a:r>
                      <a:r>
                        <a:rPr dirty="0"/>
                        <a:t> </a:t>
                      </a:r>
                      <a:r>
                        <a:rPr dirty="0" err="1"/>
                        <a:t>laboral</a:t>
                      </a:r>
                      <a:r>
                        <a:rPr dirty="0"/>
                        <a:t> y la </a:t>
                      </a:r>
                      <a:r>
                        <a:rPr dirty="0" err="1"/>
                        <a:t>vida</a:t>
                      </a:r>
                      <a:r>
                        <a:rPr dirty="0"/>
                        <a:t> personal y familiar.</a:t>
                      </a:r>
                    </a:p>
                  </a:txBody>
                  <a:tcPr marL="0" marR="0" marT="0" marB="0" horzOverflow="overflow">
                    <a:solidFill>
                      <a:srgbClr val="F5E8EA"/>
                    </a:solidFill>
                  </a:tcPr>
                </a:tc>
                <a:tc>
                  <a:txBody>
                    <a:bodyPr/>
                    <a:lstStyle/>
                    <a:p>
                      <a:pPr algn="l" defTabSz="457200">
                        <a:defRPr sz="1800"/>
                      </a:pPr>
                      <a:r>
                        <a:rPr sz="1200">
                          <a:latin typeface="Arial Narrow"/>
                          <a:ea typeface="Arial Narrow"/>
                          <a:cs typeface="Arial Narrow"/>
                          <a:sym typeface="Arial Narrow"/>
                        </a:rPr>
                        <a:t>En proceso</a:t>
                      </a:r>
                    </a:p>
                  </a:txBody>
                  <a:tcPr marL="0" marR="0" marT="0" marB="0" horzOverflow="overflow">
                    <a:solidFill>
                      <a:srgbClr val="F5E8EA"/>
                    </a:solidFill>
                  </a:tcPr>
                </a:tc>
                <a:tc>
                  <a:txBody>
                    <a:bodyPr/>
                    <a:lstStyle/>
                    <a:p>
                      <a:pPr marL="120315" indent="-120315" algn="l" defTabSz="457200">
                        <a:buSzPct val="100000"/>
                        <a:buChar char="-"/>
                        <a:defRPr sz="1200">
                          <a:latin typeface="Arial Narrow"/>
                          <a:ea typeface="Arial Narrow"/>
                          <a:cs typeface="Arial Narrow"/>
                          <a:sym typeface="Arial Narrow"/>
                        </a:defRPr>
                      </a:pPr>
                      <a:r>
                        <a:t>Facilitar los derechos de desconexión digital contemplados en el “Artículo 88. Derecho a la desconexión digital en el ámbito laboral”, de la Ley Orgánica 3/2018, de 5 de diciembre, de Protección de Datos Personales y garantía de los derechos digitales.</a:t>
                      </a:r>
                    </a:p>
                    <a:p>
                      <a:pPr marL="120315" indent="-120315" algn="l" defTabSz="457200">
                        <a:buSzPct val="100000"/>
                        <a:buChar char="-"/>
                        <a:defRPr sz="1200">
                          <a:latin typeface="Arial Narrow"/>
                          <a:ea typeface="Arial Narrow"/>
                          <a:cs typeface="Arial Narrow"/>
                          <a:sym typeface="Arial Narrow"/>
                        </a:defRPr>
                      </a:pPr>
                      <a:r>
                        <a:t>Marco estructural para el desarrollo del teletrabajo en el proceso de transformación digital.</a:t>
                      </a:r>
                    </a:p>
                  </a:txBody>
                  <a:tcPr marL="0" marR="0" marT="0" marB="0" horzOverflow="overflow">
                    <a:solidFill>
                      <a:srgbClr val="F5E8EA"/>
                    </a:solidFill>
                  </a:tcPr>
                </a:tc>
              </a:tr>
            </a:tbl>
          </a:graphicData>
        </a:graphic>
      </p:graphicFrame>
      <p:graphicFrame>
        <p:nvGraphicFramePr>
          <p:cNvPr id="316" name="Tabla 6"/>
          <p:cNvGraphicFramePr/>
          <p:nvPr/>
        </p:nvGraphicFramePr>
        <p:xfrm>
          <a:off x="434359" y="4841728"/>
          <a:ext cx="11263996" cy="1108423"/>
        </p:xfrm>
        <a:graphic>
          <a:graphicData uri="http://schemas.openxmlformats.org/drawingml/2006/table">
            <a:tbl>
              <a:tblPr/>
              <a:tblGrid>
                <a:gridCol w="1569022"/>
                <a:gridCol w="4484246"/>
                <a:gridCol w="946983"/>
                <a:gridCol w="4263745"/>
              </a:tblGrid>
              <a:tr h="1108423">
                <a:tc>
                  <a:txBody>
                    <a:bodyPr/>
                    <a:lstStyle/>
                    <a:p>
                      <a:pPr algn="l" defTabSz="457200">
                        <a:defRPr sz="1800"/>
                      </a:pPr>
                      <a:r>
                        <a:rPr sz="1200" b="1">
                          <a:latin typeface="Arial Narrow"/>
                          <a:ea typeface="Arial Narrow"/>
                          <a:cs typeface="Arial Narrow"/>
                          <a:sym typeface="Arial Narrow"/>
                        </a:rPr>
                        <a:t>3. Plan de Estructuración de Recursos Humanos del PAS</a:t>
                      </a:r>
                    </a:p>
                  </a:txBody>
                  <a:tcPr marL="0" marR="0" marT="0" marB="0" horzOverflow="overflow">
                    <a:solidFill>
                      <a:srgbClr val="E8D0D0"/>
                    </a:solidFill>
                  </a:tcPr>
                </a:tc>
                <a:tc>
                  <a:txBody>
                    <a:bodyPr/>
                    <a:lstStyle/>
                    <a:p>
                      <a:pPr marL="171450" indent="-171450" algn="l" defTabSz="457200">
                        <a:buSzPct val="100000"/>
                        <a:buFont typeface="Arial"/>
                        <a:buChar char="•"/>
                        <a:defRPr sz="1200">
                          <a:latin typeface="Arial Narrow"/>
                          <a:ea typeface="Arial Narrow"/>
                          <a:cs typeface="Arial Narrow"/>
                          <a:sym typeface="Arial Narrow"/>
                        </a:defRPr>
                      </a:pPr>
                      <a:r>
                        <a:t>Inicio del diseño para la elaboración de un Plan de Estructuración de Recursos Humanos del Personal de Administración y Servicios (PAS) de la UM, como herramienta indispensable en el proyecto de nuevo modelo organizacional.</a:t>
                      </a:r>
                    </a:p>
                  </a:txBody>
                  <a:tcPr marL="0" marR="0" marT="0" marB="0" horzOverflow="overflow">
                    <a:solidFill>
                      <a:srgbClr val="E8D0D0"/>
                    </a:solidFill>
                  </a:tcPr>
                </a:tc>
                <a:tc>
                  <a:txBody>
                    <a:bodyPr/>
                    <a:lstStyle/>
                    <a:p>
                      <a:pPr algn="l" defTabSz="457200">
                        <a:defRPr sz="1800"/>
                      </a:pPr>
                      <a:r>
                        <a:rPr sz="1200">
                          <a:solidFill>
                            <a:srgbClr val="FFFFFF"/>
                          </a:solidFill>
                          <a:latin typeface="Arial Narrow"/>
                          <a:ea typeface="Arial Narrow"/>
                          <a:cs typeface="Arial Narrow"/>
                          <a:sym typeface="Arial Narrow"/>
                        </a:rPr>
                        <a:t>En proceso</a:t>
                      </a:r>
                    </a:p>
                  </a:txBody>
                  <a:tcPr marL="0" marR="0" marT="0" marB="0" horzOverflow="overflow">
                    <a:solidFill>
                      <a:srgbClr val="8D0D0D"/>
                    </a:solidFill>
                  </a:tcPr>
                </a:tc>
                <a:tc>
                  <a:txBody>
                    <a:bodyPr/>
                    <a:lstStyle/>
                    <a:p>
                      <a:pPr algn="l" defTabSz="457200">
                        <a:defRPr sz="1800"/>
                      </a:pPr>
                      <a:r>
                        <a:rPr sz="1200">
                          <a:latin typeface="Arial Narrow"/>
                          <a:ea typeface="Arial Narrow"/>
                          <a:cs typeface="Arial Narrow"/>
                          <a:sym typeface="Arial Narrow"/>
                        </a:rPr>
                        <a:t>- Estructura básica de la RPT futura, acuerdo de funciones, relación de puestos de trabajo valorada y reglamento de provisión de puestos.</a:t>
                      </a:r>
                    </a:p>
                  </a:txBody>
                  <a:tcPr marL="0" marR="0" marT="0" marB="0" horzOverflow="overflow">
                    <a:solidFill>
                      <a:srgbClr val="E8D0D0"/>
                    </a:solidFill>
                  </a:tcPr>
                </a:tc>
              </a:tr>
            </a:tbl>
          </a:graphicData>
        </a:graphic>
      </p:graphicFrame>
      <p:graphicFrame>
        <p:nvGraphicFramePr>
          <p:cNvPr id="317" name="Tabla 10"/>
          <p:cNvGraphicFramePr/>
          <p:nvPr/>
        </p:nvGraphicFramePr>
        <p:xfrm>
          <a:off x="434357" y="5950151"/>
          <a:ext cx="11263996" cy="912269"/>
        </p:xfrm>
        <a:graphic>
          <a:graphicData uri="http://schemas.openxmlformats.org/drawingml/2006/table">
            <a:tbl>
              <a:tblPr/>
              <a:tblGrid>
                <a:gridCol w="1569795"/>
                <a:gridCol w="4483342"/>
                <a:gridCol w="947563"/>
                <a:gridCol w="4263296"/>
              </a:tblGrid>
              <a:tr h="912269">
                <a:tc>
                  <a:txBody>
                    <a:bodyPr/>
                    <a:lstStyle/>
                    <a:p>
                      <a:pPr algn="l" defTabSz="457200">
                        <a:defRPr sz="1800"/>
                      </a:pPr>
                      <a:r>
                        <a:rPr sz="1200" b="1">
                          <a:latin typeface="Arial Narrow"/>
                          <a:ea typeface="Arial Narrow"/>
                          <a:cs typeface="Arial Narrow"/>
                          <a:sym typeface="Arial Narrow"/>
                        </a:rPr>
                        <a:t>4. Plan de Promoción Interna del PAS</a:t>
                      </a:r>
                    </a:p>
                  </a:txBody>
                  <a:tcPr marL="0" marR="0" marT="0" marB="0" horzOverflow="overflow">
                    <a:solidFill>
                      <a:srgbClr val="E8D0D0"/>
                    </a:solidFill>
                  </a:tcPr>
                </a:tc>
                <a:tc>
                  <a:txBody>
                    <a:bodyPr/>
                    <a:lstStyle/>
                    <a:p>
                      <a:pPr marL="171450" indent="-171450" algn="l" defTabSz="457200">
                        <a:buSzPct val="100000"/>
                        <a:buFont typeface="Arial"/>
                        <a:buChar char="•"/>
                        <a:defRPr sz="1200">
                          <a:latin typeface="Arial Narrow"/>
                          <a:ea typeface="Arial Narrow"/>
                          <a:cs typeface="Arial Narrow"/>
                          <a:sym typeface="Arial Narrow"/>
                        </a:defRPr>
                      </a:pPr>
                      <a:r>
                        <a:t>Inicio de negociación de un plan de Promoción Interna motivador para el PAS.</a:t>
                      </a:r>
                    </a:p>
                  </a:txBody>
                  <a:tcPr marL="0" marR="0" marT="0" marB="0" horzOverflow="overflow">
                    <a:solidFill>
                      <a:srgbClr val="E8D0D0"/>
                    </a:solidFill>
                  </a:tcPr>
                </a:tc>
                <a:tc>
                  <a:txBody>
                    <a:bodyPr/>
                    <a:lstStyle/>
                    <a:p>
                      <a:pPr algn="l" defTabSz="457200">
                        <a:defRPr sz="1800"/>
                      </a:pPr>
                      <a:r>
                        <a:rPr sz="1200">
                          <a:solidFill>
                            <a:srgbClr val="FFFFFF"/>
                          </a:solidFill>
                          <a:latin typeface="Arial Narrow"/>
                          <a:ea typeface="Arial Narrow"/>
                          <a:cs typeface="Arial Narrow"/>
                          <a:sym typeface="Arial Narrow"/>
                        </a:rPr>
                        <a:t>En proceso</a:t>
                      </a:r>
                    </a:p>
                  </a:txBody>
                  <a:tcPr marL="0" marR="0" marT="0" marB="0" horzOverflow="overflow">
                    <a:solidFill>
                      <a:srgbClr val="8D0D0D"/>
                    </a:solidFill>
                  </a:tcPr>
                </a:tc>
                <a:tc>
                  <a:txBody>
                    <a:bodyPr/>
                    <a:lstStyle/>
                    <a:p>
                      <a:pPr algn="just" defTabSz="457200">
                        <a:defRPr sz="1800"/>
                      </a:pPr>
                      <a:r>
                        <a:rPr sz="1200">
                          <a:latin typeface="Arial Narrow"/>
                          <a:ea typeface="Arial Narrow"/>
                          <a:cs typeface="Arial Narrow"/>
                          <a:sym typeface="Arial Narrow"/>
                        </a:rPr>
                        <a:t>- Atender las necesidades estructurales de la UM como consecuencia de las jubilaciones previstas, estableciendo las bases generales de la misma que permitan, a la vez, su incardinación y progresivo desarrollo dentro del Plan de Estructuración de RRHH.</a:t>
                      </a:r>
                    </a:p>
                  </a:txBody>
                  <a:tcPr marL="0" marR="0" marT="0" marB="0" horzOverflow="overflow">
                    <a:solidFill>
                      <a:srgbClr val="E8D0D0"/>
                    </a:solidFill>
                  </a:tcPr>
                </a:tc>
              </a:tr>
            </a:tbl>
          </a:graphicData>
        </a:graphic>
      </p:graphicFrame>
    </p:spTree>
    <p:extLst>
      <p:ext uri="{BB962C8B-B14F-4D97-AF65-F5344CB8AC3E}">
        <p14:creationId xmlns:p14="http://schemas.microsoft.com/office/powerpoint/2010/main" val="243096495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ítulo 1"/>
          <p:cNvSpPr txBox="1">
            <a:spLocks noGrp="1"/>
          </p:cNvSpPr>
          <p:nvPr>
            <p:ph type="title"/>
          </p:nvPr>
        </p:nvSpPr>
        <p:spPr>
          <a:xfrm>
            <a:off x="190459" y="142852"/>
            <a:ext cx="9331130" cy="642918"/>
          </a:xfrm>
          <a:prstGeom prst="rect">
            <a:avLst/>
          </a:prstGeom>
        </p:spPr>
        <p:txBody>
          <a:bodyPr/>
          <a:lstStyle/>
          <a:p>
            <a:r>
              <a:t>Gerencia</a:t>
            </a:r>
          </a:p>
        </p:txBody>
      </p:sp>
      <p:sp>
        <p:nvSpPr>
          <p:cNvPr id="320" name="Marcador de contenido 3"/>
          <p:cNvSpPr txBox="1">
            <a:spLocks noGrp="1"/>
          </p:cNvSpPr>
          <p:nvPr>
            <p:ph type="body" sz="quarter" idx="1"/>
          </p:nvPr>
        </p:nvSpPr>
        <p:spPr>
          <a:xfrm>
            <a:off x="190461" y="714356"/>
            <a:ext cx="8382059" cy="385763"/>
          </a:xfrm>
          <a:prstGeom prst="rect">
            <a:avLst/>
          </a:prstGeom>
        </p:spPr>
        <p:txBody>
          <a:bodyPr>
            <a:normAutofit lnSpcReduction="10000"/>
          </a:bodyPr>
          <a:lstStyle>
            <a:lvl1pPr algn="l">
              <a:lnSpc>
                <a:spcPct val="100000"/>
              </a:lnSpc>
              <a:spcBef>
                <a:spcPts val="400"/>
              </a:spcBef>
              <a:buSzTx/>
              <a:buNone/>
              <a:defRPr sz="2000">
                <a:solidFill>
                  <a:srgbClr val="FFFFFF"/>
                </a:solidFill>
              </a:defRPr>
            </a:lvl1pPr>
          </a:lstStyle>
          <a:p>
            <a:r>
              <a:rPr dirty="0" err="1"/>
              <a:t>Líneas</a:t>
            </a:r>
            <a:r>
              <a:rPr dirty="0"/>
              <a:t> de </a:t>
            </a:r>
            <a:r>
              <a:rPr dirty="0" err="1"/>
              <a:t>actuación</a:t>
            </a:r>
            <a:r>
              <a:rPr dirty="0"/>
              <a:t> </a:t>
            </a:r>
            <a:r>
              <a:rPr dirty="0" smtClean="0"/>
              <a:t>20</a:t>
            </a:r>
            <a:r>
              <a:rPr lang="es-ES" dirty="0" smtClean="0"/>
              <a:t>20</a:t>
            </a:r>
            <a:r>
              <a:rPr dirty="0" smtClean="0"/>
              <a:t>-202</a:t>
            </a:r>
            <a:r>
              <a:rPr lang="es-ES" dirty="0" smtClean="0"/>
              <a:t>1</a:t>
            </a:r>
            <a:endParaRPr dirty="0"/>
          </a:p>
        </p:txBody>
      </p:sp>
      <p:sp>
        <p:nvSpPr>
          <p:cNvPr id="321" name="Marcador de número de diapositiva 4"/>
          <p:cNvSpPr txBox="1">
            <a:spLocks noGrp="1"/>
          </p:cNvSpPr>
          <p:nvPr>
            <p:ph type="sldNum" sz="quarter" idx="2"/>
          </p:nvPr>
        </p:nvSpPr>
        <p:spPr>
          <a:xfrm>
            <a:off x="103072" y="6558376"/>
            <a:ext cx="174772"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graphicFrame>
        <p:nvGraphicFramePr>
          <p:cNvPr id="322" name="Group 24"/>
          <p:cNvGraphicFramePr/>
          <p:nvPr/>
        </p:nvGraphicFramePr>
        <p:xfrm>
          <a:off x="434359" y="1261785"/>
          <a:ext cx="11263996" cy="2164555"/>
        </p:xfrm>
        <a:graphic>
          <a:graphicData uri="http://schemas.openxmlformats.org/drawingml/2006/table">
            <a:tbl>
              <a:tblPr/>
              <a:tblGrid>
                <a:gridCol w="1569795"/>
                <a:gridCol w="4483342"/>
                <a:gridCol w="947563"/>
                <a:gridCol w="4263296"/>
              </a:tblGrid>
              <a:tr h="274211">
                <a:tc gridSpan="4">
                  <a:txBody>
                    <a:bodyPr/>
                    <a:lstStyle/>
                    <a:p>
                      <a:pPr algn="l" defTabSz="457200">
                        <a:defRPr sz="1800"/>
                      </a:pPr>
                      <a:r>
                        <a:rPr sz="1400" b="1">
                          <a:solidFill>
                            <a:srgbClr val="FFFFFF"/>
                          </a:solidFill>
                          <a:latin typeface="Arial Narrow"/>
                          <a:ea typeface="Arial Narrow"/>
                          <a:cs typeface="Arial Narrow"/>
                          <a:sym typeface="Arial Narrow"/>
                        </a:rPr>
                        <a:t>Planificación de Actuaciones</a:t>
                      </a:r>
                    </a:p>
                  </a:txBody>
                  <a:tcPr marL="45711" marR="45711" marT="45711" marB="45711" horzOverflow="overflow">
                    <a:lnT w="38100">
                      <a:solidFill>
                        <a:srgbClr val="FFFFFF"/>
                      </a:solidFill>
                    </a:lnT>
                    <a:solidFill>
                      <a:srgbClr val="8D0D0D"/>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46787">
                <a:tc>
                  <a:txBody>
                    <a:bodyPr/>
                    <a:lstStyle/>
                    <a:p>
                      <a:pPr algn="l" defTabSz="457200">
                        <a:defRPr sz="1800"/>
                      </a:pPr>
                      <a:r>
                        <a:rPr sz="1200" b="1">
                          <a:solidFill>
                            <a:srgbClr val="FFFFFF"/>
                          </a:solidFill>
                          <a:latin typeface="Arial Narrow"/>
                          <a:ea typeface="Arial Narrow"/>
                          <a:cs typeface="Arial Narrow"/>
                          <a:sym typeface="Arial Narrow"/>
                        </a:rPr>
                        <a:t>Línea</a:t>
                      </a:r>
                    </a:p>
                  </a:txBody>
                  <a:tcPr marL="45711" marR="45711" marT="45711" marB="45711" horzOverflow="overflow">
                    <a:solidFill>
                      <a:srgbClr val="8D0D0D"/>
                    </a:solidFill>
                  </a:tcPr>
                </a:tc>
                <a:tc>
                  <a:txBody>
                    <a:bodyPr/>
                    <a:lstStyle/>
                    <a:p>
                      <a:pPr algn="l" defTabSz="457200">
                        <a:defRPr sz="1800"/>
                      </a:pPr>
                      <a:r>
                        <a:rPr sz="1200" b="1">
                          <a:solidFill>
                            <a:srgbClr val="FFFFFF"/>
                          </a:solidFill>
                          <a:latin typeface="Arial Narrow"/>
                          <a:ea typeface="Arial Narrow"/>
                          <a:cs typeface="Arial Narrow"/>
                          <a:sym typeface="Arial Narrow"/>
                        </a:rPr>
                        <a:t>Descripción</a:t>
                      </a:r>
                    </a:p>
                  </a:txBody>
                  <a:tcPr marL="45711" marR="45711" marT="45711" marB="45711" horzOverflow="overflow">
                    <a:solidFill>
                      <a:srgbClr val="8D0D0D"/>
                    </a:solidFill>
                  </a:tcPr>
                </a:tc>
                <a:tc>
                  <a:txBody>
                    <a:bodyPr/>
                    <a:lstStyle/>
                    <a:p>
                      <a:pPr algn="l" defTabSz="457200">
                        <a:defRPr sz="1800"/>
                      </a:pPr>
                      <a:r>
                        <a:rPr sz="1200" b="1">
                          <a:solidFill>
                            <a:srgbClr val="FFFFFF"/>
                          </a:solidFill>
                          <a:latin typeface="Arial Narrow"/>
                          <a:ea typeface="Arial Narrow"/>
                          <a:cs typeface="Arial Narrow"/>
                          <a:sym typeface="Arial Narrow"/>
                        </a:rPr>
                        <a:t>Estado</a:t>
                      </a:r>
                    </a:p>
                  </a:txBody>
                  <a:tcPr marL="45711" marR="45711" marT="45711" marB="45711" horzOverflow="overflow">
                    <a:solidFill>
                      <a:srgbClr val="8D0D0D"/>
                    </a:solidFill>
                  </a:tcPr>
                </a:tc>
                <a:tc>
                  <a:txBody>
                    <a:bodyPr/>
                    <a:lstStyle/>
                    <a:p>
                      <a:pPr algn="l" defTabSz="457200">
                        <a:defRPr sz="1800"/>
                      </a:pPr>
                      <a:r>
                        <a:rPr sz="1200" b="1">
                          <a:solidFill>
                            <a:srgbClr val="FFFFFF"/>
                          </a:solidFill>
                          <a:latin typeface="Arial Narrow"/>
                          <a:ea typeface="Arial Narrow"/>
                          <a:cs typeface="Arial Narrow"/>
                          <a:sym typeface="Arial Narrow"/>
                        </a:rPr>
                        <a:t>Resultado</a:t>
                      </a:r>
                    </a:p>
                  </a:txBody>
                  <a:tcPr marL="45711" marR="45711" marT="45711" marB="45711" horzOverflow="overflow">
                    <a:solidFill>
                      <a:srgbClr val="8D0D0D"/>
                    </a:solidFill>
                  </a:tcPr>
                </a:tc>
              </a:tr>
              <a:tr h="1585471">
                <a:tc>
                  <a:txBody>
                    <a:bodyPr/>
                    <a:lstStyle/>
                    <a:p>
                      <a:pPr algn="l" defTabSz="457200">
                        <a:defRPr sz="1800"/>
                      </a:pPr>
                      <a:r>
                        <a:rPr sz="1200" b="1">
                          <a:latin typeface="Arial Narrow"/>
                          <a:ea typeface="Arial Narrow"/>
                          <a:cs typeface="Arial Narrow"/>
                          <a:sym typeface="Arial Narrow"/>
                        </a:rPr>
                        <a:t>5. Marco de financiación objetivado por indicadores</a:t>
                      </a:r>
                    </a:p>
                  </a:txBody>
                  <a:tcPr marL="0" marR="0" marT="0" marB="0" horzOverflow="overflow">
                    <a:solidFill>
                      <a:srgbClr val="F5E8EA"/>
                    </a:solidFill>
                  </a:tcPr>
                </a:tc>
                <a:tc>
                  <a:txBody>
                    <a:bodyPr/>
                    <a:lstStyle/>
                    <a:p>
                      <a:pPr marL="171450" indent="-171450" algn="l" defTabSz="457200">
                        <a:buSzPct val="100000"/>
                        <a:buFont typeface="Arial"/>
                        <a:buChar char="•"/>
                        <a:defRPr sz="1200">
                          <a:latin typeface="Arial Narrow"/>
                          <a:ea typeface="Arial Narrow"/>
                          <a:cs typeface="Arial Narrow"/>
                          <a:sym typeface="Arial Narrow"/>
                        </a:defRPr>
                      </a:pPr>
                      <a:r>
                        <a:t>Desarrollo de un modelo de financiación para la Universidad de Murcia basado en indicadores de tamaño, espacio, así como de producción científica y docente.</a:t>
                      </a:r>
                    </a:p>
                  </a:txBody>
                  <a:tcPr marL="0" marR="0" marT="0" marB="0" horzOverflow="overflow">
                    <a:solidFill>
                      <a:srgbClr val="F5E8EA"/>
                    </a:solidFill>
                  </a:tcPr>
                </a:tc>
                <a:tc>
                  <a:txBody>
                    <a:bodyPr/>
                    <a:lstStyle/>
                    <a:p>
                      <a:pPr algn="l" defTabSz="457200">
                        <a:defRPr sz="1800"/>
                      </a:pPr>
                      <a:r>
                        <a:rPr sz="1200">
                          <a:latin typeface="Arial Narrow"/>
                          <a:ea typeface="Arial Narrow"/>
                          <a:cs typeface="Arial Narrow"/>
                          <a:sym typeface="Arial Narrow"/>
                        </a:rPr>
                        <a:t>Iniciar</a:t>
                      </a:r>
                    </a:p>
                  </a:txBody>
                  <a:tcPr marL="0" marR="0" marT="0" marB="0" horzOverflow="overflow">
                    <a:solidFill>
                      <a:srgbClr val="F5E8EA"/>
                    </a:solidFill>
                  </a:tcPr>
                </a:tc>
                <a:tc>
                  <a:txBody>
                    <a:bodyPr/>
                    <a:lstStyle/>
                    <a:p>
                      <a:pPr algn="l" defTabSz="457200">
                        <a:defRPr sz="1800"/>
                      </a:pPr>
                      <a:r>
                        <a:rPr sz="1200">
                          <a:latin typeface="Arial Narrow"/>
                          <a:ea typeface="Arial Narrow"/>
                          <a:cs typeface="Arial Narrow"/>
                          <a:sym typeface="Arial Narrow"/>
                        </a:rPr>
                        <a:t>- Presentación en los órganos colegiados competentes el modelo así como un modulo de transparencia que permita conocer a cualquier miembro de la comunidad universitaria los inputs y outputs del modelo.</a:t>
                      </a:r>
                    </a:p>
                  </a:txBody>
                  <a:tcPr marL="0" marR="0" marT="0" marB="0" horzOverflow="overflow">
                    <a:solidFill>
                      <a:srgbClr val="F5E8EA"/>
                    </a:solidFill>
                  </a:tcPr>
                </a:tc>
              </a:tr>
            </a:tbl>
          </a:graphicData>
        </a:graphic>
      </p:graphicFrame>
      <p:graphicFrame>
        <p:nvGraphicFramePr>
          <p:cNvPr id="323" name="Tabla 6"/>
          <p:cNvGraphicFramePr/>
          <p:nvPr/>
        </p:nvGraphicFramePr>
        <p:xfrm>
          <a:off x="434357" y="4401189"/>
          <a:ext cx="11263996" cy="1108423"/>
        </p:xfrm>
        <a:graphic>
          <a:graphicData uri="http://schemas.openxmlformats.org/drawingml/2006/table">
            <a:tbl>
              <a:tblPr/>
              <a:tblGrid>
                <a:gridCol w="1569022"/>
                <a:gridCol w="4484246"/>
                <a:gridCol w="946983"/>
                <a:gridCol w="4263745"/>
              </a:tblGrid>
              <a:tr h="1108423">
                <a:tc>
                  <a:txBody>
                    <a:bodyPr/>
                    <a:lstStyle/>
                    <a:p>
                      <a:pPr algn="l" defTabSz="457200">
                        <a:defRPr sz="1800"/>
                      </a:pPr>
                      <a:r>
                        <a:rPr sz="1200" b="1" dirty="0">
                          <a:latin typeface="Arial Narrow"/>
                          <a:ea typeface="Arial Narrow"/>
                          <a:cs typeface="Arial Narrow"/>
                          <a:sym typeface="Arial Narrow"/>
                        </a:rPr>
                        <a:t>6. </a:t>
                      </a:r>
                      <a:r>
                        <a:rPr sz="1200" b="1" dirty="0" err="1">
                          <a:latin typeface="Arial Narrow"/>
                          <a:ea typeface="Arial Narrow"/>
                          <a:cs typeface="Arial Narrow"/>
                          <a:sym typeface="Arial Narrow"/>
                        </a:rPr>
                        <a:t>Impulso</a:t>
                      </a:r>
                      <a:r>
                        <a:rPr sz="1200" b="1" dirty="0">
                          <a:latin typeface="Arial Narrow"/>
                          <a:ea typeface="Arial Narrow"/>
                          <a:cs typeface="Arial Narrow"/>
                          <a:sym typeface="Arial Narrow"/>
                        </a:rPr>
                        <a:t> y </a:t>
                      </a:r>
                      <a:r>
                        <a:rPr sz="1200" b="1" dirty="0" err="1">
                          <a:latin typeface="Arial Narrow"/>
                          <a:ea typeface="Arial Narrow"/>
                          <a:cs typeface="Arial Narrow"/>
                          <a:sym typeface="Arial Narrow"/>
                        </a:rPr>
                        <a:t>participación</a:t>
                      </a:r>
                      <a:r>
                        <a:rPr sz="1200" b="1" dirty="0">
                          <a:latin typeface="Arial Narrow"/>
                          <a:ea typeface="Arial Narrow"/>
                          <a:cs typeface="Arial Narrow"/>
                          <a:sym typeface="Arial Narrow"/>
                        </a:rPr>
                        <a:t> de la Universidad de Murcia </a:t>
                      </a:r>
                      <a:r>
                        <a:rPr sz="1200" b="1" dirty="0" err="1">
                          <a:latin typeface="Arial Narrow"/>
                          <a:ea typeface="Arial Narrow"/>
                          <a:cs typeface="Arial Narrow"/>
                          <a:sym typeface="Arial Narrow"/>
                        </a:rPr>
                        <a:t>en</a:t>
                      </a:r>
                      <a:r>
                        <a:rPr sz="1200" b="1" dirty="0">
                          <a:latin typeface="Arial Narrow"/>
                          <a:ea typeface="Arial Narrow"/>
                          <a:cs typeface="Arial Narrow"/>
                          <a:sym typeface="Arial Narrow"/>
                        </a:rPr>
                        <a:t> el </a:t>
                      </a:r>
                      <a:r>
                        <a:rPr sz="1200" b="1" dirty="0" err="1">
                          <a:latin typeface="Arial Narrow"/>
                          <a:ea typeface="Arial Narrow"/>
                          <a:cs typeface="Arial Narrow"/>
                          <a:sym typeface="Arial Narrow"/>
                        </a:rPr>
                        <a:t>Mecanismo</a:t>
                      </a:r>
                      <a:r>
                        <a:rPr sz="1200" b="1" dirty="0">
                          <a:latin typeface="Arial Narrow"/>
                          <a:ea typeface="Arial Narrow"/>
                          <a:cs typeface="Arial Narrow"/>
                          <a:sym typeface="Arial Narrow"/>
                        </a:rPr>
                        <a:t> de </a:t>
                      </a:r>
                      <a:r>
                        <a:rPr sz="1200" b="1" dirty="0" err="1">
                          <a:latin typeface="Arial Narrow"/>
                          <a:ea typeface="Arial Narrow"/>
                          <a:cs typeface="Arial Narrow"/>
                          <a:sym typeface="Arial Narrow"/>
                        </a:rPr>
                        <a:t>Recuperación</a:t>
                      </a:r>
                      <a:r>
                        <a:rPr sz="1200" b="1" dirty="0">
                          <a:latin typeface="Arial Narrow"/>
                          <a:ea typeface="Arial Narrow"/>
                          <a:cs typeface="Arial Narrow"/>
                          <a:sym typeface="Arial Narrow"/>
                        </a:rPr>
                        <a:t> y </a:t>
                      </a:r>
                      <a:r>
                        <a:rPr sz="1200" b="1" dirty="0" err="1">
                          <a:latin typeface="Arial Narrow"/>
                          <a:ea typeface="Arial Narrow"/>
                          <a:cs typeface="Arial Narrow"/>
                          <a:sym typeface="Arial Narrow"/>
                        </a:rPr>
                        <a:t>Resilencia</a:t>
                      </a:r>
                      <a:r>
                        <a:rPr sz="1200" b="1" dirty="0">
                          <a:latin typeface="Arial Narrow"/>
                          <a:ea typeface="Arial Narrow"/>
                          <a:cs typeface="Arial Narrow"/>
                          <a:sym typeface="Arial Narrow"/>
                        </a:rPr>
                        <a:t> (MRR)</a:t>
                      </a:r>
                    </a:p>
                  </a:txBody>
                  <a:tcPr marL="0" marR="0" marT="0" marB="0" horzOverflow="overflow">
                    <a:solidFill>
                      <a:srgbClr val="E8D0D0"/>
                    </a:solidFill>
                  </a:tcPr>
                </a:tc>
                <a:tc>
                  <a:txBody>
                    <a:bodyPr/>
                    <a:lstStyle/>
                    <a:p>
                      <a:pPr marL="171450" indent="-171450" algn="l" defTabSz="457200">
                        <a:buSzPct val="100000"/>
                        <a:buFont typeface="Arial"/>
                        <a:buChar char="•"/>
                        <a:defRPr sz="1200">
                          <a:latin typeface="Arial Narrow"/>
                          <a:ea typeface="Arial Narrow"/>
                          <a:cs typeface="Arial Narrow"/>
                          <a:sym typeface="Arial Narrow"/>
                        </a:defRPr>
                      </a:pPr>
                      <a:r>
                        <a:t>Desarrollar los proyectos, procesos y acciones que permitan a la Universidad de Murcia ser un agente activo en el Mecanismo de Recuperación y Resilencia (Next Generation)</a:t>
                      </a:r>
                    </a:p>
                  </a:txBody>
                  <a:tcPr marL="0" marR="0" marT="0" marB="0" horzOverflow="overflow">
                    <a:solidFill>
                      <a:srgbClr val="E8D0D0"/>
                    </a:solidFill>
                  </a:tcPr>
                </a:tc>
                <a:tc>
                  <a:txBody>
                    <a:bodyPr/>
                    <a:lstStyle/>
                    <a:p>
                      <a:pPr algn="l" defTabSz="457200">
                        <a:defRPr sz="1800"/>
                      </a:pPr>
                      <a:r>
                        <a:rPr sz="1200">
                          <a:solidFill>
                            <a:srgbClr val="FFFFFF"/>
                          </a:solidFill>
                          <a:latin typeface="Arial Narrow"/>
                          <a:ea typeface="Arial Narrow"/>
                          <a:cs typeface="Arial Narrow"/>
                          <a:sym typeface="Arial Narrow"/>
                        </a:rPr>
                        <a:t>En proceso</a:t>
                      </a:r>
                    </a:p>
                  </a:txBody>
                  <a:tcPr marL="0" marR="0" marT="0" marB="0" horzOverflow="overflow">
                    <a:solidFill>
                      <a:srgbClr val="8D0D0D"/>
                    </a:solidFill>
                  </a:tcPr>
                </a:tc>
                <a:tc>
                  <a:txBody>
                    <a:bodyPr/>
                    <a:lstStyle/>
                    <a:p>
                      <a:pPr marL="120315" indent="-120315" algn="l" defTabSz="457200">
                        <a:buSzPct val="100000"/>
                        <a:buChar char="-"/>
                        <a:defRPr sz="1200">
                          <a:latin typeface="Arial Narrow"/>
                          <a:ea typeface="Arial Narrow"/>
                          <a:cs typeface="Arial Narrow"/>
                          <a:sym typeface="Arial Narrow"/>
                        </a:defRPr>
                      </a:pPr>
                      <a:r>
                        <a:t>Impulso de la línea de transformación digital</a:t>
                      </a:r>
                    </a:p>
                    <a:p>
                      <a:pPr marL="120315" indent="-120315" algn="l" defTabSz="457200">
                        <a:buSzPct val="100000"/>
                        <a:buChar char="-"/>
                        <a:defRPr sz="1200">
                          <a:latin typeface="Arial Narrow"/>
                          <a:ea typeface="Arial Narrow"/>
                          <a:cs typeface="Arial Narrow"/>
                          <a:sym typeface="Arial Narrow"/>
                        </a:defRPr>
                      </a:pPr>
                      <a:r>
                        <a:t>Impulso de la línea de eficiencia energética</a:t>
                      </a:r>
                    </a:p>
                    <a:p>
                      <a:pPr marL="120315" indent="-120315" algn="l" defTabSz="457200">
                        <a:buSzPct val="100000"/>
                        <a:buChar char="-"/>
                        <a:defRPr sz="1200">
                          <a:latin typeface="Arial Narrow"/>
                          <a:ea typeface="Arial Narrow"/>
                          <a:cs typeface="Arial Narrow"/>
                          <a:sym typeface="Arial Narrow"/>
                        </a:defRPr>
                      </a:pPr>
                      <a:r>
                        <a:t>Impulso de proyectos emblemáticos con carácter transformador</a:t>
                      </a:r>
                    </a:p>
                    <a:p>
                      <a:pPr marL="120315" indent="-120315" algn="l" defTabSz="457200">
                        <a:buSzPct val="100000"/>
                        <a:buChar char="-"/>
                        <a:defRPr sz="1200">
                          <a:latin typeface="Arial Narrow"/>
                          <a:ea typeface="Arial Narrow"/>
                          <a:cs typeface="Arial Narrow"/>
                          <a:sym typeface="Arial Narrow"/>
                        </a:defRPr>
                      </a:pPr>
                      <a:r>
                        <a:t>Impulso de la acción conjunta de la CRUE dentro del MRR</a:t>
                      </a:r>
                    </a:p>
                  </a:txBody>
                  <a:tcPr marL="0" marR="0" marT="0" marB="0" horzOverflow="overflow">
                    <a:solidFill>
                      <a:srgbClr val="E8D0D0"/>
                    </a:solidFill>
                  </a:tcPr>
                </a:tc>
              </a:tr>
            </a:tbl>
          </a:graphicData>
        </a:graphic>
      </p:graphicFrame>
      <p:graphicFrame>
        <p:nvGraphicFramePr>
          <p:cNvPr id="324" name="Tabla 2"/>
          <p:cNvGraphicFramePr/>
          <p:nvPr/>
        </p:nvGraphicFramePr>
        <p:xfrm>
          <a:off x="434357" y="5681350"/>
          <a:ext cx="11263996" cy="1108423"/>
        </p:xfrm>
        <a:graphic>
          <a:graphicData uri="http://schemas.openxmlformats.org/drawingml/2006/table">
            <a:tbl>
              <a:tblPr/>
              <a:tblGrid>
                <a:gridCol w="1569022"/>
                <a:gridCol w="4484246"/>
                <a:gridCol w="946983"/>
                <a:gridCol w="4263745"/>
              </a:tblGrid>
              <a:tr h="1108423">
                <a:tc>
                  <a:txBody>
                    <a:bodyPr/>
                    <a:lstStyle/>
                    <a:p>
                      <a:pPr algn="l" defTabSz="457200">
                        <a:defRPr sz="1800"/>
                      </a:pPr>
                      <a:r>
                        <a:rPr sz="1200" b="1">
                          <a:latin typeface="Arial Narrow"/>
                          <a:ea typeface="Arial Narrow"/>
                          <a:cs typeface="Arial Narrow"/>
                          <a:sym typeface="Arial Narrow"/>
                        </a:rPr>
                        <a:t>7. Plan de impulso del mecenazgo</a:t>
                      </a:r>
                    </a:p>
                  </a:txBody>
                  <a:tcPr marL="45703" marR="45703" marT="45703" marB="45703" horzOverflow="overflow">
                    <a:solidFill>
                      <a:srgbClr val="E8D0D0"/>
                    </a:solidFill>
                  </a:tcPr>
                </a:tc>
                <a:tc>
                  <a:txBody>
                    <a:bodyPr/>
                    <a:lstStyle/>
                    <a:p>
                      <a:pPr marL="171450" indent="-171450" algn="l" defTabSz="457200">
                        <a:buSzPct val="100000"/>
                        <a:buFont typeface="Arial"/>
                        <a:buChar char="•"/>
                        <a:defRPr sz="1200">
                          <a:latin typeface="Arial Narrow"/>
                          <a:ea typeface="Arial Narrow"/>
                          <a:cs typeface="Arial Narrow"/>
                          <a:sym typeface="Arial Narrow"/>
                        </a:defRPr>
                      </a:pPr>
                      <a:r>
                        <a:t>Mediante un programa de fundraising, impulsar la captación de fondos a través del mecenazgo, el crowdfunding y para la financiación de proyectos empresariales de grupos de investigación.</a:t>
                      </a:r>
                    </a:p>
                  </a:txBody>
                  <a:tcPr marL="45703" marR="45703" marT="45703" marB="45703" horzOverflow="overflow">
                    <a:solidFill>
                      <a:srgbClr val="E8D0D0"/>
                    </a:solidFill>
                  </a:tcPr>
                </a:tc>
                <a:tc>
                  <a:txBody>
                    <a:bodyPr/>
                    <a:lstStyle/>
                    <a:p>
                      <a:pPr algn="l" defTabSz="457200">
                        <a:defRPr sz="1800"/>
                      </a:pPr>
                      <a:r>
                        <a:rPr sz="1200">
                          <a:solidFill>
                            <a:srgbClr val="FFFFFF"/>
                          </a:solidFill>
                          <a:latin typeface="Arial Narrow"/>
                          <a:ea typeface="Arial Narrow"/>
                          <a:cs typeface="Arial Narrow"/>
                          <a:sym typeface="Arial Narrow"/>
                        </a:rPr>
                        <a:t>En proceso</a:t>
                      </a:r>
                    </a:p>
                  </a:txBody>
                  <a:tcPr marL="45703" marR="45703" marT="45703" marB="45703" horzOverflow="overflow">
                    <a:solidFill>
                      <a:srgbClr val="8D0D0D"/>
                    </a:solidFill>
                  </a:tcPr>
                </a:tc>
                <a:tc>
                  <a:txBody>
                    <a:bodyPr/>
                    <a:lstStyle/>
                    <a:p>
                      <a:pPr algn="l" defTabSz="457200">
                        <a:defRPr sz="1800"/>
                      </a:pPr>
                      <a:r>
                        <a:rPr sz="1200">
                          <a:latin typeface="Arial Narrow"/>
                          <a:ea typeface="Arial Narrow"/>
                          <a:cs typeface="Arial Narrow"/>
                          <a:sym typeface="Arial Narrow"/>
                        </a:rPr>
                        <a:t>- Aumentar de forma significativa la captación de fondos para proyectos UM.</a:t>
                      </a:r>
                    </a:p>
                  </a:txBody>
                  <a:tcPr marL="45703" marR="45703" marT="45703" marB="45703" horzOverflow="overflow">
                    <a:solidFill>
                      <a:srgbClr val="E8D0D0"/>
                    </a:solidFill>
                  </a:tcPr>
                </a:tc>
              </a:tr>
            </a:tbl>
          </a:graphicData>
        </a:graphic>
      </p:graphicFrame>
    </p:spTree>
    <p:extLst>
      <p:ext uri="{BB962C8B-B14F-4D97-AF65-F5344CB8AC3E}">
        <p14:creationId xmlns:p14="http://schemas.microsoft.com/office/powerpoint/2010/main" val="1257683782"/>
      </p:ext>
    </p:extLst>
  </p:cSld>
  <p:clrMapOvr>
    <a:masterClrMapping/>
  </p:clrMapOvr>
  <p:transition spd="med"/>
</p:sld>
</file>

<file path=ppt/theme/theme1.xml><?xml version="1.0" encoding="utf-8"?>
<a:theme xmlns:a="http://schemas.openxmlformats.org/drawingml/2006/main" name="plantilla observatorio TUI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16348</TotalTime>
  <Words>14670</Words>
  <Application>Microsoft Office PowerPoint</Application>
  <PresentationFormat>Personalizado</PresentationFormat>
  <Paragraphs>1766</Paragraphs>
  <Slides>59</Slides>
  <Notes>7</Notes>
  <HiddenSlides>0</HiddenSlides>
  <MMClips>0</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plantilla observatorio TUI2</vt:lpstr>
      <vt:lpstr>Presentación de PowerPoint</vt:lpstr>
      <vt:lpstr>Secretaría General</vt:lpstr>
      <vt:lpstr>Secretaría General</vt:lpstr>
      <vt:lpstr>Secretaría General</vt:lpstr>
      <vt:lpstr>Secretaría General</vt:lpstr>
      <vt:lpstr>Secretaría General</vt:lpstr>
      <vt:lpstr>Gerencia y Vicegerencia</vt:lpstr>
      <vt:lpstr>Gerencia</vt:lpstr>
      <vt:lpstr>Gerencia</vt:lpstr>
      <vt:lpstr>Vicerrectorado de Calidad, Cultura y Comunicación</vt:lpstr>
      <vt:lpstr>Vicerrectorado de Calidad Cultura y Comunicación</vt:lpstr>
      <vt:lpstr>Vicerrectorado de Calidad Cultura y Comunicación</vt:lpstr>
      <vt:lpstr>Vicerrectorado de Estudiantes y Servicios a la Comunidad Universitaria</vt:lpstr>
      <vt:lpstr>Vicerrectorado de Estudiantes y Servicios a la Comunidad Univ.</vt:lpstr>
      <vt:lpstr>Vicerrectorado de Estudiantes y Servicios a la Comunidad Univ.</vt:lpstr>
      <vt:lpstr>Vicerrectorado de Estudiantes y Servicios a la Comunidad Univ.</vt:lpstr>
      <vt:lpstr>Vicerrectorado de Estudiantes y Servicios a la Comunidad Univ.</vt:lpstr>
      <vt:lpstr>Vicerrectorado de Estudiantes y Servicios a la Comunidad Univ.</vt:lpstr>
      <vt:lpstr>Vicerrectorado de Estudiantes y Servicios a la Comunidad Univ.</vt:lpstr>
      <vt:lpstr>Vicerrectorado de Estudiantes y Servicios a la Comunidad Univ.</vt:lpstr>
      <vt:lpstr>Vicerrectorado de Estudiantes y Servicios a la Comunidad Univ.</vt:lpstr>
      <vt:lpstr>Vicerrectorado de Estudiantes y Servicios a la Comunidad Univ.</vt:lpstr>
      <vt:lpstr>Vicerrectorado de Empleo, Emprendimiento y Sociedad</vt:lpstr>
      <vt:lpstr>Vicerrectorado de Empleo, Emprendimiento y Sociedad</vt:lpstr>
      <vt:lpstr>Vicerrectorado de Empleo, Emprendimiento y Sociedad</vt:lpstr>
      <vt:lpstr>Vicerrectorado de Empleo, Emprendimiento y Sociedad</vt:lpstr>
      <vt:lpstr>Vicerrectorado de Empleo, Emprendimiento y Sociedad</vt:lpstr>
      <vt:lpstr>Vicerrectorado de Estrategia y Universidad Digital</vt:lpstr>
      <vt:lpstr>Vicerrectorado de Estrategia y Universidad Digital</vt:lpstr>
      <vt:lpstr>Vicerrectorado de Estrategia y Universidad Digital</vt:lpstr>
      <vt:lpstr>Vicerrectorado de Estrategia y Universidad Digital</vt:lpstr>
      <vt:lpstr>Vicerrectorado de Estudios</vt:lpstr>
      <vt:lpstr>Vicerrectorado de Estudios</vt:lpstr>
      <vt:lpstr>Vicerrectorado de Estudios</vt:lpstr>
      <vt:lpstr>Vicerrectorado de Estudios</vt:lpstr>
      <vt:lpstr>Vicerrectorado de Estudios</vt:lpstr>
      <vt:lpstr>Vicerrectorado de Investigación e Internacionalización</vt:lpstr>
      <vt:lpstr>Vicerrectorado de Investigación e Internacionalización</vt:lpstr>
      <vt:lpstr>Vicerrectorado de Investigación e Internacionalización</vt:lpstr>
      <vt:lpstr>Vicerrectorado de Investigación e Internacionalización</vt:lpstr>
      <vt:lpstr>Vicerrectorado de Investigación e Internacionalización</vt:lpstr>
      <vt:lpstr>Vicerrectorado de Investigación e Internacionalización</vt:lpstr>
      <vt:lpstr>Vicerrectorado de Investigación e Internacionalización</vt:lpstr>
      <vt:lpstr>Vicerrectorado de Investigación e Internacionalización</vt:lpstr>
      <vt:lpstr>Vicerrectorado de Planificación de las Infraestructuras</vt:lpstr>
      <vt:lpstr>Vicerrectorado de Planificación de las Infraestructuras</vt:lpstr>
      <vt:lpstr>Vicerrectorado de Profesorado</vt:lpstr>
      <vt:lpstr>Vicerrectorado de Profesorado</vt:lpstr>
      <vt:lpstr>Vicerrectorado de Responsabilidad Social y Transparencia</vt:lpstr>
      <vt:lpstr>Vicerrectorado de Responsabilidad Social y Transparencia</vt:lpstr>
      <vt:lpstr>Vicerrectorado de Responsabilidad Social y Transparencia</vt:lpstr>
      <vt:lpstr>Vicerrectorado de Transferencia y Divulgación Científica</vt:lpstr>
      <vt:lpstr>Vicerrectorado de Transferencia y Divulgación Científica</vt:lpstr>
      <vt:lpstr>Vicerrectorado de Transferencia y Divulgación Científica</vt:lpstr>
      <vt:lpstr>Vicerrectorado de Transferencia y Divulgación Científica</vt:lpstr>
      <vt:lpstr>Vicerrectorado de Transferencia y Divulgación Científica</vt:lpstr>
      <vt:lpstr>Vicerrectorado de Transferencia y Divulgación Científica</vt:lpstr>
      <vt:lpstr>Vicerrectorado de Transferencia y Divulgación Científica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 TUI</dc:title>
  <dc:creator>Observatorio TUI</dc:creator>
  <dc:description>Plantilla PPT Observatorio TUI</dc:description>
  <cp:lastModifiedBy>Maria Jose Navarro Martinez</cp:lastModifiedBy>
  <cp:revision>660</cp:revision>
  <cp:lastPrinted>2019-10-13T22:12:27Z</cp:lastPrinted>
  <dcterms:created xsi:type="dcterms:W3CDTF">2013-02-22T11:27:55Z</dcterms:created>
  <dcterms:modified xsi:type="dcterms:W3CDTF">2020-12-14T12:17:13Z</dcterms:modified>
</cp:coreProperties>
</file>