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Lst>
  <p:notesMasterIdLst>
    <p:notesMasterId r:id="rId102"/>
  </p:notesMasterIdLst>
  <p:sldIdLst>
    <p:sldId id="256" r:id="rId7"/>
    <p:sldId id="281" r:id="rId8"/>
    <p:sldId id="287" r:id="rId9"/>
    <p:sldId id="288" r:id="rId10"/>
    <p:sldId id="289" r:id="rId11"/>
    <p:sldId id="291" r:id="rId12"/>
    <p:sldId id="292" r:id="rId13"/>
    <p:sldId id="293" r:id="rId14"/>
    <p:sldId id="290" r:id="rId15"/>
    <p:sldId id="294" r:id="rId16"/>
    <p:sldId id="295" r:id="rId17"/>
    <p:sldId id="296" r:id="rId18"/>
    <p:sldId id="297" r:id="rId19"/>
    <p:sldId id="298" r:id="rId20"/>
    <p:sldId id="299" r:id="rId21"/>
    <p:sldId id="300" r:id="rId22"/>
    <p:sldId id="302" r:id="rId23"/>
    <p:sldId id="301" r:id="rId24"/>
    <p:sldId id="303" r:id="rId25"/>
    <p:sldId id="304" r:id="rId26"/>
    <p:sldId id="305" r:id="rId27"/>
    <p:sldId id="306" r:id="rId28"/>
    <p:sldId id="307" r:id="rId29"/>
    <p:sldId id="308" r:id="rId30"/>
    <p:sldId id="309" r:id="rId31"/>
    <p:sldId id="310" r:id="rId32"/>
    <p:sldId id="311" r:id="rId33"/>
    <p:sldId id="312" r:id="rId34"/>
    <p:sldId id="270" r:id="rId35"/>
    <p:sldId id="313" r:id="rId36"/>
    <p:sldId id="282" r:id="rId37"/>
    <p:sldId id="283" r:id="rId38"/>
    <p:sldId id="286" r:id="rId39"/>
    <p:sldId id="277" r:id="rId40"/>
    <p:sldId id="331" r:id="rId41"/>
    <p:sldId id="329" r:id="rId42"/>
    <p:sldId id="330" r:id="rId43"/>
    <p:sldId id="332" r:id="rId44"/>
    <p:sldId id="333" r:id="rId45"/>
    <p:sldId id="334" r:id="rId46"/>
    <p:sldId id="319" r:id="rId47"/>
    <p:sldId id="328" r:id="rId48"/>
    <p:sldId id="335" r:id="rId49"/>
    <p:sldId id="336" r:id="rId50"/>
    <p:sldId id="327" r:id="rId51"/>
    <p:sldId id="338" r:id="rId52"/>
    <p:sldId id="320" r:id="rId53"/>
    <p:sldId id="337" r:id="rId54"/>
    <p:sldId id="323" r:id="rId55"/>
    <p:sldId id="341" r:id="rId56"/>
    <p:sldId id="342" r:id="rId57"/>
    <p:sldId id="344" r:id="rId58"/>
    <p:sldId id="345" r:id="rId59"/>
    <p:sldId id="346" r:id="rId60"/>
    <p:sldId id="348" r:id="rId61"/>
    <p:sldId id="347" r:id="rId62"/>
    <p:sldId id="349" r:id="rId63"/>
    <p:sldId id="350" r:id="rId64"/>
    <p:sldId id="339" r:id="rId65"/>
    <p:sldId id="340" r:id="rId66"/>
    <p:sldId id="351" r:id="rId67"/>
    <p:sldId id="352" r:id="rId68"/>
    <p:sldId id="353" r:id="rId69"/>
    <p:sldId id="355" r:id="rId70"/>
    <p:sldId id="356" r:id="rId71"/>
    <p:sldId id="354" r:id="rId72"/>
    <p:sldId id="321" r:id="rId73"/>
    <p:sldId id="357" r:id="rId74"/>
    <p:sldId id="318" r:id="rId75"/>
    <p:sldId id="359" r:id="rId76"/>
    <p:sldId id="360" r:id="rId77"/>
    <p:sldId id="361" r:id="rId78"/>
    <p:sldId id="362" r:id="rId79"/>
    <p:sldId id="363" r:id="rId80"/>
    <p:sldId id="315" r:id="rId81"/>
    <p:sldId id="364" r:id="rId82"/>
    <p:sldId id="365" r:id="rId83"/>
    <p:sldId id="366" r:id="rId84"/>
    <p:sldId id="322" r:id="rId85"/>
    <p:sldId id="316" r:id="rId86"/>
    <p:sldId id="367" r:id="rId87"/>
    <p:sldId id="368" r:id="rId88"/>
    <p:sldId id="369" r:id="rId89"/>
    <p:sldId id="370" r:id="rId90"/>
    <p:sldId id="373" r:id="rId91"/>
    <p:sldId id="374" r:id="rId92"/>
    <p:sldId id="371" r:id="rId93"/>
    <p:sldId id="375" r:id="rId94"/>
    <p:sldId id="372" r:id="rId95"/>
    <p:sldId id="376" r:id="rId96"/>
    <p:sldId id="377" r:id="rId97"/>
    <p:sldId id="378" r:id="rId98"/>
    <p:sldId id="317" r:id="rId99"/>
    <p:sldId id="379" r:id="rId100"/>
    <p:sldId id="258" r:id="rId10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E59160-5156-4170-AB5A-02ACF471DF57}">
          <p14:sldIdLst>
            <p14:sldId id="256"/>
            <p14:sldId id="281"/>
            <p14:sldId id="287"/>
            <p14:sldId id="288"/>
            <p14:sldId id="289"/>
            <p14:sldId id="291"/>
            <p14:sldId id="292"/>
            <p14:sldId id="293"/>
            <p14:sldId id="290"/>
            <p14:sldId id="294"/>
            <p14:sldId id="295"/>
            <p14:sldId id="296"/>
            <p14:sldId id="297"/>
            <p14:sldId id="298"/>
            <p14:sldId id="299"/>
            <p14:sldId id="300"/>
            <p14:sldId id="302"/>
            <p14:sldId id="301"/>
            <p14:sldId id="303"/>
            <p14:sldId id="304"/>
            <p14:sldId id="305"/>
            <p14:sldId id="306"/>
            <p14:sldId id="307"/>
            <p14:sldId id="308"/>
            <p14:sldId id="309"/>
            <p14:sldId id="310"/>
            <p14:sldId id="311"/>
            <p14:sldId id="312"/>
            <p14:sldId id="270"/>
            <p14:sldId id="313"/>
            <p14:sldId id="282"/>
            <p14:sldId id="283"/>
            <p14:sldId id="286"/>
            <p14:sldId id="277"/>
            <p14:sldId id="331"/>
            <p14:sldId id="329"/>
            <p14:sldId id="330"/>
            <p14:sldId id="332"/>
            <p14:sldId id="333"/>
            <p14:sldId id="334"/>
            <p14:sldId id="319"/>
            <p14:sldId id="328"/>
            <p14:sldId id="335"/>
            <p14:sldId id="336"/>
            <p14:sldId id="327"/>
            <p14:sldId id="338"/>
            <p14:sldId id="320"/>
            <p14:sldId id="337"/>
            <p14:sldId id="323"/>
            <p14:sldId id="341"/>
            <p14:sldId id="342"/>
            <p14:sldId id="344"/>
            <p14:sldId id="345"/>
            <p14:sldId id="346"/>
            <p14:sldId id="348"/>
            <p14:sldId id="347"/>
            <p14:sldId id="349"/>
            <p14:sldId id="350"/>
            <p14:sldId id="339"/>
            <p14:sldId id="340"/>
            <p14:sldId id="351"/>
            <p14:sldId id="352"/>
            <p14:sldId id="353"/>
            <p14:sldId id="355"/>
            <p14:sldId id="356"/>
            <p14:sldId id="354"/>
            <p14:sldId id="321"/>
            <p14:sldId id="357"/>
            <p14:sldId id="318"/>
            <p14:sldId id="359"/>
            <p14:sldId id="360"/>
            <p14:sldId id="361"/>
            <p14:sldId id="362"/>
            <p14:sldId id="363"/>
            <p14:sldId id="315"/>
            <p14:sldId id="364"/>
            <p14:sldId id="365"/>
            <p14:sldId id="366"/>
            <p14:sldId id="322"/>
            <p14:sldId id="316"/>
            <p14:sldId id="367"/>
            <p14:sldId id="368"/>
            <p14:sldId id="369"/>
            <p14:sldId id="370"/>
            <p14:sldId id="373"/>
            <p14:sldId id="374"/>
            <p14:sldId id="371"/>
            <p14:sldId id="375"/>
            <p14:sldId id="372"/>
            <p14:sldId id="376"/>
            <p14:sldId id="377"/>
            <p14:sldId id="378"/>
            <p14:sldId id="317"/>
            <p14:sldId id="379"/>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4ED"/>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B6A6E-8D34-423F-B2A4-22878117D471}" v="35" dt="2020-02-21T11:23:53.71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60" autoAdjust="0"/>
  </p:normalViewPr>
  <p:slideViewPr>
    <p:cSldViewPr snapToGrid="0">
      <p:cViewPr varScale="1">
        <p:scale>
          <a:sx n="96" d="100"/>
          <a:sy n="96" d="100"/>
        </p:scale>
        <p:origin x="1116" y="84"/>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microsoft.com/office/2016/11/relationships/changesInfo" Target="changesInfos/changesInfo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presProps" Target="presProps.xml"/><Relationship Id="rId108"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Serna" userId="69bdcb11-fb7f-48b4-a63e-2983cbd493e6" providerId="ADAL" clId="{11EB6A6E-8D34-423F-B2A4-22878117D471}"/>
    <pc:docChg chg="custSel modMainMaster">
      <pc:chgData name="Laura Serna" userId="69bdcb11-fb7f-48b4-a63e-2983cbd493e6" providerId="ADAL" clId="{11EB6A6E-8D34-423F-B2A4-22878117D471}" dt="2020-02-21T11:23:53.718" v="34" actId="20577"/>
      <pc:docMkLst>
        <pc:docMk/>
      </pc:docMkLst>
      <pc:sldMasterChg chg="addSp delSp modSp modSldLayout">
        <pc:chgData name="Laura Serna" userId="69bdcb11-fb7f-48b4-a63e-2983cbd493e6" providerId="ADAL" clId="{11EB6A6E-8D34-423F-B2A4-22878117D471}" dt="2020-02-21T11:23:53.718" v="34" actId="20577"/>
        <pc:sldMasterMkLst>
          <pc:docMk/>
          <pc:sldMasterMk cId="3677361410" sldId="2147483660"/>
        </pc:sldMasterMkLst>
        <pc:picChg chg="add mod">
          <ac:chgData name="Laura Serna" userId="69bdcb11-fb7f-48b4-a63e-2983cbd493e6" providerId="ADAL" clId="{11EB6A6E-8D34-423F-B2A4-22878117D471}" dt="2020-02-21T11:22:22.699" v="10" actId="1076"/>
          <ac:picMkLst>
            <pc:docMk/>
            <pc:sldMasterMk cId="3677361410" sldId="2147483660"/>
            <ac:picMk id="3" creationId="{7E9225AB-A5F8-4217-9C59-AA64EC3AE165}"/>
          </ac:picMkLst>
        </pc:picChg>
        <pc:picChg chg="del">
          <ac:chgData name="Laura Serna" userId="69bdcb11-fb7f-48b4-a63e-2983cbd493e6" providerId="ADAL" clId="{11EB6A6E-8D34-423F-B2A4-22878117D471}" dt="2020-02-21T11:21:51.175" v="0" actId="478"/>
          <ac:picMkLst>
            <pc:docMk/>
            <pc:sldMasterMk cId="3677361410" sldId="2147483660"/>
            <ac:picMk id="17" creationId="{C68CFBAF-5CEB-46DD-9894-4C664266B1E7}"/>
          </ac:picMkLst>
        </pc:picChg>
        <pc:sldLayoutChg chg="modSp">
          <pc:chgData name="Laura Serna" userId="69bdcb11-fb7f-48b4-a63e-2983cbd493e6" providerId="ADAL" clId="{11EB6A6E-8D34-423F-B2A4-22878117D471}" dt="2020-02-21T11:23:53.718" v="34" actId="20577"/>
          <pc:sldLayoutMkLst>
            <pc:docMk/>
            <pc:sldMasterMk cId="3677361410" sldId="2147483660"/>
            <pc:sldLayoutMk cId="3979160676" sldId="2147483661"/>
          </pc:sldLayoutMkLst>
          <pc:spChg chg="mod">
            <ac:chgData name="Laura Serna" userId="69bdcb11-fb7f-48b4-a63e-2983cbd493e6" providerId="ADAL" clId="{11EB6A6E-8D34-423F-B2A4-22878117D471}" dt="2020-02-21T11:23:53.718" v="34" actId="20577"/>
            <ac:spMkLst>
              <pc:docMk/>
              <pc:sldMasterMk cId="3677361410" sldId="2147483660"/>
              <pc:sldLayoutMk cId="3979160676" sldId="2147483661"/>
              <ac:spMk id="2" creationId="{19383FA8-90BC-4BF6-B320-BA3B1D79B69E}"/>
            </ac:spMkLst>
          </pc:spChg>
        </pc:sldLayoutChg>
      </pc:sldMasterChg>
      <pc:sldMasterChg chg="addSp delSp modSp">
        <pc:chgData name="Laura Serna" userId="69bdcb11-fb7f-48b4-a63e-2983cbd493e6" providerId="ADAL" clId="{11EB6A6E-8D34-423F-B2A4-22878117D471}" dt="2020-02-21T11:22:56.415" v="16" actId="1076"/>
        <pc:sldMasterMkLst>
          <pc:docMk/>
          <pc:sldMasterMk cId="3533834585" sldId="2147483673"/>
        </pc:sldMasterMkLst>
        <pc:picChg chg="add mod">
          <ac:chgData name="Laura Serna" userId="69bdcb11-fb7f-48b4-a63e-2983cbd493e6" providerId="ADAL" clId="{11EB6A6E-8D34-423F-B2A4-22878117D471}" dt="2020-02-21T11:22:56.415" v="16" actId="1076"/>
          <ac:picMkLst>
            <pc:docMk/>
            <pc:sldMasterMk cId="3533834585" sldId="2147483673"/>
            <ac:picMk id="3" creationId="{13D62EF3-5F92-47D8-8896-BFCAC133B624}"/>
          </ac:picMkLst>
        </pc:picChg>
        <pc:picChg chg="del">
          <ac:chgData name="Laura Serna" userId="69bdcb11-fb7f-48b4-a63e-2983cbd493e6" providerId="ADAL" clId="{11EB6A6E-8D34-423F-B2A4-22878117D471}" dt="2020-02-21T11:22:32.708" v="11" actId="478"/>
          <ac:picMkLst>
            <pc:docMk/>
            <pc:sldMasterMk cId="3533834585" sldId="2147483673"/>
            <ac:picMk id="15" creationId="{3B2BAFE8-B882-4DA7-B1A5-5AFB5002F5CB}"/>
          </ac:picMkLst>
        </pc:picChg>
      </pc:sldMasterChg>
    </pc:docChg>
  </pc:docChgLst>
  <pc:docChgLst>
    <pc:chgData name="Laura Serna" userId="S::laura.serna_silocompany.com#ext#@univmurcia.onmicrosoft.com::e856dd3c-e60b-4f93-a0fa-4e760893c956" providerId="AD" clId="Web-{7C018509-56EA-4009-AF8A-95755FB8E66B}"/>
    <pc:docChg chg="modSld">
      <pc:chgData name="Laura Serna" userId="S::laura.serna_silocompany.com#ext#@univmurcia.onmicrosoft.com::e856dd3c-e60b-4f93-a0fa-4e760893c956" providerId="AD" clId="Web-{7C018509-56EA-4009-AF8A-95755FB8E66B}" dt="2020-01-21T09:12:17.568" v="59" actId="20577"/>
      <pc:docMkLst>
        <pc:docMk/>
      </pc:docMkLst>
      <pc:sldChg chg="modSp">
        <pc:chgData name="Laura Serna" userId="S::laura.serna_silocompany.com#ext#@univmurcia.onmicrosoft.com::e856dd3c-e60b-4f93-a0fa-4e760893c956" providerId="AD" clId="Web-{7C018509-56EA-4009-AF8A-95755FB8E66B}" dt="2020-01-21T09:12:17.568" v="59" actId="20577"/>
        <pc:sldMkLst>
          <pc:docMk/>
          <pc:sldMk cId="3415662493" sldId="256"/>
        </pc:sldMkLst>
        <pc:spChg chg="mod">
          <ac:chgData name="Laura Serna" userId="S::laura.serna_silocompany.com#ext#@univmurcia.onmicrosoft.com::e856dd3c-e60b-4f93-a0fa-4e760893c956" providerId="AD" clId="Web-{7C018509-56EA-4009-AF8A-95755FB8E66B}" dt="2020-01-21T09:12:17.568" v="59" actId="20577"/>
          <ac:spMkLst>
            <pc:docMk/>
            <pc:sldMk cId="3415662493" sldId="256"/>
            <ac:spMk id="2" creationId="{F7026BF1-4BC5-4D5F-A496-7427D6B1B6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3F03-733C-4F4F-8160-EA6766E3B12A}" type="datetimeFigureOut">
              <a:rPr lang="es-ES" smtClean="0"/>
              <a:t>25/01/2021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464F-B7A6-41EA-9FCA-FF947132E9B8}" type="slidenum">
              <a:rPr lang="es-ES" smtClean="0"/>
              <a:t>‹Nº›</a:t>
            </a:fld>
            <a:endParaRPr lang="es-ES"/>
          </a:p>
        </p:txBody>
      </p:sp>
    </p:spTree>
    <p:extLst>
      <p:ext uri="{BB962C8B-B14F-4D97-AF65-F5344CB8AC3E}">
        <p14:creationId xmlns:p14="http://schemas.microsoft.com/office/powerpoint/2010/main" val="35545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vos.openlinksw.com/owiki/wiki/VOS/VirtJenaProvid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w3.org/TR/sparql11-protoco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w3.org/TR/sparql11-http-rdf-updat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ools.ietf.org/html/rfc7089"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w3.org/wiki/LDP_Implementations#TrellisLDP_.28Server.29" TargetMode="External"/><Relationship Id="rId4" Type="http://schemas.openxmlformats.org/officeDocument/2006/relationships/hyperlink" Target="https://github.com/trellis-ldp/trellis/wiki/Resource-Versioning"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trellis-ldp/trellis/wiki/Authentic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github.com/trellis-ldp/trellis/wiki/Authorizatio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w3.org/TR/ldp/"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w3.org/TR/ldp/"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spring.io/spring-data/jpa/docs/current/reference/html/#reference"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baeldung.com/spring-bean-annotations"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spring.io/spring-data/jpa/docs/current/reference/html/#reference"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baeldung.com/spring-bean-annotations"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angular.io/doc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trellisldp.org/"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mediawiki.org/wiki/Wikibase/es"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trellisldp.org/"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www.mediawiki.org/wiki/Wikibase/es"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tools.ietf.org/html/rfc7089"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github.com/trellis-ldp/trellis/wiki/Resource-Versioning"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jena.apache.org/documentation/fuseki2/"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jena.apache.org/documentation/query/text-query.html"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8" Type="http://schemas.openxmlformats.org/officeDocument/2006/relationships/hyperlink" Target="https://www.w3.org/wiki/LDP_Implementations" TargetMode="External"/><Relationship Id="rId13" Type="http://schemas.openxmlformats.org/officeDocument/2006/relationships/hyperlink" Target="https://github.com/HerculesCRUE/ib-asio-docs-/blob/master/00-Arquitectura/arquitectura_semantica/ldp/Requisitos%20LDP%20Server/Analisis%20de%20Test%20LDP%20(caso%20de%20uso%20Trellis).md" TargetMode="External"/><Relationship Id="rId3" Type="http://schemas.openxmlformats.org/officeDocument/2006/relationships/hyperlink" Target="https://www.wikibase-solutions.com/developer-logs/oauth" TargetMode="External"/><Relationship Id="rId7" Type="http://schemas.openxmlformats.org/officeDocument/2006/relationships/hyperlink" Target="https://www.mediawiki.org/wiki/Wikibase/API/es" TargetMode="External"/><Relationship Id="rId12" Type="http://schemas.openxmlformats.org/officeDocument/2006/relationships/hyperlink" Target="https://dvcs.w3.org/hg/ldpwg/raw-file/default/tests/ldp-testsuite.html"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s://heardlibrary.github.io/digital-scholarship/host/wikidata/bot/" TargetMode="External"/><Relationship Id="rId11" Type="http://schemas.openxmlformats.org/officeDocument/2006/relationships/hyperlink" Target="https://www.w3.org/TR/ldp/" TargetMode="External"/><Relationship Id="rId5" Type="http://schemas.openxmlformats.org/officeDocument/2006/relationships/hyperlink" Target="https://github.com/solid/webid-oidc-spec#deriving-webid-uri-from-id-token" TargetMode="External"/><Relationship Id="rId15" Type="http://schemas.openxmlformats.org/officeDocument/2006/relationships/hyperlink" Target="https://jena.apache.org/documentation/query/text-query.html" TargetMode="External"/><Relationship Id="rId10" Type="http://schemas.openxmlformats.org/officeDocument/2006/relationships/hyperlink" Target="https://github.com/trellis-ldp/trellis/wiki" TargetMode="External"/><Relationship Id="rId4" Type="http://schemas.openxmlformats.org/officeDocument/2006/relationships/hyperlink" Target="https://www.mediawiki.org/wiki/Extension:WSOAuth/For_developers" TargetMode="External"/><Relationship Id="rId9" Type="http://schemas.openxmlformats.org/officeDocument/2006/relationships/hyperlink" Target="https://www.mediawiki.org/wiki/Wikibase/DataModel" TargetMode="External"/><Relationship Id="rId14" Type="http://schemas.openxmlformats.org/officeDocument/2006/relationships/hyperlink" Target="https://jena.apache.org/documentation/fuseki2/"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a:t>
            </a:fld>
            <a:endParaRPr lang="es-ES"/>
          </a:p>
        </p:txBody>
      </p:sp>
    </p:spTree>
    <p:extLst>
      <p:ext uri="{BB962C8B-B14F-4D97-AF65-F5344CB8AC3E}">
        <p14:creationId xmlns:p14="http://schemas.microsoft.com/office/powerpoint/2010/main" val="1010521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Tx/>
              <a:buChar char="-"/>
            </a:pPr>
            <a:r>
              <a:rPr lang="es-ES" b="0" i="0" dirty="0">
                <a:solidFill>
                  <a:srgbClr val="24292E"/>
                </a:solidFill>
                <a:effectLst/>
                <a:latin typeface="-apple-system"/>
              </a:rPr>
              <a:t>Desarrollo de todos los componentes de forma manual</a:t>
            </a:r>
          </a:p>
          <a:p>
            <a:pPr marL="171450" indent="-171450" algn="l">
              <a:buFontTx/>
              <a:buChar char="-"/>
            </a:pPr>
            <a:r>
              <a:rPr lang="es-ES" b="0" i="0" dirty="0">
                <a:solidFill>
                  <a:srgbClr val="24292E"/>
                </a:solidFill>
                <a:effectLst/>
                <a:latin typeface="-apple-system"/>
              </a:rPr>
              <a:t>Implementar un LDP dispone de enorme complejidad</a:t>
            </a:r>
          </a:p>
          <a:p>
            <a:pPr marL="171450" indent="-171450" algn="l">
              <a:buFontTx/>
              <a:buChar char="-"/>
            </a:pPr>
            <a:r>
              <a:rPr lang="es-ES" b="0" i="0" dirty="0">
                <a:solidFill>
                  <a:srgbClr val="24292E"/>
                </a:solidFill>
                <a:effectLst/>
                <a:latin typeface="-apple-system"/>
              </a:rPr>
              <a:t>Para ello se podría utilizar rdf4j y jena</a:t>
            </a:r>
          </a:p>
          <a:p>
            <a:endParaRPr lang="es-ES" dirty="0"/>
          </a:p>
          <a:p>
            <a:endParaRPr lang="es-ES" dirty="0"/>
          </a:p>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11</a:t>
            </a:fld>
            <a:endParaRPr lang="es-ES"/>
          </a:p>
        </p:txBody>
      </p:sp>
    </p:spTree>
    <p:extLst>
      <p:ext uri="{BB962C8B-B14F-4D97-AF65-F5344CB8AC3E}">
        <p14:creationId xmlns:p14="http://schemas.microsoft.com/office/powerpoint/2010/main" val="178648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Las características más destacables de Jena son las siguientes</a:t>
            </a:r>
          </a:p>
          <a:p>
            <a:pPr algn="l"/>
            <a:endParaRPr lang="es-ES" b="0" i="0" dirty="0">
              <a:solidFill>
                <a:srgbClr val="24292E"/>
              </a:solidFill>
              <a:effectLst/>
              <a:latin typeface="-apple-system"/>
            </a:endParaRPr>
          </a:p>
          <a:p>
            <a:pPr marL="171450" indent="-171450" algn="l">
              <a:buFontTx/>
              <a:buChar char="-"/>
            </a:pPr>
            <a:r>
              <a:rPr lang="es-ES" b="0" i="0" dirty="0">
                <a:solidFill>
                  <a:srgbClr val="24292E"/>
                </a:solidFill>
                <a:effectLst/>
                <a:latin typeface="-apple-system"/>
              </a:rPr>
              <a:t>RDF API: Es el </a:t>
            </a:r>
            <a:r>
              <a:rPr lang="es-ES" b="0" i="0" dirty="0" err="1">
                <a:solidFill>
                  <a:srgbClr val="24292E"/>
                </a:solidFill>
                <a:effectLst/>
                <a:latin typeface="-apple-system"/>
              </a:rPr>
              <a:t>core</a:t>
            </a:r>
            <a:r>
              <a:rPr lang="es-ES" b="0" i="0" dirty="0">
                <a:solidFill>
                  <a:srgbClr val="24292E"/>
                </a:solidFill>
                <a:effectLst/>
                <a:latin typeface="-apple-system"/>
              </a:rPr>
              <a:t> de Jena, permitiendo la generación de modelos RDF</a:t>
            </a:r>
          </a:p>
          <a:p>
            <a:pPr marL="171450" indent="-171450" algn="l">
              <a:buFontTx/>
              <a:buChar char="-"/>
            </a:pPr>
            <a:r>
              <a:rPr lang="es-ES" b="0" i="0" dirty="0">
                <a:solidFill>
                  <a:srgbClr val="24292E"/>
                </a:solidFill>
                <a:effectLst/>
                <a:latin typeface="-apple-system"/>
              </a:rPr>
              <a:t>Ejecución de consultas SPARQL</a:t>
            </a:r>
          </a:p>
          <a:p>
            <a:pPr marL="171450" indent="-171450" algn="l">
              <a:buFontTx/>
              <a:buChar char="-"/>
            </a:pPr>
            <a:r>
              <a:rPr lang="es-ES" b="0" i="0" dirty="0">
                <a:solidFill>
                  <a:srgbClr val="24292E"/>
                </a:solidFill>
                <a:effectLst/>
                <a:latin typeface="-apple-system"/>
              </a:rPr>
              <a:t>TDB como triple store por defecto, pero con posibilidad de crear adaptadores para otros almacenamientos</a:t>
            </a:r>
          </a:p>
          <a:p>
            <a:pPr marL="171450" indent="-171450" algn="l">
              <a:buFontTx/>
              <a:buChar char="-"/>
            </a:pPr>
            <a:r>
              <a:rPr lang="es-ES" b="0" i="0" dirty="0">
                <a:solidFill>
                  <a:srgbClr val="24292E"/>
                </a:solidFill>
                <a:effectLst/>
                <a:latin typeface="-apple-system"/>
              </a:rPr>
              <a:t>Exportación / importación de datos en RDF/XML, </a:t>
            </a:r>
            <a:r>
              <a:rPr lang="es-ES" b="0" i="0" dirty="0" err="1">
                <a:solidFill>
                  <a:srgbClr val="24292E"/>
                </a:solidFill>
                <a:effectLst/>
                <a:latin typeface="-apple-system"/>
              </a:rPr>
              <a:t>turtle</a:t>
            </a:r>
            <a:r>
              <a:rPr lang="es-ES" b="0" i="0" dirty="0">
                <a:solidFill>
                  <a:srgbClr val="24292E"/>
                </a:solidFill>
                <a:effectLst/>
                <a:latin typeface="-apple-system"/>
              </a:rPr>
              <a:t>, n-triples y </a:t>
            </a:r>
            <a:r>
              <a:rPr lang="es-ES" b="0" i="0" dirty="0" err="1">
                <a:solidFill>
                  <a:srgbClr val="24292E"/>
                </a:solidFill>
                <a:effectLst/>
                <a:latin typeface="-apple-system"/>
              </a:rPr>
              <a:t>RDFa</a:t>
            </a:r>
            <a:endParaRPr lang="es-ES" b="0" i="0" dirty="0">
              <a:solidFill>
                <a:srgbClr val="24292E"/>
              </a:solidFill>
              <a:effectLst/>
              <a:latin typeface="-apple-system"/>
            </a:endParaRPr>
          </a:p>
          <a:p>
            <a:pPr marL="171450" indent="-171450" algn="l">
              <a:buFontTx/>
              <a:buChar char="-"/>
            </a:pPr>
            <a:r>
              <a:rPr lang="es-ES" b="0" i="0" dirty="0">
                <a:solidFill>
                  <a:srgbClr val="24292E"/>
                </a:solidFill>
                <a:effectLst/>
                <a:latin typeface="-apple-system"/>
              </a:rPr>
              <a:t>Inferencia, mediante motor de reglas y otros algoritmos</a:t>
            </a:r>
          </a:p>
          <a:p>
            <a:endParaRPr lang="es-ES" dirty="0"/>
          </a:p>
          <a:p>
            <a:endParaRPr lang="es-ES" dirty="0"/>
          </a:p>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12</a:t>
            </a:fld>
            <a:endParaRPr lang="es-ES"/>
          </a:p>
        </p:txBody>
      </p:sp>
    </p:spTree>
    <p:extLst>
      <p:ext uri="{BB962C8B-B14F-4D97-AF65-F5344CB8AC3E}">
        <p14:creationId xmlns:p14="http://schemas.microsoft.com/office/powerpoint/2010/main" val="341776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Mecanismos para la transformación y creación de RDF</a:t>
            </a:r>
          </a:p>
          <a:p>
            <a:pPr algn="l"/>
            <a:r>
              <a:rPr lang="es-ES" b="0" i="0" dirty="0">
                <a:solidFill>
                  <a:srgbClr val="24292E"/>
                </a:solidFill>
                <a:effectLst/>
                <a:latin typeface="-apple-system"/>
              </a:rPr>
              <a:t>En este caso se crea un modelo para un nuevo elemento de tipo http://example.org/JohnSmith, al cual se le añade como propiedad el nombre "John Smith".</a:t>
            </a:r>
          </a:p>
          <a:p>
            <a:pPr algn="l"/>
            <a:endParaRPr lang="es-ES" b="0" i="0" dirty="0">
              <a:solidFill>
                <a:srgbClr val="24292E"/>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b="0" i="0" dirty="0">
                <a:solidFill>
                  <a:srgbClr val="24292E"/>
                </a:solidFill>
                <a:effectLst/>
                <a:latin typeface="-apple-system"/>
              </a:rPr>
              <a:t>También sería posible cargar los datos desde un fichero o un input </a:t>
            </a:r>
            <a:r>
              <a:rPr lang="es-ES" b="0" i="0" dirty="0" err="1">
                <a:solidFill>
                  <a:srgbClr val="24292E"/>
                </a:solidFill>
                <a:effectLst/>
                <a:latin typeface="-apple-system"/>
              </a:rPr>
              <a:t>stream</a:t>
            </a:r>
            <a:r>
              <a:rPr lang="es-ES" b="0" i="0" dirty="0">
                <a:solidFill>
                  <a:srgbClr val="24292E"/>
                </a:solidFill>
                <a:effectLst/>
                <a:latin typeface="-apple-system"/>
              </a:rPr>
              <a:t> en formato RDF:</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Exportación en diferentes formatos</a:t>
            </a:r>
          </a:p>
          <a:p>
            <a:pPr algn="l"/>
            <a:r>
              <a:rPr lang="es-ES" b="0" i="0" dirty="0">
                <a:solidFill>
                  <a:srgbClr val="24292E"/>
                </a:solidFill>
                <a:effectLst/>
                <a:latin typeface="-apple-system"/>
              </a:rPr>
              <a:t>Por ejemplo </a:t>
            </a:r>
            <a:r>
              <a:rPr lang="es-ES" b="0" i="0" dirty="0" err="1">
                <a:solidFill>
                  <a:srgbClr val="24292E"/>
                </a:solidFill>
                <a:effectLst/>
                <a:latin typeface="-apple-system"/>
              </a:rPr>
              <a:t>turtle</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13</a:t>
            </a:fld>
            <a:endParaRPr lang="es-ES"/>
          </a:p>
        </p:txBody>
      </p:sp>
    </p:spTree>
    <p:extLst>
      <p:ext uri="{BB962C8B-B14F-4D97-AF65-F5344CB8AC3E}">
        <p14:creationId xmlns:p14="http://schemas.microsoft.com/office/powerpoint/2010/main" val="203730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TDB: SPARQL </a:t>
            </a:r>
            <a:r>
              <a:rPr lang="es-ES" b="0" i="0" dirty="0" err="1">
                <a:solidFill>
                  <a:srgbClr val="24292E"/>
                </a:solidFill>
                <a:effectLst/>
                <a:latin typeface="-apple-system"/>
              </a:rPr>
              <a:t>Update</a:t>
            </a:r>
            <a:endParaRPr lang="es-ES" b="0" i="0" dirty="0">
              <a:solidFill>
                <a:srgbClr val="24292E"/>
              </a:solidFill>
              <a:effectLst/>
              <a:latin typeface="-apple-system"/>
            </a:endParaRPr>
          </a:p>
          <a:p>
            <a:pPr algn="l"/>
            <a:r>
              <a:rPr lang="es-ES" b="0" i="0" dirty="0" err="1">
                <a:solidFill>
                  <a:srgbClr val="24292E"/>
                </a:solidFill>
                <a:effectLst/>
                <a:latin typeface="-apple-system"/>
              </a:rPr>
              <a:t>RDFConnection</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r>
              <a:rPr lang="es-ES" b="0" i="0" dirty="0">
                <a:solidFill>
                  <a:srgbClr val="24292E"/>
                </a:solidFill>
                <a:effectLst/>
                <a:latin typeface="-apple-system"/>
              </a:rPr>
              <a:t>También existen </a:t>
            </a:r>
            <a:r>
              <a:rPr lang="es-ES" b="0" i="0" dirty="0" err="1">
                <a:solidFill>
                  <a:srgbClr val="24292E"/>
                </a:solidFill>
                <a:effectLst/>
                <a:latin typeface="-apple-system"/>
              </a:rPr>
              <a:t>providers</a:t>
            </a:r>
            <a:r>
              <a:rPr lang="es-ES" b="0" i="0" dirty="0">
                <a:solidFill>
                  <a:srgbClr val="24292E"/>
                </a:solidFill>
                <a:effectLst/>
                <a:latin typeface="-apple-system"/>
              </a:rPr>
              <a:t> para los </a:t>
            </a:r>
            <a:r>
              <a:rPr lang="es-ES" b="0" i="0" dirty="0" err="1">
                <a:solidFill>
                  <a:srgbClr val="24292E"/>
                </a:solidFill>
                <a:effectLst/>
                <a:latin typeface="-apple-system"/>
              </a:rPr>
              <a:t>TripleStores</a:t>
            </a:r>
            <a:r>
              <a:rPr lang="es-ES" b="0" i="0" dirty="0">
                <a:solidFill>
                  <a:srgbClr val="24292E"/>
                </a:solidFill>
                <a:effectLst/>
                <a:latin typeface="-apple-system"/>
              </a:rPr>
              <a:t> más utilizados como Virtuoso </a:t>
            </a:r>
            <a:r>
              <a:rPr lang="es-ES" b="0" i="0" u="none" strike="noStrike" dirty="0">
                <a:effectLst/>
                <a:latin typeface="-apple-system"/>
                <a:hlinkClick r:id="rId3"/>
              </a:rPr>
              <a:t>http://vos.openlinksw.com/owiki/wiki/VOS/VirtJenaProvider</a:t>
            </a:r>
            <a:endParaRPr lang="es-ES" b="0" i="0" u="none" strike="noStrike" dirty="0">
              <a:effectLst/>
              <a:latin typeface="-apple-system"/>
            </a:endParaRPr>
          </a:p>
          <a:p>
            <a:pPr algn="l"/>
            <a:r>
              <a:rPr lang="es-ES" b="0" i="0" u="none" strike="noStrike" dirty="0" err="1">
                <a:effectLst/>
                <a:latin typeface="-apple-system"/>
              </a:rPr>
              <a:t>Brazegraph</a:t>
            </a:r>
            <a:r>
              <a:rPr lang="es-ES" b="0" i="0" u="none" strike="noStrike" dirty="0">
                <a:effectLst/>
                <a:latin typeface="-apple-system"/>
              </a:rPr>
              <a:t>, …</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14</a:t>
            </a:fld>
            <a:endParaRPr lang="es-ES"/>
          </a:p>
        </p:txBody>
      </p:sp>
    </p:spTree>
    <p:extLst>
      <p:ext uri="{BB962C8B-B14F-4D97-AF65-F5344CB8AC3E}">
        <p14:creationId xmlns:p14="http://schemas.microsoft.com/office/powerpoint/2010/main" val="102460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En cuanto a arquitectura, al igual que Jena, se basa en una arquitectura modular que hace que se puedan ir tomando aquellas partes (</a:t>
            </a:r>
            <a:r>
              <a:rPr lang="es-ES" b="0" i="0" dirty="0" err="1">
                <a:solidFill>
                  <a:srgbClr val="24292E"/>
                </a:solidFill>
                <a:effectLst/>
                <a:latin typeface="-apple-system"/>
              </a:rPr>
              <a:t>APIs</a:t>
            </a:r>
            <a:r>
              <a:rPr lang="es-ES" b="0" i="0" dirty="0">
                <a:solidFill>
                  <a:srgbClr val="24292E"/>
                </a:solidFill>
                <a:effectLst/>
                <a:latin typeface="-apple-system"/>
              </a:rPr>
              <a:t>) que sean precisa para la aplicación.</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Una de las ventajas que aporta RDF4J, es la gran documentación con la que cuenta así como una gran comunidad y proyectos desarrollados con la misma.</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Las características principales son</a:t>
            </a:r>
          </a:p>
          <a:p>
            <a:pPr algn="l">
              <a:buFont typeface="Arial" panose="020B0604020202020204" pitchFamily="34" charset="0"/>
              <a:buChar char="•"/>
            </a:pPr>
            <a:r>
              <a:rPr lang="es-ES" b="0" i="0" dirty="0">
                <a:solidFill>
                  <a:srgbClr val="24292E"/>
                </a:solidFill>
                <a:effectLst/>
                <a:latin typeface="-apple-system"/>
              </a:rPr>
              <a:t>Rio (RDF I/O): </a:t>
            </a:r>
            <a:r>
              <a:rPr lang="es-ES" b="0" i="0" dirty="0" err="1">
                <a:solidFill>
                  <a:srgbClr val="24292E"/>
                </a:solidFill>
                <a:effectLst/>
                <a:latin typeface="-apple-system"/>
              </a:rPr>
              <a:t>Parser</a:t>
            </a:r>
            <a:r>
              <a:rPr lang="es-ES" b="0" i="0" dirty="0">
                <a:solidFill>
                  <a:srgbClr val="24292E"/>
                </a:solidFill>
                <a:effectLst/>
                <a:latin typeface="-apple-system"/>
              </a:rPr>
              <a:t>/</a:t>
            </a:r>
            <a:r>
              <a:rPr lang="es-ES" b="0" i="0" dirty="0" err="1">
                <a:solidFill>
                  <a:srgbClr val="24292E"/>
                </a:solidFill>
                <a:effectLst/>
                <a:latin typeface="-apple-system"/>
              </a:rPr>
              <a:t>writer</a:t>
            </a:r>
            <a:r>
              <a:rPr lang="es-ES" b="0" i="0" dirty="0">
                <a:solidFill>
                  <a:srgbClr val="24292E"/>
                </a:solidFill>
                <a:effectLst/>
                <a:latin typeface="-apple-system"/>
              </a:rPr>
              <a:t> API</a:t>
            </a:r>
          </a:p>
          <a:p>
            <a:pPr algn="l">
              <a:buFont typeface="Arial" panose="020B0604020202020204" pitchFamily="34" charset="0"/>
              <a:buChar char="•"/>
            </a:pPr>
            <a:r>
              <a:rPr lang="es-ES" b="0" i="0" dirty="0" err="1">
                <a:solidFill>
                  <a:srgbClr val="24292E"/>
                </a:solidFill>
                <a:effectLst/>
                <a:latin typeface="-apple-system"/>
              </a:rPr>
              <a:t>Model</a:t>
            </a:r>
            <a:r>
              <a:rPr lang="es-ES" b="0" i="0" dirty="0">
                <a:solidFill>
                  <a:srgbClr val="24292E"/>
                </a:solidFill>
                <a:effectLst/>
                <a:latin typeface="-apple-system"/>
              </a:rPr>
              <a:t> API: permite la generación de modelos a partir de los datos</a:t>
            </a:r>
          </a:p>
          <a:p>
            <a:pPr algn="l">
              <a:buFont typeface="Arial" panose="020B0604020202020204" pitchFamily="34" charset="0"/>
              <a:buChar char="•"/>
            </a:pPr>
            <a:r>
              <a:rPr lang="es-ES" b="0" i="0" dirty="0">
                <a:solidFill>
                  <a:srgbClr val="24292E"/>
                </a:solidFill>
                <a:effectLst/>
                <a:latin typeface="-apple-system"/>
              </a:rPr>
              <a:t>Ejecución de consultas SPARQL</a:t>
            </a:r>
          </a:p>
          <a:p>
            <a:pPr algn="l">
              <a:buFont typeface="Arial" panose="020B0604020202020204" pitchFamily="34" charset="0"/>
              <a:buChar char="•"/>
            </a:pPr>
            <a:r>
              <a:rPr lang="es-ES" b="0" i="0" dirty="0" err="1">
                <a:solidFill>
                  <a:srgbClr val="24292E"/>
                </a:solidFill>
                <a:effectLst/>
                <a:latin typeface="-apple-system"/>
              </a:rPr>
              <a:t>Sesame</a:t>
            </a:r>
            <a:r>
              <a:rPr lang="es-ES" b="0" i="0" dirty="0">
                <a:solidFill>
                  <a:srgbClr val="24292E"/>
                </a:solidFill>
                <a:effectLst/>
                <a:latin typeface="-apple-system"/>
              </a:rPr>
              <a:t> como triple store por defecto, pero con posibilidad de crear adaptadores para otros almacenamientos</a:t>
            </a:r>
          </a:p>
          <a:p>
            <a:pPr algn="l">
              <a:buFont typeface="Arial" panose="020B0604020202020204" pitchFamily="34" charset="0"/>
              <a:buChar char="•"/>
            </a:pPr>
            <a:r>
              <a:rPr lang="es-ES" b="0" i="0" dirty="0">
                <a:solidFill>
                  <a:srgbClr val="24292E"/>
                </a:solidFill>
                <a:effectLst/>
                <a:latin typeface="-apple-system"/>
              </a:rPr>
              <a:t>Exportación / importación de datos RDF en numerosos formatos</a:t>
            </a:r>
          </a:p>
          <a:p>
            <a:pPr algn="l">
              <a:buFont typeface="Arial" panose="020B0604020202020204" pitchFamily="34" charset="0"/>
              <a:buChar char="•"/>
            </a:pPr>
            <a:r>
              <a:rPr lang="es-ES" b="0" i="0" dirty="0">
                <a:solidFill>
                  <a:srgbClr val="24292E"/>
                </a:solidFill>
                <a:effectLst/>
                <a:latin typeface="-apple-system"/>
              </a:rPr>
              <a:t>Inferencia y validación, mediante motor de reglas y otros algoritmos</a:t>
            </a:r>
          </a:p>
          <a:p>
            <a:pPr algn="l">
              <a:buFont typeface="Arial" panose="020B0604020202020204" pitchFamily="34" charset="0"/>
              <a:buChar char="•"/>
            </a:pPr>
            <a:r>
              <a:rPr lang="es-ES" b="0" i="0" dirty="0">
                <a:solidFill>
                  <a:srgbClr val="24292E"/>
                </a:solidFill>
                <a:effectLst/>
                <a:latin typeface="-apple-system"/>
              </a:rPr>
              <a:t>Extensiones: Full-Text </a:t>
            </a:r>
            <a:r>
              <a:rPr lang="es-ES" b="0" i="0" dirty="0" err="1">
                <a:solidFill>
                  <a:srgbClr val="24292E"/>
                </a:solidFill>
                <a:effectLst/>
                <a:latin typeface="-apple-system"/>
              </a:rPr>
              <a:t>Search</a:t>
            </a:r>
            <a:r>
              <a:rPr lang="es-ES" b="0" i="0" dirty="0">
                <a:solidFill>
                  <a:srgbClr val="24292E"/>
                </a:solidFill>
                <a:effectLst/>
                <a:latin typeface="-apple-system"/>
              </a:rPr>
              <a:t>, </a:t>
            </a:r>
            <a:r>
              <a:rPr lang="es-ES" b="0" i="0" dirty="0" err="1">
                <a:solidFill>
                  <a:srgbClr val="24292E"/>
                </a:solidFill>
                <a:effectLst/>
                <a:latin typeface="-apple-system"/>
              </a:rPr>
              <a:t>GeoSPARQL</a:t>
            </a:r>
            <a:r>
              <a:rPr lang="es-ES" b="0" i="0" dirty="0">
                <a:solidFill>
                  <a:srgbClr val="24292E"/>
                </a:solidFill>
                <a:effectLst/>
                <a:latin typeface="-apple-system"/>
              </a:rPr>
              <a:t>, </a:t>
            </a:r>
            <a:r>
              <a:rPr lang="es-ES" b="0" i="0" dirty="0" err="1">
                <a:solidFill>
                  <a:srgbClr val="24292E"/>
                </a:solidFill>
                <a:effectLst/>
                <a:latin typeface="-apple-system"/>
              </a:rPr>
              <a:t>FedX</a:t>
            </a:r>
            <a:r>
              <a:rPr lang="es-ES" b="0" i="0" dirty="0">
                <a:solidFill>
                  <a:srgbClr val="24292E"/>
                </a:solidFill>
                <a:effectLst/>
                <a:latin typeface="-apple-system"/>
              </a:rPr>
              <a:t>: </a:t>
            </a:r>
            <a:r>
              <a:rPr lang="es-ES" b="0" i="0" dirty="0" err="1">
                <a:solidFill>
                  <a:srgbClr val="24292E"/>
                </a:solidFill>
                <a:effectLst/>
                <a:latin typeface="-apple-system"/>
              </a:rPr>
              <a:t>Queries</a:t>
            </a:r>
            <a:r>
              <a:rPr lang="es-ES" b="0" i="0" dirty="0">
                <a:solidFill>
                  <a:srgbClr val="24292E"/>
                </a:solidFill>
                <a:effectLst/>
                <a:latin typeface="-apple-system"/>
              </a:rPr>
              <a:t> federadas</a:t>
            </a:r>
          </a:p>
          <a:p>
            <a:pPr algn="l">
              <a:buFont typeface="Arial" panose="020B0604020202020204" pitchFamily="34" charset="0"/>
              <a:buChar char="•"/>
            </a:pPr>
            <a:endParaRPr lang="es-ES" b="0" i="0" dirty="0">
              <a:solidFill>
                <a:srgbClr val="24292E"/>
              </a:solidFill>
              <a:effectLst/>
              <a:latin typeface="-apple-system"/>
            </a:endParaRPr>
          </a:p>
          <a:p>
            <a:pPr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API RIO (RDF Input/Output), la cual contiene </a:t>
            </a:r>
            <a:r>
              <a:rPr lang="es-ES" b="0" i="0" dirty="0" err="1">
                <a:solidFill>
                  <a:srgbClr val="24292E"/>
                </a:solidFill>
                <a:effectLst/>
                <a:latin typeface="-apple-system"/>
              </a:rPr>
              <a:t>parseadores</a:t>
            </a:r>
            <a:r>
              <a:rPr lang="es-ES" b="0" i="0" dirty="0">
                <a:solidFill>
                  <a:srgbClr val="24292E"/>
                </a:solidFill>
                <a:effectLst/>
                <a:latin typeface="-apple-system"/>
              </a:rPr>
              <a:t> para y </a:t>
            </a:r>
            <a:r>
              <a:rPr lang="es-ES" b="0" i="0" dirty="0" err="1">
                <a:solidFill>
                  <a:srgbClr val="24292E"/>
                </a:solidFill>
                <a:effectLst/>
                <a:latin typeface="-apple-system"/>
              </a:rPr>
              <a:t>writers</a:t>
            </a:r>
            <a:r>
              <a:rPr lang="es-ES" b="0" i="0" dirty="0">
                <a:solidFill>
                  <a:srgbClr val="24292E"/>
                </a:solidFill>
                <a:effectLst/>
                <a:latin typeface="-apple-system"/>
              </a:rPr>
              <a:t> para numerosos formatos de salida:</a:t>
            </a:r>
          </a:p>
          <a:p>
            <a:pPr algn="l">
              <a:buFont typeface="Arial" panose="020B0604020202020204" pitchFamily="34" charset="0"/>
              <a:buChar char="•"/>
            </a:pPr>
            <a:r>
              <a:rPr lang="es-ES" b="0" i="0" dirty="0">
                <a:solidFill>
                  <a:srgbClr val="24292E"/>
                </a:solidFill>
                <a:effectLst/>
                <a:latin typeface="-apple-system"/>
              </a:rPr>
              <a:t>RDF/XML</a:t>
            </a:r>
          </a:p>
          <a:p>
            <a:pPr algn="l">
              <a:buFont typeface="Arial" panose="020B0604020202020204" pitchFamily="34" charset="0"/>
              <a:buChar char="•"/>
            </a:pPr>
            <a:r>
              <a:rPr lang="es-ES" b="0" i="0" dirty="0" err="1">
                <a:solidFill>
                  <a:srgbClr val="24292E"/>
                </a:solidFill>
                <a:effectLst/>
                <a:latin typeface="-apple-system"/>
              </a:rPr>
              <a:t>Turtle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N-Triples</a:t>
            </a:r>
          </a:p>
          <a:p>
            <a:pPr algn="l">
              <a:buFont typeface="Arial" panose="020B0604020202020204" pitchFamily="34" charset="0"/>
              <a:buChar char="•"/>
            </a:pPr>
            <a:r>
              <a:rPr lang="es-ES" b="0" i="0" dirty="0" err="1">
                <a:solidFill>
                  <a:srgbClr val="24292E"/>
                </a:solidFill>
                <a:effectLst/>
                <a:latin typeface="-apple-system"/>
              </a:rPr>
              <a:t>TriG</a:t>
            </a:r>
            <a:endParaRPr lang="es-ES" b="0" i="0" dirty="0">
              <a:solidFill>
                <a:srgbClr val="24292E"/>
              </a:solidFill>
              <a:effectLst/>
              <a:latin typeface="-apple-system"/>
            </a:endParaRPr>
          </a:p>
          <a:p>
            <a:pPr algn="l">
              <a:buFont typeface="Arial" panose="020B0604020202020204" pitchFamily="34" charset="0"/>
              <a:buChar char="•"/>
            </a:pPr>
            <a:r>
              <a:rPr lang="es-ES" b="0" i="0" dirty="0" err="1">
                <a:solidFill>
                  <a:srgbClr val="24292E"/>
                </a:solidFill>
                <a:effectLst/>
                <a:latin typeface="-apple-system"/>
              </a:rPr>
              <a:t>TriX</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JSON-LD</a:t>
            </a:r>
          </a:p>
          <a:p>
            <a:pPr algn="l">
              <a:buFont typeface="Arial" panose="020B0604020202020204" pitchFamily="34" charset="0"/>
              <a:buChar char="•"/>
            </a:pPr>
            <a:r>
              <a:rPr lang="es-ES" b="0" i="0" dirty="0">
                <a:solidFill>
                  <a:srgbClr val="24292E"/>
                </a:solidFill>
                <a:effectLst/>
                <a:latin typeface="-apple-system"/>
              </a:rPr>
              <a:t>RDF/JSON</a:t>
            </a:r>
          </a:p>
          <a:p>
            <a:pPr algn="l">
              <a:buFont typeface="Arial" panose="020B0604020202020204" pitchFamily="34" charset="0"/>
              <a:buChar char="•"/>
            </a:pPr>
            <a:r>
              <a:rPr lang="es-ES" b="0" i="0" dirty="0">
                <a:solidFill>
                  <a:srgbClr val="24292E"/>
                </a:solidFill>
                <a:effectLst/>
                <a:latin typeface="-apple-system"/>
              </a:rPr>
              <a:t>N-</a:t>
            </a:r>
            <a:r>
              <a:rPr lang="es-ES" b="0" i="0" dirty="0" err="1">
                <a:solidFill>
                  <a:srgbClr val="24292E"/>
                </a:solidFill>
                <a:effectLst/>
                <a:latin typeface="-apple-system"/>
              </a:rPr>
              <a:t>Quads</a:t>
            </a:r>
            <a:endParaRPr lang="es-ES" b="0" i="0" dirty="0">
              <a:solidFill>
                <a:srgbClr val="24292E"/>
              </a:solidFill>
              <a:effectLst/>
              <a:latin typeface="-apple-system"/>
            </a:endParaRPr>
          </a:p>
          <a:p>
            <a:pPr algn="l">
              <a:buFont typeface="Arial" panose="020B0604020202020204" pitchFamily="34" charset="0"/>
              <a:buChar char="•"/>
            </a:pPr>
            <a:r>
              <a:rPr lang="es-ES" b="0" i="0" dirty="0" err="1">
                <a:solidFill>
                  <a:srgbClr val="24292E"/>
                </a:solidFill>
                <a:effectLst/>
                <a:latin typeface="-apple-system"/>
              </a:rPr>
              <a:t>Binary</a:t>
            </a:r>
            <a:endParaRPr lang="es-ES" b="0" i="0" dirty="0">
              <a:solidFill>
                <a:srgbClr val="24292E"/>
              </a:solidFill>
              <a:effectLst/>
              <a:latin typeface="-apple-system"/>
            </a:endParaRPr>
          </a:p>
          <a:p>
            <a:pPr algn="l">
              <a:buFont typeface="Arial" panose="020B0604020202020204" pitchFamily="34" charset="0"/>
              <a:buChar char="•"/>
            </a:pPr>
            <a:endParaRPr lang="es-ES" b="0" i="0" dirty="0">
              <a:solidFill>
                <a:srgbClr val="24292E"/>
              </a:solidFill>
              <a:effectLst/>
              <a:latin typeface="-apple-system"/>
            </a:endParaRPr>
          </a:p>
          <a:p>
            <a:pPr algn="l"/>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15</a:t>
            </a:fld>
            <a:endParaRPr lang="es-ES"/>
          </a:p>
        </p:txBody>
      </p:sp>
    </p:spTree>
    <p:extLst>
      <p:ext uri="{BB962C8B-B14F-4D97-AF65-F5344CB8AC3E}">
        <p14:creationId xmlns:p14="http://schemas.microsoft.com/office/powerpoint/2010/main" val="35937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16</a:t>
            </a:fld>
            <a:endParaRPr lang="es-ES"/>
          </a:p>
        </p:txBody>
      </p:sp>
    </p:spTree>
    <p:extLst>
      <p:ext uri="{BB962C8B-B14F-4D97-AF65-F5344CB8AC3E}">
        <p14:creationId xmlns:p14="http://schemas.microsoft.com/office/powerpoint/2010/main" val="139738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Char char="•"/>
            </a:pPr>
            <a:r>
              <a:rPr lang="es-ES" b="1" i="0" dirty="0">
                <a:solidFill>
                  <a:srgbClr val="24292E"/>
                </a:solidFill>
                <a:effectLst/>
                <a:latin typeface="-apple-system"/>
              </a:rPr>
              <a:t>Core </a:t>
            </a:r>
            <a:r>
              <a:rPr lang="es-ES" b="1" i="0" dirty="0" err="1">
                <a:solidFill>
                  <a:srgbClr val="24292E"/>
                </a:solidFill>
                <a:effectLst/>
                <a:latin typeface="-apple-system"/>
              </a:rPr>
              <a:t>databases</a:t>
            </a:r>
            <a:r>
              <a:rPr lang="es-ES" b="0" i="0" dirty="0">
                <a:solidFill>
                  <a:srgbClr val="24292E"/>
                </a:solidFill>
                <a:effectLst/>
                <a:latin typeface="-apple-system"/>
              </a:rPr>
              <a:t>: Este tipo de bases de datos están orientadas a </a:t>
            </a:r>
            <a:r>
              <a:rPr lang="es-ES" b="0" i="0" dirty="0" err="1">
                <a:solidFill>
                  <a:srgbClr val="24292E"/>
                </a:solidFill>
                <a:effectLst/>
                <a:latin typeface="-apple-system"/>
              </a:rPr>
              <a:t>dataset</a:t>
            </a:r>
            <a:r>
              <a:rPr lang="es-ES" b="0" i="0" dirty="0">
                <a:solidFill>
                  <a:srgbClr val="24292E"/>
                </a:solidFill>
                <a:effectLst/>
                <a:latin typeface="-apple-system"/>
              </a:rPr>
              <a:t> de tamaños medio y mediano, recomendándose otro tipo de bases de datos para proyectos más grandes. Incluye bases de datos desarrolladas por RDF4J como son</a:t>
            </a:r>
          </a:p>
          <a:p>
            <a:pPr marL="742950" lvl="1" indent="-285750" algn="l">
              <a:buFont typeface="Arial" panose="020B0604020202020204" pitchFamily="34" charset="0"/>
              <a:buChar char="•"/>
            </a:pPr>
            <a:r>
              <a:rPr lang="es-ES" b="1" i="0" dirty="0" err="1">
                <a:solidFill>
                  <a:srgbClr val="24292E"/>
                </a:solidFill>
                <a:effectLst/>
                <a:latin typeface="-apple-system"/>
              </a:rPr>
              <a:t>Memory</a:t>
            </a:r>
            <a:r>
              <a:rPr lang="es-ES" b="1" i="0" dirty="0">
                <a:solidFill>
                  <a:srgbClr val="24292E"/>
                </a:solidFill>
                <a:effectLst/>
                <a:latin typeface="-apple-system"/>
              </a:rPr>
              <a:t> Store</a:t>
            </a:r>
            <a:r>
              <a:rPr lang="es-ES" b="0" i="0" dirty="0">
                <a:solidFill>
                  <a:srgbClr val="24292E"/>
                </a:solidFill>
                <a:effectLst/>
                <a:latin typeface="-apple-system"/>
              </a:rPr>
              <a:t>: base de datos RDF transaccional en memoria con persistencia a disco opcional.</a:t>
            </a:r>
          </a:p>
          <a:p>
            <a:pPr marL="742950" lvl="1" indent="-285750" algn="l">
              <a:buFont typeface="Arial" panose="020B0604020202020204" pitchFamily="34" charset="0"/>
              <a:buChar char="•"/>
            </a:pPr>
            <a:r>
              <a:rPr lang="es-ES" b="1" i="0" dirty="0" err="1">
                <a:solidFill>
                  <a:srgbClr val="24292E"/>
                </a:solidFill>
                <a:effectLst/>
                <a:latin typeface="-apple-system"/>
              </a:rPr>
              <a:t>Native</a:t>
            </a:r>
            <a:r>
              <a:rPr lang="es-ES" b="1" i="0" dirty="0">
                <a:solidFill>
                  <a:srgbClr val="24292E"/>
                </a:solidFill>
                <a:effectLst/>
                <a:latin typeface="-apple-system"/>
              </a:rPr>
              <a:t> Store</a:t>
            </a:r>
            <a:r>
              <a:rPr lang="es-ES" b="0" i="0" dirty="0">
                <a:solidFill>
                  <a:srgbClr val="24292E"/>
                </a:solidFill>
                <a:effectLst/>
                <a:latin typeface="-apple-system"/>
              </a:rPr>
              <a:t>: base de datos RDF transaccional usando persistencia en disco. Se trata de una solución más escalable que la opción en memoria. Orientada para </a:t>
            </a:r>
            <a:r>
              <a:rPr lang="es-ES" b="0" i="0" dirty="0" err="1">
                <a:solidFill>
                  <a:srgbClr val="24292E"/>
                </a:solidFill>
                <a:effectLst/>
                <a:latin typeface="-apple-system"/>
              </a:rPr>
              <a:t>datasets</a:t>
            </a:r>
            <a:r>
              <a:rPr lang="es-ES" b="0" i="0" dirty="0">
                <a:solidFill>
                  <a:srgbClr val="24292E"/>
                </a:solidFill>
                <a:effectLst/>
                <a:latin typeface="-apple-system"/>
              </a:rPr>
              <a:t> de 100 millones de triples.</a:t>
            </a:r>
          </a:p>
          <a:p>
            <a:pPr marL="742950" lvl="1" indent="-285750" algn="l">
              <a:buFont typeface="Arial" panose="020B0604020202020204" pitchFamily="34" charset="0"/>
              <a:buChar char="•"/>
            </a:pPr>
            <a:r>
              <a:rPr lang="es-ES" b="1" i="0" dirty="0" err="1">
                <a:solidFill>
                  <a:srgbClr val="24292E"/>
                </a:solidFill>
                <a:effectLst/>
                <a:latin typeface="-apple-system"/>
              </a:rPr>
              <a:t>Elasticsearch</a:t>
            </a:r>
            <a:r>
              <a:rPr lang="es-ES" b="1" i="0" dirty="0">
                <a:solidFill>
                  <a:srgbClr val="24292E"/>
                </a:solidFill>
                <a:effectLst/>
                <a:latin typeface="-apple-system"/>
              </a:rPr>
              <a:t> Store</a:t>
            </a:r>
            <a:r>
              <a:rPr lang="es-ES" b="0" i="0" dirty="0">
                <a:solidFill>
                  <a:srgbClr val="24292E"/>
                </a:solidFill>
                <a:effectLst/>
                <a:latin typeface="-apple-system"/>
              </a:rPr>
              <a:t>: se trata de una base de datos RDF experimental que utiliza </a:t>
            </a:r>
            <a:r>
              <a:rPr lang="es-ES" b="0" i="0" dirty="0" err="1">
                <a:solidFill>
                  <a:srgbClr val="24292E"/>
                </a:solidFill>
                <a:effectLst/>
                <a:latin typeface="-apple-system"/>
              </a:rPr>
              <a:t>Elasticsearch</a:t>
            </a:r>
            <a:r>
              <a:rPr lang="es-ES" b="0" i="0" dirty="0">
                <a:solidFill>
                  <a:srgbClr val="24292E"/>
                </a:solidFill>
                <a:effectLst/>
                <a:latin typeface="-apple-system"/>
              </a:rPr>
              <a:t> como almacenamiento</a:t>
            </a:r>
          </a:p>
          <a:p>
            <a:pPr algn="l">
              <a:buFont typeface="Arial" panose="020B0604020202020204" pitchFamily="34" charset="0"/>
              <a:buChar char="•"/>
            </a:pPr>
            <a:r>
              <a:rPr lang="es-ES" b="1" i="0" dirty="0" err="1">
                <a:solidFill>
                  <a:srgbClr val="24292E"/>
                </a:solidFill>
                <a:effectLst/>
                <a:latin typeface="-apple-system"/>
              </a:rPr>
              <a:t>Ontotext</a:t>
            </a:r>
            <a:r>
              <a:rPr lang="es-ES" b="1" i="0" dirty="0">
                <a:solidFill>
                  <a:srgbClr val="24292E"/>
                </a:solidFill>
                <a:effectLst/>
                <a:latin typeface="-apple-system"/>
              </a:rPr>
              <a:t> </a:t>
            </a:r>
            <a:r>
              <a:rPr lang="es-ES" b="1" i="0" dirty="0" err="1">
                <a:solidFill>
                  <a:srgbClr val="24292E"/>
                </a:solidFill>
                <a:effectLst/>
                <a:latin typeface="-apple-system"/>
              </a:rPr>
              <a:t>GraphDB</a:t>
            </a:r>
            <a:r>
              <a:rPr lang="es-ES" b="0" i="0" dirty="0">
                <a:solidFill>
                  <a:srgbClr val="24292E"/>
                </a:solidFill>
                <a:effectLst/>
                <a:latin typeface="-apple-system"/>
              </a:rPr>
              <a:t>: se trata de uno de los </a:t>
            </a:r>
            <a:r>
              <a:rPr lang="es-ES" b="0" i="0" dirty="0" err="1">
                <a:solidFill>
                  <a:srgbClr val="24292E"/>
                </a:solidFill>
                <a:effectLst/>
                <a:latin typeface="-apple-system"/>
              </a:rPr>
              <a:t>triplestores</a:t>
            </a:r>
            <a:r>
              <a:rPr lang="es-ES" b="0" i="0" dirty="0">
                <a:solidFill>
                  <a:srgbClr val="24292E"/>
                </a:solidFill>
                <a:effectLst/>
                <a:latin typeface="-apple-system"/>
              </a:rPr>
              <a:t> </a:t>
            </a:r>
            <a:r>
              <a:rPr lang="es-ES" b="0" i="0" dirty="0" err="1">
                <a:solidFill>
                  <a:srgbClr val="24292E"/>
                </a:solidFill>
                <a:effectLst/>
                <a:latin typeface="-apple-system"/>
              </a:rPr>
              <a:t>lider</a:t>
            </a:r>
            <a:r>
              <a:rPr lang="es-ES" b="0" i="0" dirty="0">
                <a:solidFill>
                  <a:srgbClr val="24292E"/>
                </a:solidFill>
                <a:effectLst/>
                <a:latin typeface="-apple-system"/>
              </a:rPr>
              <a:t> del mercado construido sobre los estándares de OWL. Es capaz de manejar grandes cargas y consultas pesadas así como inferencia en tiempo real. Desde la versión 8 es completamente compatible con RDF4J.</a:t>
            </a:r>
          </a:p>
          <a:p>
            <a:pPr algn="l">
              <a:buFont typeface="Arial" panose="020B0604020202020204" pitchFamily="34" charset="0"/>
              <a:buChar char="•"/>
            </a:pPr>
            <a:r>
              <a:rPr lang="es-ES" b="1" i="0" dirty="0" err="1">
                <a:solidFill>
                  <a:srgbClr val="24292E"/>
                </a:solidFill>
                <a:effectLst/>
                <a:latin typeface="-apple-system"/>
              </a:rPr>
              <a:t>Halyard</a:t>
            </a:r>
            <a:r>
              <a:rPr lang="es-ES" b="0" i="0" dirty="0">
                <a:solidFill>
                  <a:srgbClr val="24292E"/>
                </a:solidFill>
                <a:effectLst/>
                <a:latin typeface="-apple-system"/>
              </a:rPr>
              <a:t>: </a:t>
            </a:r>
            <a:r>
              <a:rPr lang="es-ES" b="0" i="0" dirty="0" err="1">
                <a:solidFill>
                  <a:srgbClr val="24292E"/>
                </a:solidFill>
                <a:effectLst/>
                <a:latin typeface="-apple-system"/>
              </a:rPr>
              <a:t>triplestore</a:t>
            </a:r>
            <a:r>
              <a:rPr lang="es-ES" b="0" i="0" dirty="0">
                <a:solidFill>
                  <a:srgbClr val="24292E"/>
                </a:solidFill>
                <a:effectLst/>
                <a:latin typeface="-apple-system"/>
              </a:rPr>
              <a:t> implementado sobre Apache </a:t>
            </a:r>
            <a:r>
              <a:rPr lang="es-ES" b="0" i="0" dirty="0" err="1">
                <a:solidFill>
                  <a:srgbClr val="24292E"/>
                </a:solidFill>
                <a:effectLst/>
                <a:latin typeface="-apple-system"/>
              </a:rPr>
              <a:t>HBase</a:t>
            </a:r>
            <a:endParaRPr lang="es-ES" b="0" i="0" dirty="0">
              <a:solidFill>
                <a:srgbClr val="24292E"/>
              </a:solidFill>
              <a:effectLst/>
              <a:latin typeface="-apple-system"/>
            </a:endParaRPr>
          </a:p>
          <a:p>
            <a:pPr algn="l">
              <a:buFont typeface="Arial" panose="020B0604020202020204" pitchFamily="34" charset="0"/>
              <a:buChar char="•"/>
            </a:pPr>
            <a:r>
              <a:rPr lang="es-ES" b="1" i="0" dirty="0" err="1">
                <a:solidFill>
                  <a:srgbClr val="24292E"/>
                </a:solidFill>
                <a:effectLst/>
                <a:latin typeface="-apple-system"/>
              </a:rPr>
              <a:t>Stardog</a:t>
            </a:r>
            <a:r>
              <a:rPr lang="es-ES" b="0" i="0" dirty="0">
                <a:solidFill>
                  <a:srgbClr val="24292E"/>
                </a:solidFill>
                <a:effectLst/>
                <a:latin typeface="-apple-system"/>
              </a:rPr>
              <a:t>: almacenamiento rápido, ligero y Java puro para RDF</a:t>
            </a:r>
          </a:p>
          <a:p>
            <a:pPr algn="l">
              <a:buFont typeface="Arial" panose="020B0604020202020204" pitchFamily="34" charset="0"/>
              <a:buChar char="•"/>
            </a:pPr>
            <a:r>
              <a:rPr lang="es-ES" b="1" i="0" dirty="0">
                <a:solidFill>
                  <a:srgbClr val="24292E"/>
                </a:solidFill>
                <a:effectLst/>
                <a:latin typeface="-apple-system"/>
              </a:rPr>
              <a:t>Amazon </a:t>
            </a:r>
            <a:r>
              <a:rPr lang="es-ES" b="1" i="0" dirty="0" err="1">
                <a:solidFill>
                  <a:srgbClr val="24292E"/>
                </a:solidFill>
                <a:effectLst/>
                <a:latin typeface="-apple-system"/>
              </a:rPr>
              <a:t>Neptune</a:t>
            </a:r>
            <a:r>
              <a:rPr lang="es-ES" b="0" i="0" dirty="0">
                <a:solidFill>
                  <a:srgbClr val="24292E"/>
                </a:solidFill>
                <a:effectLst/>
                <a:latin typeface="-apple-system"/>
              </a:rPr>
              <a:t>: Triple store gestionado en la nube de Amazon AWS</a:t>
            </a:r>
          </a:p>
          <a:p>
            <a:pPr algn="l">
              <a:buFont typeface="Arial" panose="020B0604020202020204" pitchFamily="34" charset="0"/>
              <a:buChar char="•"/>
            </a:pPr>
            <a:r>
              <a:rPr lang="es-ES" b="1" i="0" dirty="0" err="1">
                <a:solidFill>
                  <a:srgbClr val="24292E"/>
                </a:solidFill>
                <a:effectLst/>
                <a:latin typeface="-apple-system"/>
              </a:rPr>
              <a:t>Systap</a:t>
            </a:r>
            <a:r>
              <a:rPr lang="es-ES" b="1" i="0" dirty="0">
                <a:solidFill>
                  <a:srgbClr val="24292E"/>
                </a:solidFill>
                <a:effectLst/>
                <a:latin typeface="-apple-system"/>
              </a:rPr>
              <a:t> </a:t>
            </a:r>
            <a:r>
              <a:rPr lang="es-ES" b="1" i="0" dirty="0" err="1">
                <a:solidFill>
                  <a:srgbClr val="24292E"/>
                </a:solidFill>
                <a:effectLst/>
                <a:latin typeface="-apple-system"/>
              </a:rPr>
              <a:t>Blazegraph</a:t>
            </a:r>
            <a:endParaRPr lang="es-ES" b="0" i="0" dirty="0">
              <a:solidFill>
                <a:srgbClr val="24292E"/>
              </a:solidFill>
              <a:effectLst/>
              <a:latin typeface="-apple-system"/>
            </a:endParaRPr>
          </a:p>
          <a:p>
            <a:pPr algn="l">
              <a:buFont typeface="Arial" panose="020B0604020202020204" pitchFamily="34" charset="0"/>
              <a:buChar char="•"/>
            </a:pPr>
            <a:r>
              <a:rPr lang="es-ES" b="1" i="0" dirty="0" err="1">
                <a:solidFill>
                  <a:srgbClr val="24292E"/>
                </a:solidFill>
                <a:effectLst/>
                <a:latin typeface="-apple-system"/>
              </a:rPr>
              <a:t>MarkLogic</a:t>
            </a:r>
            <a:r>
              <a:rPr lang="es-ES" b="1" i="0" dirty="0">
                <a:solidFill>
                  <a:srgbClr val="24292E"/>
                </a:solidFill>
                <a:effectLst/>
                <a:latin typeface="-apple-system"/>
              </a:rPr>
              <a:t> RDF4J API</a:t>
            </a:r>
            <a:endParaRPr lang="es-ES" b="0" i="0" dirty="0">
              <a:solidFill>
                <a:srgbClr val="24292E"/>
              </a:solidFill>
              <a:effectLst/>
              <a:latin typeface="-apple-system"/>
            </a:endParaRPr>
          </a:p>
          <a:p>
            <a:pPr algn="l">
              <a:buFont typeface="Arial" panose="020B0604020202020204" pitchFamily="34" charset="0"/>
              <a:buChar char="•"/>
            </a:pPr>
            <a:r>
              <a:rPr lang="es-ES" b="0" i="0" dirty="0" err="1">
                <a:solidFill>
                  <a:srgbClr val="24292E"/>
                </a:solidFill>
                <a:effectLst/>
                <a:latin typeface="-apple-system"/>
              </a:rPr>
              <a:t>Strabon</a:t>
            </a:r>
            <a:endParaRPr lang="es-ES" b="0" i="0" dirty="0">
              <a:solidFill>
                <a:srgbClr val="24292E"/>
              </a:solidFill>
              <a:effectLst/>
              <a:latin typeface="-apple-system"/>
            </a:endParaRPr>
          </a:p>
          <a:p>
            <a:pPr algn="l">
              <a:buFont typeface="Arial" panose="020B0604020202020204" pitchFamily="34" charset="0"/>
              <a:buChar char="•"/>
            </a:pPr>
            <a:r>
              <a:rPr lang="es-ES" b="1" i="0" dirty="0" err="1">
                <a:solidFill>
                  <a:srgbClr val="24292E"/>
                </a:solidFill>
                <a:effectLst/>
                <a:latin typeface="-apple-system"/>
              </a:rPr>
              <a:t>Openlink</a:t>
            </a:r>
            <a:r>
              <a:rPr lang="es-ES" b="1" i="0" dirty="0">
                <a:solidFill>
                  <a:srgbClr val="24292E"/>
                </a:solidFill>
                <a:effectLst/>
                <a:latin typeface="-apple-system"/>
              </a:rPr>
              <a:t> Virtuoso RDF4J </a:t>
            </a:r>
            <a:r>
              <a:rPr lang="es-ES" b="1" i="0" dirty="0" err="1">
                <a:solidFill>
                  <a:srgbClr val="24292E"/>
                </a:solidFill>
                <a:effectLst/>
                <a:latin typeface="-apple-system"/>
              </a:rPr>
              <a:t>Provider</a:t>
            </a:r>
            <a:r>
              <a:rPr lang="es-ES" b="0" i="0" dirty="0">
                <a:solidFill>
                  <a:srgbClr val="24292E"/>
                </a:solidFill>
                <a:effectLst/>
                <a:latin typeface="-apple-system"/>
              </a:rPr>
              <a:t>: proveedor para permitir a RDF4J modificar, consultar y razonar con Virtuoso</a:t>
            </a:r>
          </a:p>
          <a:p>
            <a:pPr algn="l"/>
            <a:endParaRPr lang="es-ES" dirty="0"/>
          </a:p>
          <a:p>
            <a:pPr algn="l"/>
            <a:r>
              <a:rPr lang="es-ES" b="0" i="0" dirty="0">
                <a:solidFill>
                  <a:srgbClr val="24292E"/>
                </a:solidFill>
                <a:effectLst/>
                <a:latin typeface="-apple-system"/>
              </a:rPr>
              <a:t>Mediante la utilización del API de SAIL, es posible conectarse a los </a:t>
            </a:r>
            <a:r>
              <a:rPr lang="es-ES" b="0" i="0" dirty="0" err="1">
                <a:solidFill>
                  <a:srgbClr val="24292E"/>
                </a:solidFill>
                <a:effectLst/>
                <a:latin typeface="-apple-system"/>
              </a:rPr>
              <a:t>stores</a:t>
            </a:r>
            <a:r>
              <a:rPr lang="es-ES" b="0" i="0" dirty="0">
                <a:solidFill>
                  <a:srgbClr val="24292E"/>
                </a:solidFill>
                <a:effectLst/>
                <a:latin typeface="-apple-system"/>
              </a:rPr>
              <a:t> mediante los conectores que proveen de forma nativa estos fabricantes. En otros casos es posible utilizar un conector SPARQL siempre que se disponga </a:t>
            </a:r>
            <a:r>
              <a:rPr lang="es-ES" b="0" i="0" dirty="0" err="1">
                <a:solidFill>
                  <a:srgbClr val="24292E"/>
                </a:solidFill>
                <a:effectLst/>
                <a:latin typeface="-apple-system"/>
              </a:rPr>
              <a:t>deuna</a:t>
            </a:r>
            <a:r>
              <a:rPr lang="es-ES" b="0" i="0" dirty="0">
                <a:solidFill>
                  <a:srgbClr val="24292E"/>
                </a:solidFill>
                <a:effectLst/>
                <a:latin typeface="-apple-system"/>
              </a:rPr>
              <a:t> implementación compatible con la especificación </a:t>
            </a:r>
            <a:r>
              <a:rPr lang="es-ES" b="0" i="0" u="none" strike="noStrike" dirty="0">
                <a:effectLst/>
                <a:latin typeface="-apple-system"/>
                <a:hlinkClick r:id="rId3"/>
              </a:rPr>
              <a:t>SPARQL 1.1</a:t>
            </a:r>
            <a:r>
              <a:rPr lang="es-ES" b="0" i="0" dirty="0">
                <a:solidFill>
                  <a:srgbClr val="24292E"/>
                </a:solidFill>
                <a:effectLst/>
                <a:latin typeface="-apple-system"/>
              </a:rPr>
              <a:t>, para lo cual RDF4J también ofrece compatibilidad con </a:t>
            </a:r>
            <a:r>
              <a:rPr lang="es-ES" b="0" i="0" u="none" strike="noStrike" dirty="0">
                <a:effectLst/>
                <a:latin typeface="-apple-system"/>
                <a:hlinkClick r:id="rId4"/>
              </a:rPr>
              <a:t>SPARQL 1.1 </a:t>
            </a:r>
            <a:r>
              <a:rPr lang="es-ES" b="0" i="0" u="none" strike="noStrike" dirty="0" err="1">
                <a:effectLst/>
                <a:latin typeface="-apple-system"/>
                <a:hlinkClick r:id="rId4"/>
              </a:rPr>
              <a:t>Graph</a:t>
            </a:r>
            <a:r>
              <a:rPr lang="es-ES" b="0" i="0" u="none" strike="noStrike" dirty="0">
                <a:effectLst/>
                <a:latin typeface="-apple-system"/>
                <a:hlinkClick r:id="rId4"/>
              </a:rPr>
              <a:t> Store HTTP </a:t>
            </a:r>
            <a:r>
              <a:rPr lang="es-ES" b="0" i="0" u="none" strike="noStrike" dirty="0" err="1">
                <a:effectLst/>
                <a:latin typeface="-apple-system"/>
                <a:hlinkClick r:id="rId4"/>
              </a:rPr>
              <a:t>Protocol</a:t>
            </a:r>
            <a:r>
              <a:rPr lang="es-ES" b="0" i="0" dirty="0">
                <a:solidFill>
                  <a:srgbClr val="24292E"/>
                </a:solidFill>
                <a:effectLst/>
                <a:latin typeface="-apple-system"/>
              </a:rPr>
              <a:t>.</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17</a:t>
            </a:fld>
            <a:endParaRPr lang="es-ES"/>
          </a:p>
        </p:txBody>
      </p:sp>
    </p:spTree>
    <p:extLst>
      <p:ext uri="{BB962C8B-B14F-4D97-AF65-F5344CB8AC3E}">
        <p14:creationId xmlns:p14="http://schemas.microsoft.com/office/powerpoint/2010/main" val="324795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18</a:t>
            </a:fld>
            <a:endParaRPr lang="es-ES"/>
          </a:p>
        </p:txBody>
      </p:sp>
    </p:spTree>
    <p:extLst>
      <p:ext uri="{BB962C8B-B14F-4D97-AF65-F5344CB8AC3E}">
        <p14:creationId xmlns:p14="http://schemas.microsoft.com/office/powerpoint/2010/main" val="379810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19</a:t>
            </a:fld>
            <a:endParaRPr lang="es-ES"/>
          </a:p>
        </p:txBody>
      </p:sp>
    </p:spTree>
    <p:extLst>
      <p:ext uri="{BB962C8B-B14F-4D97-AF65-F5344CB8AC3E}">
        <p14:creationId xmlns:p14="http://schemas.microsoft.com/office/powerpoint/2010/main" val="3227201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Tx/>
              <a:buChar char="-"/>
            </a:pPr>
            <a:r>
              <a:rPr lang="es-ES" b="0" i="0" dirty="0">
                <a:solidFill>
                  <a:srgbClr val="24292E"/>
                </a:solidFill>
                <a:effectLst/>
                <a:latin typeface="-apple-system"/>
              </a:rPr>
              <a:t>Una plataforma </a:t>
            </a:r>
            <a:r>
              <a:rPr lang="es-ES" b="0" i="0" dirty="0" err="1">
                <a:solidFill>
                  <a:srgbClr val="24292E"/>
                </a:solidFill>
                <a:effectLst/>
                <a:latin typeface="-apple-system"/>
              </a:rPr>
              <a:t>Linked</a:t>
            </a:r>
            <a:r>
              <a:rPr lang="es-ES" b="0" i="0" dirty="0">
                <a:solidFill>
                  <a:srgbClr val="24292E"/>
                </a:solidFill>
                <a:effectLst/>
                <a:latin typeface="-apple-system"/>
              </a:rPr>
              <a:t> Data es aquella que abarca desde el almacenamiento de los datos en triple store (u otro sistema) a la exposición de </a:t>
            </a:r>
            <a:r>
              <a:rPr lang="es-ES" b="0" i="0" dirty="0" err="1">
                <a:solidFill>
                  <a:srgbClr val="24292E"/>
                </a:solidFill>
                <a:effectLst/>
                <a:latin typeface="-apple-system"/>
              </a:rPr>
              <a:t>APIs</a:t>
            </a:r>
            <a:r>
              <a:rPr lang="es-ES" b="0" i="0" dirty="0">
                <a:solidFill>
                  <a:srgbClr val="24292E"/>
                </a:solidFill>
                <a:effectLst/>
                <a:latin typeface="-apple-system"/>
              </a:rPr>
              <a:t> siguiendo los estándares LDP</a:t>
            </a:r>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20</a:t>
            </a:fld>
            <a:endParaRPr lang="es-ES"/>
          </a:p>
        </p:txBody>
      </p:sp>
    </p:spTree>
    <p:extLst>
      <p:ext uri="{BB962C8B-B14F-4D97-AF65-F5344CB8AC3E}">
        <p14:creationId xmlns:p14="http://schemas.microsoft.com/office/powerpoint/2010/main" val="150904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3</a:t>
            </a:fld>
            <a:endParaRPr lang="es-ES"/>
          </a:p>
        </p:txBody>
      </p:sp>
    </p:spTree>
    <p:extLst>
      <p:ext uri="{BB962C8B-B14F-4D97-AF65-F5344CB8AC3E}">
        <p14:creationId xmlns:p14="http://schemas.microsoft.com/office/powerpoint/2010/main" val="4085789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Ofrecer API </a:t>
            </a:r>
            <a:r>
              <a:rPr lang="es-ES" b="0" i="0" dirty="0" err="1">
                <a:solidFill>
                  <a:srgbClr val="24292E"/>
                </a:solidFill>
                <a:effectLst/>
                <a:latin typeface="-apple-system"/>
              </a:rPr>
              <a:t>Rest</a:t>
            </a:r>
            <a:r>
              <a:rPr lang="es-ES" b="0" i="0" dirty="0">
                <a:solidFill>
                  <a:srgbClr val="24292E"/>
                </a:solidFill>
                <a:effectLst/>
                <a:latin typeface="-apple-system"/>
              </a:rPr>
              <a:t> según especificaciones de </a:t>
            </a:r>
            <a:r>
              <a:rPr lang="es-ES" b="0" i="0" dirty="0" err="1">
                <a:solidFill>
                  <a:srgbClr val="24292E"/>
                </a:solidFill>
                <a:effectLst/>
                <a:latin typeface="-apple-system"/>
              </a:rPr>
              <a:t>de</a:t>
            </a:r>
            <a:r>
              <a:rPr lang="es-ES" b="0" i="0" dirty="0">
                <a:solidFill>
                  <a:srgbClr val="24292E"/>
                </a:solidFill>
                <a:effectLst/>
                <a:latin typeface="-apple-system"/>
              </a:rPr>
              <a:t> LDP para interactuar con los datos (métodos de creación, modificación, borrado).</a:t>
            </a:r>
          </a:p>
          <a:p>
            <a:pPr algn="l"/>
            <a:r>
              <a:rPr lang="es-ES" b="0" i="0" dirty="0">
                <a:solidFill>
                  <a:srgbClr val="24292E"/>
                </a:solidFill>
                <a:effectLst/>
                <a:latin typeface="-apple-system"/>
              </a:rPr>
              <a:t>Puede recuperarse un dato histórico (versionado y auditoria de cambios) en cualquier instante de tiempo siguiendo las especificaciones de </a:t>
            </a:r>
            <a:r>
              <a:rPr lang="es-ES" b="0" i="0" u="none" strike="noStrike" dirty="0">
                <a:solidFill>
                  <a:srgbClr val="24292E"/>
                </a:solidFill>
                <a:effectLst/>
                <a:latin typeface="-apple-system"/>
                <a:hlinkClick r:id="rId3" tooltip="Title"/>
              </a:rPr>
              <a:t>Memento </a:t>
            </a:r>
            <a:r>
              <a:rPr lang="es-ES" b="0" i="0" u="none" strike="noStrike" dirty="0" err="1">
                <a:solidFill>
                  <a:srgbClr val="24292E"/>
                </a:solidFill>
                <a:effectLst/>
                <a:latin typeface="-apple-system"/>
                <a:hlinkClick r:id="rId3" tooltip="Title"/>
              </a:rPr>
              <a:t>specification</a:t>
            </a:r>
            <a:r>
              <a:rPr lang="es-ES" b="0" i="0" dirty="0">
                <a:solidFill>
                  <a:srgbClr val="24292E"/>
                </a:solidFill>
                <a:effectLst/>
                <a:latin typeface="-apple-system"/>
              </a:rPr>
              <a:t>. (</a:t>
            </a:r>
            <a:r>
              <a:rPr lang="es-ES" b="0" i="0" u="none" strike="noStrike" dirty="0">
                <a:solidFill>
                  <a:srgbClr val="24292E"/>
                </a:solidFill>
                <a:effectLst/>
                <a:latin typeface="-apple-system"/>
                <a:hlinkClick r:id="rId4" tooltip="Title"/>
              </a:rPr>
              <a:t>ejemplos</a:t>
            </a:r>
            <a:r>
              <a:rPr lang="es-ES" b="0" i="0" dirty="0">
                <a:solidFill>
                  <a:srgbClr val="24292E"/>
                </a:solidFill>
                <a:effectLst/>
                <a:latin typeface="-apple-system"/>
              </a:rPr>
              <a:t>)</a:t>
            </a:r>
          </a:p>
          <a:p>
            <a:pPr algn="l"/>
            <a:r>
              <a:rPr lang="es-ES" b="0" i="0" dirty="0">
                <a:solidFill>
                  <a:srgbClr val="24292E"/>
                </a:solidFill>
                <a:effectLst/>
                <a:latin typeface="-apple-system"/>
              </a:rPr>
              <a:t>Proporciona un mecanismo de detección de corrupción de recursos.</a:t>
            </a:r>
          </a:p>
          <a:p>
            <a:pPr algn="l"/>
            <a:r>
              <a:rPr lang="es-ES" b="0" i="0" dirty="0">
                <a:solidFill>
                  <a:srgbClr val="24292E"/>
                </a:solidFill>
                <a:effectLst/>
                <a:latin typeface="-apple-system"/>
              </a:rPr>
              <a:t>Proporciona integración con Kafka, de modo que es fácilmente integrable en un sistema distribuido</a:t>
            </a:r>
          </a:p>
          <a:p>
            <a:pPr algn="l"/>
            <a:endParaRPr lang="es-ES" b="0" i="0" dirty="0">
              <a:solidFill>
                <a:srgbClr val="24292E"/>
              </a:solidFill>
              <a:effectLst/>
              <a:latin typeface="-apple-system"/>
            </a:endParaRPr>
          </a:p>
          <a:p>
            <a:pPr algn="l"/>
            <a:endParaRPr lang="es-ES" b="0" i="0" dirty="0">
              <a:solidFill>
                <a:srgbClr val="24292E"/>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hlinkClick r:id="rId5"/>
              </a:rPr>
              <a:t>https://www.w3.org/wiki/LDP_Implementations#TrellisLDP_.28Server.29</a:t>
            </a:r>
            <a:r>
              <a:rPr lang="es-ES" sz="1200" dirty="0"/>
              <a:t> </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https://github.com/HerculesCRUE/ib-asio-docs-/blob/master/00-Arquitectura/arquitectura_semantica/documento_arquitectura/eleccion_arquitectura_semantica.md#linked-data-platform-ldp</a:t>
            </a: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21</a:t>
            </a:fld>
            <a:endParaRPr lang="es-ES"/>
          </a:p>
        </p:txBody>
      </p:sp>
    </p:spTree>
    <p:extLst>
      <p:ext uri="{BB962C8B-B14F-4D97-AF65-F5344CB8AC3E}">
        <p14:creationId xmlns:p14="http://schemas.microsoft.com/office/powerpoint/2010/main" val="387216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solidFill>
                <a:srgbClr val="24292E"/>
              </a:solidFill>
              <a:effectLst/>
              <a:latin typeface="-apple-system"/>
            </a:endParaRPr>
          </a:p>
          <a:p>
            <a:pPr algn="l"/>
            <a:r>
              <a:rPr lang="es-ES" b="0" i="0" dirty="0">
                <a:solidFill>
                  <a:srgbClr val="24292E"/>
                </a:solidFill>
                <a:effectLst/>
                <a:latin typeface="-apple-system"/>
              </a:rPr>
              <a:t>Permite controlar la </a:t>
            </a:r>
            <a:r>
              <a:rPr lang="es-ES" b="0" i="0" u="none" strike="noStrike" dirty="0">
                <a:solidFill>
                  <a:srgbClr val="24292E"/>
                </a:solidFill>
                <a:effectLst/>
                <a:latin typeface="-apple-system"/>
                <a:hlinkClick r:id="rId3"/>
              </a:rPr>
              <a:t>autentificación</a:t>
            </a:r>
            <a:r>
              <a:rPr lang="es-ES" b="0" i="0" dirty="0">
                <a:solidFill>
                  <a:srgbClr val="24292E"/>
                </a:solidFill>
                <a:effectLst/>
                <a:latin typeface="-apple-system"/>
              </a:rPr>
              <a:t> por JWT o acceder públicamente, controlado ambos accesos por configuración en tiempo de ejecución</a:t>
            </a:r>
          </a:p>
          <a:p>
            <a:pPr algn="l"/>
            <a:r>
              <a:rPr lang="es-ES" b="0" i="0" dirty="0">
                <a:solidFill>
                  <a:srgbClr val="24292E"/>
                </a:solidFill>
                <a:effectLst/>
                <a:latin typeface="-apple-system"/>
              </a:rPr>
              <a:t>Después de la autentificación se asigna un </a:t>
            </a:r>
            <a:r>
              <a:rPr lang="es-ES" b="0" i="0" dirty="0" err="1">
                <a:solidFill>
                  <a:srgbClr val="24292E"/>
                </a:solidFill>
                <a:effectLst/>
                <a:latin typeface="-apple-system"/>
              </a:rPr>
              <a:t>WebID</a:t>
            </a:r>
            <a:r>
              <a:rPr lang="es-ES" b="0" i="0" dirty="0">
                <a:solidFill>
                  <a:srgbClr val="24292E"/>
                </a:solidFill>
                <a:effectLst/>
                <a:latin typeface="-apple-system"/>
              </a:rPr>
              <a:t>. El modulo de </a:t>
            </a:r>
            <a:r>
              <a:rPr lang="es-ES" b="0" i="0" dirty="0" err="1">
                <a:solidFill>
                  <a:srgbClr val="24292E"/>
                </a:solidFill>
                <a:effectLst/>
                <a:latin typeface="-apple-system"/>
              </a:rPr>
              <a:t>WebAC</a:t>
            </a:r>
            <a:r>
              <a:rPr lang="es-ES" b="0" i="0" dirty="0">
                <a:solidFill>
                  <a:srgbClr val="24292E"/>
                </a:solidFill>
                <a:effectLst/>
                <a:latin typeface="-apple-system"/>
              </a:rPr>
              <a:t> regula la </a:t>
            </a:r>
            <a:r>
              <a:rPr lang="es-ES" b="0" i="0" u="none" strike="noStrike" dirty="0">
                <a:solidFill>
                  <a:srgbClr val="24292E"/>
                </a:solidFill>
                <a:effectLst/>
                <a:latin typeface="-apple-system"/>
                <a:hlinkClick r:id="rId4"/>
              </a:rPr>
              <a:t>autorización</a:t>
            </a:r>
            <a:r>
              <a:rPr lang="es-ES" b="0" i="0" dirty="0">
                <a:solidFill>
                  <a:srgbClr val="24292E"/>
                </a:solidFill>
                <a:effectLst/>
                <a:latin typeface="-apple-system"/>
              </a:rPr>
              <a:t> para acceso a el recurso para cada </a:t>
            </a:r>
            <a:r>
              <a:rPr lang="es-ES" b="0" i="0" dirty="0" err="1">
                <a:solidFill>
                  <a:srgbClr val="24292E"/>
                </a:solidFill>
                <a:effectLst/>
                <a:latin typeface="-apple-system"/>
              </a:rPr>
              <a:t>WebID</a:t>
            </a:r>
            <a:r>
              <a:rPr lang="es-ES" b="0" i="0" dirty="0">
                <a:solidFill>
                  <a:srgbClr val="24292E"/>
                </a:solidFill>
                <a:effectLst/>
                <a:latin typeface="-apple-system"/>
              </a:rPr>
              <a:t>, por medio de el uso de </a:t>
            </a:r>
            <a:r>
              <a:rPr lang="es-ES" b="0" i="0" dirty="0" err="1">
                <a:solidFill>
                  <a:srgbClr val="24292E"/>
                </a:solidFill>
                <a:effectLst/>
                <a:latin typeface="-apple-system"/>
              </a:rPr>
              <a:t>RDFs</a:t>
            </a:r>
            <a:r>
              <a:rPr lang="es-ES" b="0" i="0" dirty="0">
                <a:solidFill>
                  <a:srgbClr val="24292E"/>
                </a:solidFill>
                <a:effectLst/>
                <a:latin typeface="-apple-system"/>
              </a:rPr>
              <a:t> para definir e acceso.</a:t>
            </a:r>
          </a:p>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22</a:t>
            </a:fld>
            <a:endParaRPr lang="es-ES"/>
          </a:p>
        </p:txBody>
      </p:sp>
    </p:spTree>
    <p:extLst>
      <p:ext uri="{BB962C8B-B14F-4D97-AF65-F5344CB8AC3E}">
        <p14:creationId xmlns:p14="http://schemas.microsoft.com/office/powerpoint/2010/main" val="3113326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solidFill>
                <a:srgbClr val="24292E"/>
              </a:solidFill>
              <a:effectLst/>
              <a:latin typeface="-apple-system"/>
            </a:endParaRPr>
          </a:p>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23</a:t>
            </a:fld>
            <a:endParaRPr lang="es-ES"/>
          </a:p>
        </p:txBody>
      </p:sp>
    </p:spTree>
    <p:extLst>
      <p:ext uri="{BB962C8B-B14F-4D97-AF65-F5344CB8AC3E}">
        <p14:creationId xmlns:p14="http://schemas.microsoft.com/office/powerpoint/2010/main" val="156434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24</a:t>
            </a:fld>
            <a:endParaRPr lang="es-ES"/>
          </a:p>
        </p:txBody>
      </p:sp>
    </p:spTree>
    <p:extLst>
      <p:ext uri="{BB962C8B-B14F-4D97-AF65-F5344CB8AC3E}">
        <p14:creationId xmlns:p14="http://schemas.microsoft.com/office/powerpoint/2010/main" val="36335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Consistencia</a:t>
            </a:r>
          </a:p>
          <a:p>
            <a:pPr algn="l"/>
            <a:r>
              <a:rPr lang="es-ES" b="0" i="0" dirty="0">
                <a:solidFill>
                  <a:srgbClr val="24292E"/>
                </a:solidFill>
                <a:effectLst/>
                <a:latin typeface="-apple-system"/>
              </a:rPr>
              <a:t>Dado que es un sistema distribuido, que potencialmente accede a distintas fuentes, ofrece consistencia eventual.</a:t>
            </a:r>
          </a:p>
          <a:p>
            <a:pPr algn="l"/>
            <a:r>
              <a:rPr lang="es-ES" b="1" i="0" dirty="0">
                <a:solidFill>
                  <a:srgbClr val="24292E"/>
                </a:solidFill>
                <a:effectLst/>
                <a:latin typeface="-apple-system"/>
              </a:rPr>
              <a:t>Recursión</a:t>
            </a:r>
          </a:p>
          <a:p>
            <a:pPr algn="l"/>
            <a:r>
              <a:rPr lang="es-ES" b="0" i="0" dirty="0">
                <a:solidFill>
                  <a:srgbClr val="24292E"/>
                </a:solidFill>
                <a:effectLst/>
                <a:latin typeface="-apple-system"/>
              </a:rPr>
              <a:t>No hay soporte para la recursión, por lo tanto los PUT y DELETE recursivos no son posibles. Por ejemplo para crear /</a:t>
            </a:r>
            <a:r>
              <a:rPr lang="es-ES" b="0" i="0" dirty="0" err="1">
                <a:solidFill>
                  <a:srgbClr val="24292E"/>
                </a:solidFill>
                <a:effectLst/>
                <a:latin typeface="-apple-system"/>
              </a:rPr>
              <a:t>foo</a:t>
            </a:r>
            <a:r>
              <a:rPr lang="es-ES" b="0" i="0" dirty="0">
                <a:solidFill>
                  <a:srgbClr val="24292E"/>
                </a:solidFill>
                <a:effectLst/>
                <a:latin typeface="-apple-system"/>
              </a:rPr>
              <a:t>/bar/</a:t>
            </a:r>
            <a:r>
              <a:rPr lang="es-ES" b="0" i="0" dirty="0" err="1">
                <a:solidFill>
                  <a:srgbClr val="24292E"/>
                </a:solidFill>
                <a:effectLst/>
                <a:latin typeface="-apple-system"/>
              </a:rPr>
              <a:t>baz</a:t>
            </a:r>
            <a:r>
              <a:rPr lang="es-ES" b="0" i="0" dirty="0">
                <a:solidFill>
                  <a:srgbClr val="24292E"/>
                </a:solidFill>
                <a:effectLst/>
                <a:latin typeface="-apple-system"/>
              </a:rPr>
              <a:t>, es necesario crear todos los contenedores.</a:t>
            </a:r>
          </a:p>
          <a:p>
            <a:pPr algn="l"/>
            <a:r>
              <a:rPr lang="es-ES" b="0" i="0" dirty="0">
                <a:solidFill>
                  <a:srgbClr val="24292E"/>
                </a:solidFill>
                <a:effectLst/>
                <a:latin typeface="-apple-system"/>
              </a:rPr>
              <a:t>Del mismo modo al borrar un </a:t>
            </a:r>
            <a:r>
              <a:rPr lang="es-ES" b="0" i="0" dirty="0" err="1">
                <a:solidFill>
                  <a:srgbClr val="24292E"/>
                </a:solidFill>
                <a:effectLst/>
                <a:latin typeface="-apple-system"/>
              </a:rPr>
              <a:t>raiz</a:t>
            </a:r>
            <a:r>
              <a:rPr lang="es-ES" b="0" i="0" dirty="0">
                <a:solidFill>
                  <a:srgbClr val="24292E"/>
                </a:solidFill>
                <a:effectLst/>
                <a:latin typeface="-apple-system"/>
              </a:rPr>
              <a:t> (</a:t>
            </a:r>
            <a:r>
              <a:rPr lang="es-ES" b="0" i="0" dirty="0" err="1">
                <a:solidFill>
                  <a:srgbClr val="24292E"/>
                </a:solidFill>
                <a:effectLst/>
                <a:latin typeface="-apple-system"/>
              </a:rPr>
              <a:t>foo</a:t>
            </a:r>
            <a:r>
              <a:rPr lang="es-ES" b="0" i="0" dirty="0">
                <a:solidFill>
                  <a:srgbClr val="24292E"/>
                </a:solidFill>
                <a:effectLst/>
                <a:latin typeface="-apple-system"/>
              </a:rPr>
              <a:t>), no borramos la jerarquía, por lo que debemos borrarlo explícitamente.</a:t>
            </a:r>
          </a:p>
          <a:p>
            <a:pPr algn="l"/>
            <a:r>
              <a:rPr lang="es-ES" b="1" i="0" dirty="0">
                <a:solidFill>
                  <a:srgbClr val="24292E"/>
                </a:solidFill>
                <a:effectLst/>
                <a:latin typeface="-apple-system"/>
              </a:rPr>
              <a:t>Asincronía</a:t>
            </a:r>
          </a:p>
          <a:p>
            <a:pPr algn="l"/>
            <a:r>
              <a:rPr lang="es-ES" b="0" i="0" dirty="0">
                <a:solidFill>
                  <a:srgbClr val="24292E"/>
                </a:solidFill>
                <a:effectLst/>
                <a:latin typeface="-apple-system"/>
              </a:rPr>
              <a:t>Todas las operaciones se realizan de forma asíncrona, lo que implica que pueden no ser visibles por los clientes inmediatamente</a:t>
            </a:r>
          </a:p>
          <a:p>
            <a:pPr algn="l"/>
            <a:r>
              <a:rPr lang="es-ES" b="1" i="0" dirty="0">
                <a:solidFill>
                  <a:srgbClr val="24292E"/>
                </a:solidFill>
                <a:effectLst/>
                <a:latin typeface="-apple-system"/>
              </a:rPr>
              <a:t>Extensión de funcionalidades</a:t>
            </a:r>
          </a:p>
          <a:p>
            <a:pPr algn="l"/>
            <a:r>
              <a:rPr lang="es-ES" b="0" i="0" dirty="0" err="1">
                <a:solidFill>
                  <a:srgbClr val="24292E"/>
                </a:solidFill>
                <a:effectLst/>
                <a:latin typeface="-apple-system"/>
              </a:rPr>
              <a:t>Trellis</a:t>
            </a:r>
            <a:r>
              <a:rPr lang="es-ES" b="0" i="0" dirty="0">
                <a:solidFill>
                  <a:srgbClr val="24292E"/>
                </a:solidFill>
                <a:effectLst/>
                <a:latin typeface="-apple-system"/>
              </a:rPr>
              <a:t> viene empaquetado listo para su utilización con los componentes estándar o extenderse con Maven, proporcionando para ello una librería que contiene todas las interfaces necesarias para crear extensiones.</a:t>
            </a:r>
          </a:p>
          <a:p>
            <a:pPr algn="l"/>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25</a:t>
            </a:fld>
            <a:endParaRPr lang="es-ES"/>
          </a:p>
        </p:txBody>
      </p:sp>
    </p:spTree>
    <p:extLst>
      <p:ext uri="{BB962C8B-B14F-4D97-AF65-F5344CB8AC3E}">
        <p14:creationId xmlns:p14="http://schemas.microsoft.com/office/powerpoint/2010/main" val="264602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Tras analizar tanto una solución ad-hoc y una solución tipo LDP, se observa que ambas por si mismo no son una solución completa.</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El implementar un API conforme a los criterios de LDP conllevaría un gran esfuerzo para conseguir un cumplimiento mínimo de los requisitos establecidos por la especificación, por lo que en este caso se aconseja la utilización de </a:t>
            </a:r>
            <a:r>
              <a:rPr lang="es-ES" b="0" i="0" dirty="0" err="1">
                <a:solidFill>
                  <a:srgbClr val="24292E"/>
                </a:solidFill>
                <a:effectLst/>
                <a:latin typeface="-apple-system"/>
              </a:rPr>
              <a:t>Trellis</a:t>
            </a:r>
            <a:r>
              <a:rPr lang="es-ES" b="0" i="0" dirty="0">
                <a:solidFill>
                  <a:srgbClr val="24292E"/>
                </a:solidFill>
                <a:effectLst/>
                <a:latin typeface="-apple-system"/>
              </a:rPr>
              <a:t> para este cometido ya que está certificado por el W3C en el cumplimiento de la especificación.</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No obstante lo anterior, </a:t>
            </a:r>
            <a:r>
              <a:rPr lang="es-ES" b="0" i="0" dirty="0" err="1">
                <a:solidFill>
                  <a:srgbClr val="24292E"/>
                </a:solidFill>
                <a:effectLst/>
                <a:latin typeface="-apple-system"/>
              </a:rPr>
              <a:t>Trellis</a:t>
            </a:r>
            <a:r>
              <a:rPr lang="es-ES" b="0" i="0" dirty="0">
                <a:solidFill>
                  <a:srgbClr val="24292E"/>
                </a:solidFill>
                <a:effectLst/>
                <a:latin typeface="-apple-system"/>
              </a:rPr>
              <a:t> por si solo tiene ciertas carencias que será necesario suplir mediante implementaciones ad-hoc:</a:t>
            </a:r>
          </a:p>
          <a:p>
            <a:pPr algn="l">
              <a:buFont typeface="Arial" panose="020B0604020202020204" pitchFamily="34" charset="0"/>
              <a:buChar char="•"/>
            </a:pPr>
            <a:r>
              <a:rPr lang="es-ES" b="0" i="0" dirty="0">
                <a:solidFill>
                  <a:srgbClr val="24292E"/>
                </a:solidFill>
                <a:effectLst/>
                <a:latin typeface="-apple-system"/>
              </a:rPr>
              <a:t>Implementación de la capa de persistencia que permita intercambiar diferentes </a:t>
            </a:r>
            <a:r>
              <a:rPr lang="es-ES" b="0" i="0" dirty="0" err="1">
                <a:solidFill>
                  <a:srgbClr val="24292E"/>
                </a:solidFill>
                <a:effectLst/>
                <a:latin typeface="-apple-system"/>
              </a:rPr>
              <a:t>triplestores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Generación de RDF a partir de los </a:t>
            </a:r>
            <a:r>
              <a:rPr lang="es-ES" b="0" i="0" dirty="0" err="1">
                <a:solidFill>
                  <a:srgbClr val="24292E"/>
                </a:solidFill>
                <a:effectLst/>
                <a:latin typeface="-apple-system"/>
              </a:rPr>
              <a:t>POJOs</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r>
              <a:rPr lang="es-ES" b="0" i="0" dirty="0">
                <a:solidFill>
                  <a:srgbClr val="24292E"/>
                </a:solidFill>
                <a:effectLst/>
                <a:latin typeface="-apple-system"/>
              </a:rPr>
              <a:t>Para los 2 primeros puntos, se aconseja la utilización de un </a:t>
            </a:r>
            <a:r>
              <a:rPr lang="es-ES" b="0" i="0" dirty="0" err="1">
                <a:solidFill>
                  <a:srgbClr val="24292E"/>
                </a:solidFill>
                <a:effectLst/>
                <a:latin typeface="-apple-system"/>
              </a:rPr>
              <a:t>framework</a:t>
            </a:r>
            <a:r>
              <a:rPr lang="es-ES" b="0" i="0" dirty="0">
                <a:solidFill>
                  <a:srgbClr val="24292E"/>
                </a:solidFill>
                <a:effectLst/>
                <a:latin typeface="-apple-system"/>
              </a:rPr>
              <a:t> tipo RDF4J o Apache Jena que permita conseguirlos con mayor facilidad.</a:t>
            </a: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26</a:t>
            </a:fld>
            <a:endParaRPr lang="es-ES"/>
          </a:p>
        </p:txBody>
      </p:sp>
    </p:spTree>
    <p:extLst>
      <p:ext uri="{BB962C8B-B14F-4D97-AF65-F5344CB8AC3E}">
        <p14:creationId xmlns:p14="http://schemas.microsoft.com/office/powerpoint/2010/main" val="136961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27</a:t>
            </a:fld>
            <a:endParaRPr lang="es-ES"/>
          </a:p>
        </p:txBody>
      </p:sp>
    </p:spTree>
    <p:extLst>
      <p:ext uri="{BB962C8B-B14F-4D97-AF65-F5344CB8AC3E}">
        <p14:creationId xmlns:p14="http://schemas.microsoft.com/office/powerpoint/2010/main" val="790903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28</a:t>
            </a:fld>
            <a:endParaRPr lang="es-ES"/>
          </a:p>
        </p:txBody>
      </p:sp>
    </p:spTree>
    <p:extLst>
      <p:ext uri="{BB962C8B-B14F-4D97-AF65-F5344CB8AC3E}">
        <p14:creationId xmlns:p14="http://schemas.microsoft.com/office/powerpoint/2010/main" val="4203237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A alto nivel, la arquitectura se divide en varias partes:</a:t>
            </a:r>
          </a:p>
          <a:p>
            <a:pPr algn="l"/>
            <a:endParaRPr lang="es-ES" b="0" i="0" dirty="0">
              <a:solidFill>
                <a:srgbClr val="24292E"/>
              </a:solidFill>
              <a:effectLst/>
              <a:latin typeface="-apple-system"/>
            </a:endParaRPr>
          </a:p>
          <a:p>
            <a:pPr algn="l">
              <a:buFont typeface="Arial" panose="020B0604020202020204" pitchFamily="34" charset="0"/>
              <a:buChar char="•"/>
            </a:pPr>
            <a:r>
              <a:rPr lang="es-ES" b="0" i="0" dirty="0" err="1">
                <a:solidFill>
                  <a:srgbClr val="24292E"/>
                </a:solidFill>
                <a:effectLst/>
                <a:latin typeface="-apple-system"/>
              </a:rPr>
              <a:t>Backend</a:t>
            </a:r>
            <a:r>
              <a:rPr lang="es-ES" b="0" i="0" dirty="0">
                <a:solidFill>
                  <a:srgbClr val="24292E"/>
                </a:solidFill>
                <a:effectLst/>
                <a:latin typeface="-apple-system"/>
              </a:rPr>
              <a:t>: Módulo encargado de la ingesta de datos desde un origen, procesando la información e insertándola en los diferentes almacenamientos</a:t>
            </a:r>
          </a:p>
          <a:p>
            <a:pPr algn="l">
              <a:buFont typeface="Arial" panose="020B0604020202020204" pitchFamily="34" charset="0"/>
              <a:buChar char="•"/>
            </a:pPr>
            <a:r>
              <a:rPr lang="es-ES" b="0" i="0" dirty="0">
                <a:solidFill>
                  <a:srgbClr val="24292E"/>
                </a:solidFill>
                <a:effectLst/>
                <a:latin typeface="-apple-system"/>
              </a:rPr>
              <a:t>Gestión: Módulo </a:t>
            </a:r>
            <a:r>
              <a:rPr lang="es-ES" b="0" i="0" dirty="0" err="1">
                <a:solidFill>
                  <a:srgbClr val="24292E"/>
                </a:solidFill>
                <a:effectLst/>
                <a:latin typeface="-apple-system"/>
              </a:rPr>
              <a:t>backoffice</a:t>
            </a:r>
            <a:r>
              <a:rPr lang="es-ES" b="0" i="0" dirty="0">
                <a:solidFill>
                  <a:srgbClr val="24292E"/>
                </a:solidFill>
                <a:effectLst/>
                <a:latin typeface="-apple-system"/>
              </a:rPr>
              <a:t> encargado de la gestión del sistema</a:t>
            </a:r>
          </a:p>
          <a:p>
            <a:pPr algn="l">
              <a:buFont typeface="Arial" panose="020B0604020202020204" pitchFamily="34" charset="0"/>
              <a:buChar char="•"/>
            </a:pPr>
            <a:r>
              <a:rPr lang="es-ES" b="0" i="0" dirty="0">
                <a:solidFill>
                  <a:srgbClr val="24292E"/>
                </a:solidFill>
                <a:effectLst/>
                <a:latin typeface="-apple-system"/>
              </a:rPr>
              <a:t>Servicio de publicación web: Servicio web encargado de la consulta de datos por parte de los usuarios</a:t>
            </a:r>
          </a:p>
          <a:p>
            <a:pPr algn="l">
              <a:buFont typeface="Arial" panose="020B0604020202020204" pitchFamily="34" charset="0"/>
              <a:buChar char="•"/>
            </a:pPr>
            <a:r>
              <a:rPr lang="es-ES" b="0" i="0" dirty="0">
                <a:solidFill>
                  <a:srgbClr val="24292E"/>
                </a:solidFill>
                <a:effectLst/>
                <a:latin typeface="-apple-system"/>
              </a:rPr>
              <a:t>API </a:t>
            </a:r>
            <a:r>
              <a:rPr lang="es-ES" b="0" i="0" dirty="0" err="1">
                <a:solidFill>
                  <a:srgbClr val="24292E"/>
                </a:solidFill>
                <a:effectLst/>
                <a:latin typeface="-apple-system"/>
              </a:rPr>
              <a:t>Rest</a:t>
            </a:r>
            <a:r>
              <a:rPr lang="es-ES" b="0" i="0" dirty="0">
                <a:solidFill>
                  <a:srgbClr val="24292E"/>
                </a:solidFill>
                <a:effectLst/>
                <a:latin typeface="-apple-system"/>
              </a:rPr>
              <a:t> LDP: plataforma conforme a la especificación </a:t>
            </a:r>
            <a:r>
              <a:rPr lang="es-ES" b="0" i="0" u="none" strike="noStrike" dirty="0" err="1">
                <a:solidFill>
                  <a:srgbClr val="24292E"/>
                </a:solidFill>
                <a:effectLst/>
                <a:latin typeface="-apple-system"/>
                <a:hlinkClick r:id="rId3"/>
              </a:rPr>
              <a:t>Linked</a:t>
            </a:r>
            <a:r>
              <a:rPr lang="es-ES" b="0" i="0" u="none" strike="noStrike" dirty="0">
                <a:solidFill>
                  <a:srgbClr val="24292E"/>
                </a:solidFill>
                <a:effectLst/>
                <a:latin typeface="-apple-system"/>
                <a:hlinkClick r:id="rId3"/>
              </a:rPr>
              <a:t> Data </a:t>
            </a:r>
            <a:r>
              <a:rPr lang="es-ES" b="0" i="0" u="none" strike="noStrike" dirty="0" err="1">
                <a:solidFill>
                  <a:srgbClr val="24292E"/>
                </a:solidFill>
                <a:effectLst/>
                <a:latin typeface="-apple-system"/>
                <a:hlinkClick r:id="rId3"/>
              </a:rPr>
              <a:t>Platform</a:t>
            </a:r>
            <a:r>
              <a:rPr lang="es-ES" b="0" i="0" u="none" strike="noStrike" dirty="0">
                <a:solidFill>
                  <a:srgbClr val="24292E"/>
                </a:solidFill>
                <a:effectLst/>
                <a:latin typeface="-apple-system"/>
                <a:hlinkClick r:id="rId3"/>
              </a:rPr>
              <a:t> del W3C</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Endpoint SPARQL: Endpoint SPARQL indicado para la conexión con el sistema a través de este protocolo</a:t>
            </a:r>
          </a:p>
          <a:p>
            <a:pPr algn="l">
              <a:buFont typeface="Arial" panose="020B0604020202020204" pitchFamily="34" charset="0"/>
              <a:buChar char="•"/>
            </a:pPr>
            <a:r>
              <a:rPr lang="es-ES" b="0" i="0" dirty="0">
                <a:solidFill>
                  <a:srgbClr val="24292E"/>
                </a:solidFill>
                <a:effectLst/>
                <a:latin typeface="-apple-system"/>
              </a:rPr>
              <a:t>Autorización y autenticación: Módulo de autorización encargado de gestionar la autenticación y autorización haciendo la conexión entre la solución y el sistema SIR</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También formarán parte de esta visión general:</a:t>
            </a:r>
          </a:p>
          <a:p>
            <a:pPr algn="l">
              <a:buFont typeface="Arial" panose="020B0604020202020204" pitchFamily="34" charset="0"/>
              <a:buChar char="•"/>
            </a:pP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Orígenes de datos en diferentes formatos (XML, servicio web, API REST, etc.)</a:t>
            </a:r>
          </a:p>
          <a:p>
            <a:pPr algn="l">
              <a:buFont typeface="Arial" panose="020B0604020202020204" pitchFamily="34" charset="0"/>
              <a:buChar char="•"/>
            </a:pPr>
            <a:r>
              <a:rPr lang="es-ES" b="0" i="0" dirty="0">
                <a:solidFill>
                  <a:srgbClr val="24292E"/>
                </a:solidFill>
                <a:effectLst/>
                <a:latin typeface="-apple-system"/>
              </a:rPr>
              <a:t>Almacenamientos de datos </a:t>
            </a:r>
            <a:r>
              <a:rPr lang="es-ES" b="0" i="0" dirty="0" err="1">
                <a:solidFill>
                  <a:srgbClr val="24292E"/>
                </a:solidFill>
                <a:effectLst/>
                <a:latin typeface="-apple-system"/>
              </a:rPr>
              <a:t>triplestore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Sistema de </a:t>
            </a:r>
            <a:r>
              <a:rPr lang="es-ES" b="0" i="0" dirty="0" err="1">
                <a:solidFill>
                  <a:srgbClr val="24292E"/>
                </a:solidFill>
                <a:effectLst/>
                <a:latin typeface="-apple-system"/>
              </a:rPr>
              <a:t>logging</a:t>
            </a:r>
            <a:r>
              <a:rPr lang="es-ES" b="0" i="0" dirty="0">
                <a:solidFill>
                  <a:srgbClr val="24292E"/>
                </a:solidFill>
                <a:effectLst/>
                <a:latin typeface="-apple-system"/>
              </a:rPr>
              <a:t> y monitorización</a:t>
            </a:r>
          </a:p>
          <a:p>
            <a:pPr algn="l">
              <a:buFont typeface="Arial" panose="020B0604020202020204" pitchFamily="34" charset="0"/>
              <a:buChar char="•"/>
            </a:pPr>
            <a:r>
              <a:rPr lang="es-ES" b="0" i="0" dirty="0">
                <a:solidFill>
                  <a:srgbClr val="24292E"/>
                </a:solidFill>
                <a:effectLst/>
                <a:latin typeface="-apple-system"/>
              </a:rPr>
              <a:t>Bus de servicio general de la aplicación</a:t>
            </a:r>
          </a:p>
          <a:p>
            <a:pPr algn="l">
              <a:buFont typeface="Arial" panose="020B0604020202020204" pitchFamily="34" charset="0"/>
              <a:buChar char="•"/>
            </a:pPr>
            <a:r>
              <a:rPr lang="es-ES" b="0" i="0" dirty="0">
                <a:solidFill>
                  <a:srgbClr val="24292E"/>
                </a:solidFill>
                <a:effectLst/>
                <a:latin typeface="-apple-system"/>
              </a:rPr>
              <a:t>Base de datos de gestión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29</a:t>
            </a:fld>
            <a:endParaRPr lang="es-ES"/>
          </a:p>
        </p:txBody>
      </p:sp>
    </p:spTree>
    <p:extLst>
      <p:ext uri="{BB962C8B-B14F-4D97-AF65-F5344CB8AC3E}">
        <p14:creationId xmlns:p14="http://schemas.microsoft.com/office/powerpoint/2010/main" val="474471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Este módulo estará formado por varias piezas:</a:t>
            </a:r>
          </a:p>
          <a:p>
            <a:pPr algn="l">
              <a:buFont typeface="Arial" panose="020B0604020202020204" pitchFamily="34" charset="0"/>
              <a:buChar char="•"/>
            </a:pPr>
            <a:r>
              <a:rPr lang="es-ES" b="0" i="0" dirty="0">
                <a:solidFill>
                  <a:srgbClr val="24292E"/>
                </a:solidFill>
                <a:effectLst/>
                <a:latin typeface="-apple-system"/>
              </a:rPr>
              <a:t>Entrada de datos: módulo encargado de obtener los datos de diferentes fuentes de datos (fuentes externas), haciendo las adaptaciones necesarias para que conciliarlos con entidades internas (</a:t>
            </a:r>
            <a:r>
              <a:rPr lang="es-ES" b="0" i="0" dirty="0" err="1">
                <a:solidFill>
                  <a:srgbClr val="24292E"/>
                </a:solidFill>
                <a:effectLst/>
                <a:latin typeface="-apple-system"/>
              </a:rPr>
              <a:t>POJOs</a:t>
            </a:r>
            <a:r>
              <a:rPr lang="es-ES" b="0" i="0" dirty="0">
                <a:solidFill>
                  <a:srgbClr val="24292E"/>
                </a:solidFill>
                <a:effectLst/>
                <a:latin typeface="-apple-system"/>
              </a:rPr>
              <a:t>) e ingesta en bus de servicio general</a:t>
            </a:r>
          </a:p>
          <a:p>
            <a:pPr algn="l">
              <a:buFont typeface="Arial" panose="020B0604020202020204" pitchFamily="34" charset="0"/>
              <a:buChar char="•"/>
            </a:pPr>
            <a:r>
              <a:rPr lang="es-ES" b="0" i="0" dirty="0">
                <a:solidFill>
                  <a:srgbClr val="24292E"/>
                </a:solidFill>
                <a:effectLst/>
                <a:latin typeface="-apple-system"/>
              </a:rPr>
              <a:t>Sistema de gestión: servicio encargado de consumir los eventos del bus de servicio y decidir si deben ir al módulo de gestión de eventos</a:t>
            </a:r>
          </a:p>
          <a:p>
            <a:pPr algn="l">
              <a:buFont typeface="Arial" panose="020B0604020202020204" pitchFamily="34" charset="0"/>
              <a:buChar char="•"/>
            </a:pPr>
            <a:r>
              <a:rPr lang="es-ES" b="0" i="0" dirty="0">
                <a:solidFill>
                  <a:srgbClr val="24292E"/>
                </a:solidFill>
                <a:effectLst/>
                <a:latin typeface="-apple-system"/>
              </a:rPr>
              <a:t>Gestión de eventos: módulo encargado de procesar los eventos generados por el módulo de entrada, permitiendo almacenar los datos en el </a:t>
            </a:r>
            <a:r>
              <a:rPr lang="es-ES" b="0" i="0" dirty="0" err="1">
                <a:solidFill>
                  <a:srgbClr val="24292E"/>
                </a:solidFill>
                <a:effectLst/>
                <a:latin typeface="-apple-system"/>
              </a:rPr>
              <a:t>triplestore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Service bus general (</a:t>
            </a:r>
            <a:r>
              <a:rPr lang="es-ES" b="0" i="0" dirty="0" err="1">
                <a:solidFill>
                  <a:srgbClr val="24292E"/>
                </a:solidFill>
                <a:effectLst/>
                <a:latin typeface="-apple-system"/>
              </a:rPr>
              <a:t>kafka</a:t>
            </a:r>
            <a:r>
              <a:rPr lang="es-ES" b="0" i="0" dirty="0">
                <a:solidFill>
                  <a:srgbClr val="24292E"/>
                </a:solidFill>
                <a:effectLst/>
                <a:latin typeface="-apple-system"/>
              </a:rPr>
              <a:t>): cola de mensajes utilizada para la comunicación asíncrona entre los módulos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30</a:t>
            </a:fld>
            <a:endParaRPr lang="es-ES"/>
          </a:p>
        </p:txBody>
      </p:sp>
    </p:spTree>
    <p:extLst>
      <p:ext uri="{BB962C8B-B14F-4D97-AF65-F5344CB8AC3E}">
        <p14:creationId xmlns:p14="http://schemas.microsoft.com/office/powerpoint/2010/main" val="47447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Pliego página 66</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a:t>
            </a:fld>
            <a:endParaRPr lang="es-ES"/>
          </a:p>
        </p:txBody>
      </p:sp>
    </p:spTree>
    <p:extLst>
      <p:ext uri="{BB962C8B-B14F-4D97-AF65-F5344CB8AC3E}">
        <p14:creationId xmlns:p14="http://schemas.microsoft.com/office/powerpoint/2010/main" val="641258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Estará formado por varios importadores de datos, uno por cada una de las fuentes externas de las que se tome la información. Cada una de estas fuentes dispone de los datos en un formato de entrada, el cual no tiene porque ser el mismo que la estructura de datos con las que vaya a trabajar el sistema, con lo que será preciso realizar una adaptación de los mismos.</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31</a:t>
            </a:fld>
            <a:endParaRPr lang="es-ES"/>
          </a:p>
        </p:txBody>
      </p:sp>
    </p:spTree>
    <p:extLst>
      <p:ext uri="{BB962C8B-B14F-4D97-AF65-F5344CB8AC3E}">
        <p14:creationId xmlns:p14="http://schemas.microsoft.com/office/powerpoint/2010/main" val="2275145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Dada la arquitectura basada en </a:t>
            </a:r>
            <a:r>
              <a:rPr lang="es-ES" b="0" i="1" dirty="0" err="1">
                <a:solidFill>
                  <a:srgbClr val="24292E"/>
                </a:solidFill>
                <a:effectLst/>
                <a:latin typeface="-apple-system"/>
              </a:rPr>
              <a:t>event</a:t>
            </a:r>
            <a:r>
              <a:rPr lang="es-ES" b="0" i="1" dirty="0">
                <a:solidFill>
                  <a:srgbClr val="24292E"/>
                </a:solidFill>
                <a:effectLst/>
                <a:latin typeface="-apple-system"/>
              </a:rPr>
              <a:t> </a:t>
            </a:r>
            <a:r>
              <a:rPr lang="es-ES" b="0" i="1" dirty="0" err="1">
                <a:solidFill>
                  <a:srgbClr val="24292E"/>
                </a:solidFill>
                <a:effectLst/>
                <a:latin typeface="-apple-system"/>
              </a:rPr>
              <a:t>processing</a:t>
            </a:r>
            <a:r>
              <a:rPr lang="es-ES" b="0" i="0" dirty="0">
                <a:solidFill>
                  <a:srgbClr val="24292E"/>
                </a:solidFill>
                <a:effectLst/>
                <a:latin typeface="-apple-system"/>
              </a:rPr>
              <a:t>, el sistema es capaz de forma muy sencilla disponer de varios procesadores de eventos que permitan la persistencia de los datos en diferentes sistemas de almacenamiento. Al enviar los datos una vez procesados a una cola Kafka (</a:t>
            </a:r>
            <a:r>
              <a:rPr lang="es-ES" b="0" i="0" dirty="0" err="1">
                <a:solidFill>
                  <a:srgbClr val="24292E"/>
                </a:solidFill>
                <a:effectLst/>
                <a:latin typeface="-apple-system"/>
              </a:rPr>
              <a:t>service</a:t>
            </a:r>
            <a:r>
              <a:rPr lang="es-ES" b="0" i="0" dirty="0">
                <a:solidFill>
                  <a:srgbClr val="24292E"/>
                </a:solidFill>
                <a:effectLst/>
                <a:latin typeface="-apple-system"/>
              </a:rPr>
              <a:t> bus gestión), es posible tener tantos consumidores como sistemas de almacenamiento se quieran añadir, teniendo todos ellos la posibilidad de recibir todos los elementos enviados a la cola. Estos sistemas de procesamiento delegarán en un </a:t>
            </a:r>
            <a:r>
              <a:rPr lang="es-ES" b="0" i="0" dirty="0" err="1">
                <a:solidFill>
                  <a:srgbClr val="24292E"/>
                </a:solidFill>
                <a:effectLst/>
                <a:latin typeface="-apple-system"/>
              </a:rPr>
              <a:t>storage</a:t>
            </a:r>
            <a:r>
              <a:rPr lang="es-ES" b="0" i="0" dirty="0">
                <a:solidFill>
                  <a:srgbClr val="24292E"/>
                </a:solidFill>
                <a:effectLst/>
                <a:latin typeface="-apple-system"/>
              </a:rPr>
              <a:t> adaptar adaptado especialmente para cada uno de los sistemas a los que se desee enviar los datos. Actualmente está prevista la integración con </a:t>
            </a:r>
            <a:r>
              <a:rPr lang="es-ES" b="0" i="0" dirty="0" err="1">
                <a:solidFill>
                  <a:srgbClr val="24292E"/>
                </a:solidFill>
                <a:effectLst/>
                <a:latin typeface="-apple-system"/>
              </a:rPr>
              <a:t>Trellis</a:t>
            </a:r>
            <a:r>
              <a:rPr lang="es-ES" b="0" i="0" dirty="0">
                <a:solidFill>
                  <a:srgbClr val="24292E"/>
                </a:solidFill>
                <a:effectLst/>
                <a:latin typeface="-apple-system"/>
              </a:rPr>
              <a:t> LDP y </a:t>
            </a:r>
            <a:r>
              <a:rPr lang="es-ES" b="0" i="0" dirty="0" err="1">
                <a:solidFill>
                  <a:srgbClr val="24292E"/>
                </a:solidFill>
                <a:effectLst/>
                <a:latin typeface="-apple-system"/>
              </a:rPr>
              <a:t>Wikibase</a:t>
            </a:r>
            <a:r>
              <a:rPr lang="es-ES" b="0" i="0" dirty="0">
                <a:solidFill>
                  <a:srgbClr val="24292E"/>
                </a:solidFill>
                <a:effectLst/>
                <a:latin typeface="-apple-system"/>
              </a:rPr>
              <a:t>, aunque no sería descartable que en el trascurso del desarrollo del proyecto aparezcan nuevos sistemas a los que enviar los datos (por ejemplo un </a:t>
            </a:r>
            <a:r>
              <a:rPr lang="es-ES" b="0" i="0" dirty="0" err="1">
                <a:solidFill>
                  <a:srgbClr val="24292E"/>
                </a:solidFill>
                <a:effectLst/>
                <a:latin typeface="-apple-system"/>
              </a:rPr>
              <a:t>Elasticsearc</a:t>
            </a:r>
            <a:r>
              <a:rPr lang="es-ES" b="0" i="0" dirty="0">
                <a:solidFill>
                  <a:srgbClr val="24292E"/>
                </a:solidFill>
                <a:effectLst/>
                <a:latin typeface="-apple-system"/>
              </a:rPr>
              <a:t> o </a:t>
            </a:r>
            <a:r>
              <a:rPr lang="es-ES" b="0" i="0" dirty="0" err="1">
                <a:solidFill>
                  <a:srgbClr val="24292E"/>
                </a:solidFill>
                <a:effectLst/>
                <a:latin typeface="-apple-system"/>
              </a:rPr>
              <a:t>Solr</a:t>
            </a:r>
            <a:r>
              <a:rPr lang="es-ES" b="0" i="0" dirty="0">
                <a:solidFill>
                  <a:srgbClr val="24292E"/>
                </a:solidFill>
                <a:effectLst/>
                <a:latin typeface="-apple-system"/>
              </a:rPr>
              <a:t> para mejorar las búsquedas o un Neo4J).</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32</a:t>
            </a:fld>
            <a:endParaRPr lang="es-ES"/>
          </a:p>
        </p:txBody>
      </p:sp>
    </p:spTree>
    <p:extLst>
      <p:ext uri="{BB962C8B-B14F-4D97-AF65-F5344CB8AC3E}">
        <p14:creationId xmlns:p14="http://schemas.microsoft.com/office/powerpoint/2010/main" val="1589107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El sistema </a:t>
            </a:r>
            <a:r>
              <a:rPr lang="es-ES" b="0" i="0" dirty="0" err="1">
                <a:solidFill>
                  <a:srgbClr val="24292E"/>
                </a:solidFill>
                <a:effectLst/>
                <a:latin typeface="-apple-system"/>
              </a:rPr>
              <a:t>Frontend</a:t>
            </a:r>
            <a:r>
              <a:rPr lang="es-ES" b="0" i="0" dirty="0">
                <a:solidFill>
                  <a:srgbClr val="24292E"/>
                </a:solidFill>
                <a:effectLst/>
                <a:latin typeface="-apple-system"/>
              </a:rPr>
              <a:t> se encargará de interactuar con los usuarios que intenten acceder al sistema, ya sean personas o máquinas. Se permitirá tanto la consulta de datos como la introducción de nuevos datos en el sistema mediante esta vía.</a:t>
            </a:r>
          </a:p>
          <a:p>
            <a:endParaRPr lang="es-ES" b="0" i="0" dirty="0">
              <a:solidFill>
                <a:srgbClr val="24292E"/>
              </a:solidFill>
              <a:effectLst/>
              <a:latin typeface="-apple-system"/>
            </a:endParaRPr>
          </a:p>
          <a:p>
            <a:pPr algn="l"/>
            <a:r>
              <a:rPr lang="es-ES" b="0" i="0" dirty="0">
                <a:solidFill>
                  <a:srgbClr val="24292E"/>
                </a:solidFill>
                <a:effectLst/>
                <a:latin typeface="-apple-system"/>
              </a:rPr>
              <a:t>El sistema dispondrá de los siguientes elementos:</a:t>
            </a:r>
          </a:p>
          <a:p>
            <a:pPr algn="l">
              <a:buFont typeface="Arial" panose="020B0604020202020204" pitchFamily="34" charset="0"/>
              <a:buChar char="•"/>
            </a:pPr>
            <a:r>
              <a:rPr lang="es-ES" b="1" i="0" dirty="0">
                <a:solidFill>
                  <a:srgbClr val="24292E"/>
                </a:solidFill>
                <a:effectLst/>
                <a:latin typeface="-apple-system"/>
              </a:rPr>
              <a:t>API REST LDP:</a:t>
            </a:r>
            <a:r>
              <a:rPr lang="es-ES" b="0" i="0" dirty="0">
                <a:solidFill>
                  <a:srgbClr val="24292E"/>
                </a:solidFill>
                <a:effectLst/>
                <a:latin typeface="-apple-system"/>
              </a:rPr>
              <a:t> API REST que cumpla con la recomendación </a:t>
            </a:r>
            <a:r>
              <a:rPr lang="es-ES" b="0" i="0" u="none" strike="noStrike" dirty="0">
                <a:solidFill>
                  <a:srgbClr val="24292E"/>
                </a:solidFill>
                <a:effectLst/>
                <a:latin typeface="-apple-system"/>
                <a:hlinkClick r:id="rId3"/>
              </a:rPr>
              <a:t>LDP (</a:t>
            </a:r>
            <a:r>
              <a:rPr lang="es-ES" b="0" i="0" u="none" strike="noStrike" dirty="0" err="1">
                <a:solidFill>
                  <a:srgbClr val="24292E"/>
                </a:solidFill>
                <a:effectLst/>
                <a:latin typeface="-apple-system"/>
                <a:hlinkClick r:id="rId3"/>
              </a:rPr>
              <a:t>Linked</a:t>
            </a:r>
            <a:r>
              <a:rPr lang="es-ES" b="0" i="0" u="none" strike="noStrike" dirty="0">
                <a:solidFill>
                  <a:srgbClr val="24292E"/>
                </a:solidFill>
                <a:effectLst/>
                <a:latin typeface="-apple-system"/>
                <a:hlinkClick r:id="rId3"/>
              </a:rPr>
              <a:t> Data </a:t>
            </a:r>
            <a:r>
              <a:rPr lang="es-ES" b="0" i="0" u="none" strike="noStrike" dirty="0" err="1">
                <a:solidFill>
                  <a:srgbClr val="24292E"/>
                </a:solidFill>
                <a:effectLst/>
                <a:latin typeface="-apple-system"/>
                <a:hlinkClick r:id="rId3"/>
              </a:rPr>
              <a:t>Platform</a:t>
            </a:r>
            <a:r>
              <a:rPr lang="es-ES" b="0" i="0" u="none" strike="noStrike" dirty="0">
                <a:solidFill>
                  <a:srgbClr val="24292E"/>
                </a:solidFill>
                <a:effectLst/>
                <a:latin typeface="-apple-system"/>
                <a:hlinkClick r:id="rId3"/>
              </a:rPr>
              <a:t>)</a:t>
            </a:r>
            <a:r>
              <a:rPr lang="es-ES" b="0" i="0" dirty="0">
                <a:solidFill>
                  <a:srgbClr val="24292E"/>
                </a:solidFill>
                <a:effectLst/>
                <a:latin typeface="-apple-system"/>
              </a:rPr>
              <a:t> en la que cada se definen los conceptos de recursos y contenedores. Los recursos pueden ser recursos con información RDF o recursos no-RDF. Para cada entidad, se define el conjunto de verbos http disponibles: GET, PUT, POST, DELETE, HEAD, PATCH y OPTIONS</a:t>
            </a:r>
          </a:p>
          <a:p>
            <a:pPr algn="l">
              <a:buFont typeface="Arial" panose="020B0604020202020204" pitchFamily="34" charset="0"/>
              <a:buChar char="•"/>
            </a:pPr>
            <a:r>
              <a:rPr lang="es-ES" b="1" i="0" dirty="0">
                <a:solidFill>
                  <a:srgbClr val="24292E"/>
                </a:solidFill>
                <a:effectLst/>
                <a:latin typeface="-apple-system"/>
              </a:rPr>
              <a:t>Servicio e publicación web:</a:t>
            </a:r>
            <a:r>
              <a:rPr lang="es-ES" b="0" i="0" dirty="0">
                <a:solidFill>
                  <a:srgbClr val="24292E"/>
                </a:solidFill>
                <a:effectLst/>
                <a:latin typeface="-apple-system"/>
              </a:rPr>
              <a:t> ofrecerá una capa Web de acceso a los diferentes recursos de investigación. El servicio ofrecerá facilidades para la visualización y búsqueda de datos enlazados, así como negociación de contenido para que la información sea útil tanto para humanos como máquinas.</a:t>
            </a:r>
          </a:p>
          <a:p>
            <a:pPr algn="l">
              <a:buFont typeface="Arial" panose="020B0604020202020204" pitchFamily="34" charset="0"/>
              <a:buChar char="•"/>
            </a:pPr>
            <a:r>
              <a:rPr lang="es-ES" b="1" i="0" dirty="0">
                <a:solidFill>
                  <a:srgbClr val="24292E"/>
                </a:solidFill>
                <a:effectLst/>
                <a:latin typeface="-apple-system"/>
              </a:rPr>
              <a:t>Endpoint SPARQL:</a:t>
            </a:r>
            <a:r>
              <a:rPr lang="es-ES" b="0" i="0" dirty="0">
                <a:solidFill>
                  <a:srgbClr val="24292E"/>
                </a:solidFill>
                <a:effectLst/>
                <a:latin typeface="-apple-system"/>
              </a:rPr>
              <a:t> endpoint para la realización de consultas SPARQL</a:t>
            </a:r>
          </a:p>
          <a:p>
            <a:pPr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Además, todos estos elementos estarán acompañados por una capa de negociación de contenido que permita obtener los datos ya sean del API </a:t>
            </a:r>
            <a:r>
              <a:rPr lang="es-ES" b="0" i="0" dirty="0" err="1">
                <a:solidFill>
                  <a:srgbClr val="24292E"/>
                </a:solidFill>
                <a:effectLst/>
                <a:latin typeface="-apple-system"/>
              </a:rPr>
              <a:t>Rest</a:t>
            </a:r>
            <a:r>
              <a:rPr lang="es-ES" b="0" i="0" dirty="0">
                <a:solidFill>
                  <a:srgbClr val="24292E"/>
                </a:solidFill>
                <a:effectLst/>
                <a:latin typeface="-apple-system"/>
              </a:rPr>
              <a:t> LDP o bien de alguno de los demás servicios en función de reglas.</a:t>
            </a:r>
          </a:p>
          <a:p>
            <a:pPr algn="l"/>
            <a:r>
              <a:rPr lang="es-ES" b="0" i="0" dirty="0">
                <a:solidFill>
                  <a:srgbClr val="24292E"/>
                </a:solidFill>
                <a:effectLst/>
                <a:latin typeface="-apple-system"/>
              </a:rPr>
              <a:t>Para el acceso a este módulo existirá una capa de seguridad (autenticación y autorización) que garantizará que cada uno de los usuarios puede ejecutar las acciones que permite su rol.</a:t>
            </a:r>
          </a:p>
          <a:p>
            <a:pPr algn="l">
              <a:buFont typeface="Arial" panose="020B0604020202020204" pitchFamily="34" charset="0"/>
              <a:buChar char="•"/>
            </a:pPr>
            <a:endParaRPr lang="es-ES" b="0" i="0" dirty="0">
              <a:solidFill>
                <a:srgbClr val="24292E"/>
              </a:solidFill>
              <a:effectLst/>
              <a:latin typeface="-apple-system"/>
            </a:endParaRPr>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33</a:t>
            </a:fld>
            <a:endParaRPr lang="es-ES"/>
          </a:p>
        </p:txBody>
      </p:sp>
    </p:spTree>
    <p:extLst>
      <p:ext uri="{BB962C8B-B14F-4D97-AF65-F5344CB8AC3E}">
        <p14:creationId xmlns:p14="http://schemas.microsoft.com/office/powerpoint/2010/main" val="1782256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Como </a:t>
            </a:r>
            <a:r>
              <a:rPr lang="es-ES" b="0" i="0" dirty="0" err="1">
                <a:solidFill>
                  <a:srgbClr val="24292E"/>
                </a:solidFill>
                <a:effectLst/>
                <a:latin typeface="-apple-system"/>
              </a:rPr>
              <a:t>framework</a:t>
            </a:r>
            <a:r>
              <a:rPr lang="es-ES" b="0" i="0" dirty="0">
                <a:solidFill>
                  <a:srgbClr val="24292E"/>
                </a:solidFill>
                <a:effectLst/>
                <a:latin typeface="-apple-system"/>
              </a:rPr>
              <a:t> de desarrollo se utilizará Spring el cual es el </a:t>
            </a:r>
            <a:r>
              <a:rPr lang="es-ES" b="0" i="0" dirty="0" err="1">
                <a:solidFill>
                  <a:srgbClr val="24292E"/>
                </a:solidFill>
                <a:effectLst/>
                <a:latin typeface="-apple-system"/>
              </a:rPr>
              <a:t>framework</a:t>
            </a:r>
            <a:r>
              <a:rPr lang="es-ES" b="0" i="0" dirty="0">
                <a:solidFill>
                  <a:srgbClr val="24292E"/>
                </a:solidFill>
                <a:effectLst/>
                <a:latin typeface="-apple-system"/>
              </a:rPr>
              <a:t> "Open </a:t>
            </a:r>
            <a:r>
              <a:rPr lang="es-ES" b="0" i="0" dirty="0" err="1">
                <a:solidFill>
                  <a:srgbClr val="24292E"/>
                </a:solidFill>
                <a:effectLst/>
                <a:latin typeface="-apple-system"/>
              </a:rPr>
              <a:t>Source</a:t>
            </a:r>
            <a:r>
              <a:rPr lang="es-ES" b="0" i="0" dirty="0">
                <a:solidFill>
                  <a:srgbClr val="24292E"/>
                </a:solidFill>
                <a:effectLst/>
                <a:latin typeface="-apple-system"/>
              </a:rPr>
              <a:t>" más utilizado para la plataforma J2EE.</a:t>
            </a:r>
          </a:p>
          <a:p>
            <a:endParaRPr lang="es-ES" b="0" i="0" dirty="0">
              <a:solidFill>
                <a:srgbClr val="24292E"/>
              </a:solidFill>
              <a:effectLst/>
              <a:latin typeface="-apple-system"/>
            </a:endParaRPr>
          </a:p>
          <a:p>
            <a:pPr algn="l"/>
            <a:r>
              <a:rPr lang="es-ES" b="0" i="0" dirty="0">
                <a:solidFill>
                  <a:srgbClr val="24292E"/>
                </a:solidFill>
                <a:effectLst/>
                <a:latin typeface="-apple-system"/>
              </a:rPr>
              <a:t>Spring ofrece módulos para proveer diferentes funcionalidades dentro de una aplicación J2EE, como por ejemplo:</a:t>
            </a:r>
          </a:p>
          <a:p>
            <a:pPr algn="l">
              <a:buFont typeface="Arial" panose="020B0604020202020204" pitchFamily="34" charset="0"/>
              <a:buChar char="•"/>
            </a:pPr>
            <a:r>
              <a:rPr lang="es-ES" b="0" i="0" dirty="0">
                <a:solidFill>
                  <a:srgbClr val="24292E"/>
                </a:solidFill>
                <a:effectLst/>
                <a:latin typeface="-apple-system"/>
              </a:rPr>
              <a:t>Administración del ciclo de vida de los objetos Java</a:t>
            </a:r>
          </a:p>
          <a:p>
            <a:pPr algn="l">
              <a:buFont typeface="Arial" panose="020B0604020202020204" pitchFamily="34" charset="0"/>
              <a:buChar char="•"/>
            </a:pPr>
            <a:r>
              <a:rPr lang="es-ES" b="0" i="0" dirty="0">
                <a:solidFill>
                  <a:srgbClr val="24292E"/>
                </a:solidFill>
                <a:effectLst/>
                <a:latin typeface="-apple-system"/>
              </a:rPr>
              <a:t>Inyección de dependencias (DI)</a:t>
            </a:r>
          </a:p>
          <a:p>
            <a:pPr algn="l">
              <a:buFont typeface="Arial" panose="020B0604020202020204" pitchFamily="34" charset="0"/>
              <a:buChar char="•"/>
            </a:pPr>
            <a:r>
              <a:rPr lang="es-ES" b="0" i="0" dirty="0">
                <a:solidFill>
                  <a:srgbClr val="24292E"/>
                </a:solidFill>
                <a:effectLst/>
                <a:latin typeface="-apple-system"/>
              </a:rPr>
              <a:t>Configuración</a:t>
            </a:r>
          </a:p>
          <a:p>
            <a:pPr algn="l">
              <a:buFont typeface="Arial" panose="020B0604020202020204" pitchFamily="34" charset="0"/>
              <a:buChar char="•"/>
            </a:pPr>
            <a:r>
              <a:rPr lang="es-ES" b="0" i="0" dirty="0">
                <a:solidFill>
                  <a:srgbClr val="24292E"/>
                </a:solidFill>
                <a:effectLst/>
                <a:latin typeface="-apple-system"/>
              </a:rPr>
              <a:t>Acceso a datos, por sí mismo o en conjunto con otros componentes como </a:t>
            </a:r>
            <a:r>
              <a:rPr lang="es-ES" b="0" i="0" dirty="0" err="1">
                <a:solidFill>
                  <a:srgbClr val="24292E"/>
                </a:solidFill>
                <a:effectLst/>
                <a:latin typeface="-apple-system"/>
              </a:rPr>
              <a:t>Hibernate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Gestión de transaccionalidad</a:t>
            </a:r>
          </a:p>
          <a:p>
            <a:pPr algn="l">
              <a:buFont typeface="Arial" panose="020B0604020202020204" pitchFamily="34" charset="0"/>
              <a:buChar char="•"/>
            </a:pPr>
            <a:r>
              <a:rPr lang="es-ES" b="0" i="0" dirty="0">
                <a:solidFill>
                  <a:srgbClr val="24292E"/>
                </a:solidFill>
                <a:effectLst/>
                <a:latin typeface="-apple-system"/>
              </a:rPr>
              <a:t>Modelo Vista Controlador (MVC)</a:t>
            </a:r>
          </a:p>
          <a:p>
            <a:pPr algn="l">
              <a:buFont typeface="Arial" panose="020B0604020202020204" pitchFamily="34" charset="0"/>
              <a:buChar char="•"/>
            </a:pPr>
            <a:r>
              <a:rPr lang="es-ES" b="0" i="0" dirty="0">
                <a:solidFill>
                  <a:srgbClr val="24292E"/>
                </a:solidFill>
                <a:effectLst/>
                <a:latin typeface="-apple-system"/>
              </a:rPr>
              <a:t>Autenticación y autorización</a:t>
            </a:r>
          </a:p>
          <a:p>
            <a:pPr algn="l">
              <a:buFont typeface="Arial" panose="020B0604020202020204" pitchFamily="34" charset="0"/>
              <a:buChar char="•"/>
            </a:pPr>
            <a:r>
              <a:rPr lang="es-ES" b="0" i="0" dirty="0">
                <a:solidFill>
                  <a:srgbClr val="24292E"/>
                </a:solidFill>
                <a:effectLst/>
                <a:latin typeface="-apple-system"/>
              </a:rPr>
              <a:t>Aspectos</a:t>
            </a:r>
          </a:p>
          <a:p>
            <a:pPr algn="l">
              <a:buFont typeface="Arial" panose="020B0604020202020204" pitchFamily="34" charset="0"/>
              <a:buChar char="•"/>
            </a:pPr>
            <a:r>
              <a:rPr lang="es-ES" b="0" i="0" dirty="0">
                <a:solidFill>
                  <a:srgbClr val="24292E"/>
                </a:solidFill>
                <a:effectLst/>
                <a:latin typeface="-apple-system"/>
              </a:rPr>
              <a:t>Testing</a:t>
            </a:r>
          </a:p>
          <a:p>
            <a:pPr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Las ventajas que nos proporcionaría Spring para este tipo de proyectos serían un poco las ya comentadas, aunque si bien es cierto que pueden existir alternativas para la funcionalidad básica de inyección de dependencias y transaccionalidad utilizando CDI (de hecho Spring se podría utilizar como una implementación de CDI), Spring provee otro tipo de herramientas que facilitarían simplificarían de forma sustancial el desarrollo, como por ejemplo:</a:t>
            </a:r>
          </a:p>
          <a:p>
            <a:pPr algn="l">
              <a:buFont typeface="Arial" panose="020B0604020202020204" pitchFamily="34" charset="0"/>
              <a:buChar char="•"/>
            </a:pPr>
            <a:r>
              <a:rPr lang="es-ES" b="0" i="0" dirty="0">
                <a:solidFill>
                  <a:srgbClr val="24292E"/>
                </a:solidFill>
                <a:effectLst/>
                <a:latin typeface="-apple-system"/>
              </a:rPr>
              <a:t>Mediante Spring Data se provee una implementación de los </a:t>
            </a:r>
            <a:r>
              <a:rPr lang="es-ES" b="0" i="0" dirty="0" err="1">
                <a:solidFill>
                  <a:srgbClr val="24292E"/>
                </a:solidFill>
                <a:effectLst/>
                <a:latin typeface="-apple-system"/>
              </a:rPr>
              <a:t>Repositories</a:t>
            </a:r>
            <a:r>
              <a:rPr lang="es-ES" b="0" i="0" dirty="0">
                <a:solidFill>
                  <a:srgbClr val="24292E"/>
                </a:solidFill>
                <a:effectLst/>
                <a:latin typeface="-apple-system"/>
              </a:rPr>
              <a:t> (DAO) con las operaciones más comunes (</a:t>
            </a:r>
            <a:r>
              <a:rPr lang="es-ES" b="0" i="0" dirty="0" err="1">
                <a:solidFill>
                  <a:srgbClr val="24292E"/>
                </a:solidFill>
                <a:effectLst/>
                <a:latin typeface="-apple-system"/>
              </a:rPr>
              <a:t>save</a:t>
            </a:r>
            <a:r>
              <a:rPr lang="es-ES" b="0" i="0" dirty="0">
                <a:solidFill>
                  <a:srgbClr val="24292E"/>
                </a:solidFill>
                <a:effectLst/>
                <a:latin typeface="-apple-system"/>
              </a:rPr>
              <a:t>, </a:t>
            </a:r>
            <a:r>
              <a:rPr lang="es-ES" b="0" i="0" dirty="0" err="1">
                <a:solidFill>
                  <a:srgbClr val="24292E"/>
                </a:solidFill>
                <a:effectLst/>
                <a:latin typeface="-apple-system"/>
              </a:rPr>
              <a:t>delete</a:t>
            </a:r>
            <a:r>
              <a:rPr lang="es-ES" b="0" i="0" dirty="0">
                <a:solidFill>
                  <a:srgbClr val="24292E"/>
                </a:solidFill>
                <a:effectLst/>
                <a:latin typeface="-apple-system"/>
              </a:rPr>
              <a:t>, </a:t>
            </a:r>
            <a:r>
              <a:rPr lang="es-ES" b="0" i="0" dirty="0" err="1">
                <a:solidFill>
                  <a:srgbClr val="24292E"/>
                </a:solidFill>
                <a:effectLst/>
                <a:latin typeface="-apple-system"/>
              </a:rPr>
              <a:t>update</a:t>
            </a:r>
            <a:r>
              <a:rPr lang="es-ES" b="0" i="0" dirty="0">
                <a:solidFill>
                  <a:srgbClr val="24292E"/>
                </a:solidFill>
                <a:effectLst/>
                <a:latin typeface="-apple-system"/>
              </a:rPr>
              <a:t>, </a:t>
            </a:r>
            <a:r>
              <a:rPr lang="es-ES" b="0" i="0" dirty="0" err="1">
                <a:solidFill>
                  <a:srgbClr val="24292E"/>
                </a:solidFill>
                <a:effectLst/>
                <a:latin typeface="-apple-system"/>
              </a:rPr>
              <a:t>findAll</a:t>
            </a:r>
            <a:r>
              <a:rPr lang="es-ES" b="0" i="0" dirty="0">
                <a:solidFill>
                  <a:srgbClr val="24292E"/>
                </a:solidFill>
                <a:effectLst/>
                <a:latin typeface="-apple-system"/>
              </a:rPr>
              <a:t>, …), por tanto sin necesidad de implementarlos para todas y cada una de las entidades. Además dispone de un mecanismo por el cual, con la definición de un método en la interfaz del repositorio, mediante su nombre es capaz de "</a:t>
            </a:r>
            <a:r>
              <a:rPr lang="es-ES" b="0" i="0" dirty="0" err="1">
                <a:solidFill>
                  <a:srgbClr val="24292E"/>
                </a:solidFill>
                <a:effectLst/>
                <a:latin typeface="-apple-system"/>
              </a:rPr>
              <a:t>autoimplementarlo</a:t>
            </a:r>
            <a:r>
              <a:rPr lang="es-ES" b="0" i="0" dirty="0">
                <a:solidFill>
                  <a:srgbClr val="24292E"/>
                </a:solidFill>
                <a:effectLst/>
                <a:latin typeface="-apple-system"/>
              </a:rPr>
              <a:t>", como por ejemplo si en la entidad existe una propiedad "</a:t>
            </a:r>
            <a:r>
              <a:rPr lang="es-ES" b="0" i="0" dirty="0" err="1">
                <a:solidFill>
                  <a:srgbClr val="24292E"/>
                </a:solidFill>
                <a:effectLst/>
                <a:latin typeface="-apple-system"/>
              </a:rPr>
              <a:t>name</a:t>
            </a:r>
            <a:r>
              <a:rPr lang="es-ES" b="0" i="0" dirty="0">
                <a:solidFill>
                  <a:srgbClr val="24292E"/>
                </a:solidFill>
                <a:effectLst/>
                <a:latin typeface="-apple-system"/>
              </a:rPr>
              <a:t>" y en el nombre del método se llama </a:t>
            </a:r>
            <a:r>
              <a:rPr lang="es-ES" b="0" i="0" dirty="0" err="1">
                <a:solidFill>
                  <a:srgbClr val="24292E"/>
                </a:solidFill>
                <a:effectLst/>
                <a:latin typeface="-apple-system"/>
              </a:rPr>
              <a:t>findByName</a:t>
            </a:r>
            <a:r>
              <a:rPr lang="es-ES" b="0" i="0" dirty="0">
                <a:solidFill>
                  <a:srgbClr val="24292E"/>
                </a:solidFill>
                <a:effectLst/>
                <a:latin typeface="-apple-system"/>
              </a:rPr>
              <a:t>, automáticamente es capaz de realizar la búsqueda sin necesidad de definir una implementación que contenga una </a:t>
            </a:r>
            <a:r>
              <a:rPr lang="es-ES" b="0" i="0" dirty="0" err="1">
                <a:solidFill>
                  <a:srgbClr val="24292E"/>
                </a:solidFill>
                <a:effectLst/>
                <a:latin typeface="-apple-system"/>
              </a:rPr>
              <a:t>named</a:t>
            </a:r>
            <a:r>
              <a:rPr lang="es-ES" b="0" i="0" dirty="0">
                <a:solidFill>
                  <a:srgbClr val="24292E"/>
                </a:solidFill>
                <a:effectLst/>
                <a:latin typeface="-apple-system"/>
              </a:rPr>
              <a:t> </a:t>
            </a:r>
            <a:r>
              <a:rPr lang="es-ES" b="0" i="0" dirty="0" err="1">
                <a:solidFill>
                  <a:srgbClr val="24292E"/>
                </a:solidFill>
                <a:effectLst/>
                <a:latin typeface="-apple-system"/>
              </a:rPr>
              <a:t>query</a:t>
            </a:r>
            <a:r>
              <a:rPr lang="es-ES" b="0" i="0" dirty="0">
                <a:solidFill>
                  <a:srgbClr val="24292E"/>
                </a:solidFill>
                <a:effectLst/>
                <a:latin typeface="-apple-system"/>
              </a:rPr>
              <a:t> o un </a:t>
            </a:r>
            <a:r>
              <a:rPr lang="es-ES" b="0" i="0" dirty="0" err="1">
                <a:solidFill>
                  <a:srgbClr val="24292E"/>
                </a:solidFill>
                <a:effectLst/>
                <a:latin typeface="-apple-system"/>
              </a:rPr>
              <a:t>criteria</a:t>
            </a:r>
            <a:r>
              <a:rPr lang="es-ES" b="0" i="0" dirty="0">
                <a:solidFill>
                  <a:srgbClr val="24292E"/>
                </a:solidFill>
                <a:effectLst/>
                <a:latin typeface="-apple-system"/>
              </a:rPr>
              <a:t>. Más información: </a:t>
            </a:r>
            <a:r>
              <a:rPr lang="es-ES" b="0" i="0" u="none" strike="noStrike" dirty="0">
                <a:solidFill>
                  <a:srgbClr val="24292E"/>
                </a:solidFill>
                <a:effectLst/>
                <a:latin typeface="-apple-system"/>
                <a:hlinkClick r:id="rId3"/>
              </a:rPr>
              <a:t>https://docs.spring.io/spring-data/jpa/docs/current/reference/html/#reference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Spring Data también incluye el concepto de </a:t>
            </a:r>
            <a:r>
              <a:rPr lang="es-ES" b="0" i="0" dirty="0" err="1">
                <a:solidFill>
                  <a:srgbClr val="24292E"/>
                </a:solidFill>
                <a:effectLst/>
                <a:latin typeface="-apple-system"/>
              </a:rPr>
              <a:t>Specification</a:t>
            </a:r>
            <a:r>
              <a:rPr lang="es-ES" b="0" i="0" dirty="0">
                <a:solidFill>
                  <a:srgbClr val="24292E"/>
                </a:solidFill>
                <a:effectLst/>
                <a:latin typeface="-apple-system"/>
              </a:rPr>
              <a:t>, que ayudan a utilizar </a:t>
            </a:r>
            <a:r>
              <a:rPr lang="es-ES" b="0" i="0" dirty="0" err="1">
                <a:solidFill>
                  <a:srgbClr val="24292E"/>
                </a:solidFill>
                <a:effectLst/>
                <a:latin typeface="-apple-system"/>
              </a:rPr>
              <a:t>Criteria</a:t>
            </a:r>
            <a:r>
              <a:rPr lang="es-ES" b="0" i="0" dirty="0">
                <a:solidFill>
                  <a:srgbClr val="24292E"/>
                </a:solidFill>
                <a:effectLst/>
                <a:latin typeface="-apple-system"/>
              </a:rPr>
              <a:t> API de forma que facilitan la implementación de buscadores</a:t>
            </a:r>
          </a:p>
          <a:p>
            <a:pPr algn="l">
              <a:buFont typeface="Arial" panose="020B0604020202020204" pitchFamily="34" charset="0"/>
              <a:buChar char="•"/>
            </a:pPr>
            <a:r>
              <a:rPr lang="es-ES" b="0" i="0" dirty="0">
                <a:solidFill>
                  <a:srgbClr val="24292E"/>
                </a:solidFill>
                <a:effectLst/>
                <a:latin typeface="-apple-system"/>
              </a:rPr>
              <a:t>Spring Security es uno de los mecanismos más potentes para implementar toda la capa de seguridad, dando la posibilidad de utilizar distintos mecanismos de seguridad como CAS, OAuth, etc.</a:t>
            </a:r>
          </a:p>
          <a:p>
            <a:pPr algn="l">
              <a:buFont typeface="Arial" panose="020B0604020202020204" pitchFamily="34" charset="0"/>
              <a:buChar char="•"/>
            </a:pPr>
            <a:r>
              <a:rPr lang="es-ES" b="0" i="0" dirty="0">
                <a:solidFill>
                  <a:srgbClr val="24292E"/>
                </a:solidFill>
                <a:effectLst/>
                <a:latin typeface="-apple-system"/>
              </a:rPr>
              <a:t>Spring </a:t>
            </a:r>
            <a:r>
              <a:rPr lang="es-ES" b="0" i="0" dirty="0" err="1">
                <a:solidFill>
                  <a:srgbClr val="24292E"/>
                </a:solidFill>
                <a:effectLst/>
                <a:latin typeface="-apple-system"/>
              </a:rPr>
              <a:t>Boot</a:t>
            </a:r>
            <a:r>
              <a:rPr lang="es-ES" b="0" i="0" dirty="0">
                <a:solidFill>
                  <a:srgbClr val="24292E"/>
                </a:solidFill>
                <a:effectLst/>
                <a:latin typeface="-apple-system"/>
              </a:rPr>
              <a:t> es capaz de eliminar todos y cada uno de los ficheros de configuración XML, utilizando en sustitución clases Java anotadas con @Configuration. Esto da una potencia y flexibilidad enorme a la hora de definir los </a:t>
            </a:r>
            <a:r>
              <a:rPr lang="es-ES" b="0" i="0" dirty="0" err="1">
                <a:solidFill>
                  <a:srgbClr val="24292E"/>
                </a:solidFill>
                <a:effectLst/>
                <a:latin typeface="-apple-system"/>
              </a:rPr>
              <a:t>Beans</a:t>
            </a:r>
            <a:r>
              <a:rPr lang="es-ES" b="0" i="0" dirty="0">
                <a:solidFill>
                  <a:srgbClr val="24292E"/>
                </a:solidFill>
                <a:effectLst/>
                <a:latin typeface="-apple-system"/>
              </a:rPr>
              <a:t> más complejos. </a:t>
            </a:r>
            <a:r>
              <a:rPr lang="es-ES" b="0" i="0" u="none" strike="noStrike" dirty="0">
                <a:solidFill>
                  <a:srgbClr val="24292E"/>
                </a:solidFill>
                <a:effectLst/>
                <a:latin typeface="-apple-system"/>
                <a:hlinkClick r:id="rId4"/>
              </a:rPr>
              <a:t>https://www.baeldung.com/spring-bean-annotations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Spring provee starters que ayudan en la configuración de la aplicación, así como la integración de la misma con servicios externos, siempre que no se salga de los rangos habituales</a:t>
            </a:r>
          </a:p>
          <a:p>
            <a:pPr algn="l">
              <a:buFont typeface="Arial" panose="020B0604020202020204" pitchFamily="34" charset="0"/>
              <a:buChar char="•"/>
            </a:pPr>
            <a:r>
              <a:rPr lang="es-ES" b="0" i="0" dirty="0">
                <a:solidFill>
                  <a:srgbClr val="24292E"/>
                </a:solidFill>
                <a:effectLst/>
                <a:latin typeface="-apple-system"/>
              </a:rPr>
              <a:t>Spring </a:t>
            </a:r>
            <a:r>
              <a:rPr lang="es-ES" b="0" i="0" dirty="0" err="1">
                <a:solidFill>
                  <a:srgbClr val="24292E"/>
                </a:solidFill>
                <a:effectLst/>
                <a:latin typeface="-apple-system"/>
              </a:rPr>
              <a:t>Batch</a:t>
            </a:r>
            <a:r>
              <a:rPr lang="es-ES" b="0" i="0" dirty="0">
                <a:solidFill>
                  <a:srgbClr val="24292E"/>
                </a:solidFill>
                <a:effectLst/>
                <a:latin typeface="-apple-system"/>
              </a:rPr>
              <a:t>, para la generación de procesos desatendidos que se tengan que ejecutar periódicamente</a:t>
            </a:r>
          </a:p>
          <a:p>
            <a:pPr algn="l">
              <a:buFont typeface="Arial" panose="020B0604020202020204" pitchFamily="34" charset="0"/>
              <a:buChar char="•"/>
            </a:pPr>
            <a:r>
              <a:rPr lang="es-ES" b="0" i="0" dirty="0">
                <a:solidFill>
                  <a:srgbClr val="24292E"/>
                </a:solidFill>
                <a:effectLst/>
                <a:latin typeface="-apple-system"/>
              </a:rPr>
              <a:t>Spring AOP para la definición de Aspectos y </a:t>
            </a:r>
            <a:r>
              <a:rPr lang="es-ES" b="0" i="0" dirty="0" err="1">
                <a:solidFill>
                  <a:srgbClr val="24292E"/>
                </a:solidFill>
                <a:effectLst/>
                <a:latin typeface="-apple-system"/>
              </a:rPr>
              <a:t>Proxies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En general, es tan extenso que para cualquier problema que se presente, es muy probable que Spring tenga una solución que ayude a su implementación / configuración</a:t>
            </a:r>
          </a:p>
          <a:p>
            <a:pPr algn="l">
              <a:buFont typeface="Arial" panose="020B0604020202020204" pitchFamily="34" charset="0"/>
              <a:buChar char="•"/>
            </a:pPr>
            <a:endParaRPr lang="es-ES" b="0" i="0" dirty="0">
              <a:solidFill>
                <a:srgbClr val="24292E"/>
              </a:solidFill>
              <a:effectLst/>
              <a:latin typeface="-apple-system"/>
            </a:endParaRPr>
          </a:p>
          <a:p>
            <a:endParaRPr lang="es-ES" b="0" i="0" dirty="0">
              <a:solidFill>
                <a:srgbClr val="24292E"/>
              </a:solidFill>
              <a:effectLst/>
              <a:latin typeface="-apple-system"/>
            </a:endParaRPr>
          </a:p>
          <a:p>
            <a:endParaRPr lang="es-ES" b="0" i="0" dirty="0">
              <a:solidFill>
                <a:srgbClr val="24292E"/>
              </a:solidFill>
              <a:effectLst/>
              <a:latin typeface="-apple-system"/>
            </a:endParaRPr>
          </a:p>
          <a:p>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34</a:t>
            </a:fld>
            <a:endParaRPr lang="es-ES"/>
          </a:p>
        </p:txBody>
      </p:sp>
    </p:spTree>
    <p:extLst>
      <p:ext uri="{BB962C8B-B14F-4D97-AF65-F5344CB8AC3E}">
        <p14:creationId xmlns:p14="http://schemas.microsoft.com/office/powerpoint/2010/main" val="961993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Como </a:t>
            </a:r>
            <a:r>
              <a:rPr lang="es-ES" b="0" i="0" dirty="0" err="1">
                <a:solidFill>
                  <a:srgbClr val="24292E"/>
                </a:solidFill>
                <a:effectLst/>
                <a:latin typeface="-apple-system"/>
              </a:rPr>
              <a:t>framework</a:t>
            </a:r>
            <a:r>
              <a:rPr lang="es-ES" b="0" i="0" dirty="0">
                <a:solidFill>
                  <a:srgbClr val="24292E"/>
                </a:solidFill>
                <a:effectLst/>
                <a:latin typeface="-apple-system"/>
              </a:rPr>
              <a:t> de desarrollo se utilizará Spring el cual es el </a:t>
            </a:r>
            <a:r>
              <a:rPr lang="es-ES" b="0" i="0" dirty="0" err="1">
                <a:solidFill>
                  <a:srgbClr val="24292E"/>
                </a:solidFill>
                <a:effectLst/>
                <a:latin typeface="-apple-system"/>
              </a:rPr>
              <a:t>framework</a:t>
            </a:r>
            <a:r>
              <a:rPr lang="es-ES" b="0" i="0" dirty="0">
                <a:solidFill>
                  <a:srgbClr val="24292E"/>
                </a:solidFill>
                <a:effectLst/>
                <a:latin typeface="-apple-system"/>
              </a:rPr>
              <a:t> "Open </a:t>
            </a:r>
            <a:r>
              <a:rPr lang="es-ES" b="0" i="0" dirty="0" err="1">
                <a:solidFill>
                  <a:srgbClr val="24292E"/>
                </a:solidFill>
                <a:effectLst/>
                <a:latin typeface="-apple-system"/>
              </a:rPr>
              <a:t>Source</a:t>
            </a:r>
            <a:r>
              <a:rPr lang="es-ES" b="0" i="0" dirty="0">
                <a:solidFill>
                  <a:srgbClr val="24292E"/>
                </a:solidFill>
                <a:effectLst/>
                <a:latin typeface="-apple-system"/>
              </a:rPr>
              <a:t>" más utilizado para la plataforma J2EE.</a:t>
            </a:r>
          </a:p>
          <a:p>
            <a:endParaRPr lang="es-ES" b="0" i="0" dirty="0">
              <a:solidFill>
                <a:srgbClr val="24292E"/>
              </a:solidFill>
              <a:effectLst/>
              <a:latin typeface="-apple-system"/>
            </a:endParaRPr>
          </a:p>
          <a:p>
            <a:pPr algn="l"/>
            <a:r>
              <a:rPr lang="es-ES" b="0" i="0" dirty="0">
                <a:solidFill>
                  <a:srgbClr val="24292E"/>
                </a:solidFill>
                <a:effectLst/>
                <a:latin typeface="-apple-system"/>
              </a:rPr>
              <a:t>Spring ofrece módulos para proveer diferentes funcionalidades dentro de una aplicación J2EE, como por ejemplo:</a:t>
            </a:r>
          </a:p>
          <a:p>
            <a:pPr marL="171450" indent="-171450" algn="l">
              <a:buFont typeface="Arial" panose="020B0604020202020204" pitchFamily="34" charset="0"/>
              <a:buChar char="•"/>
            </a:pPr>
            <a:r>
              <a:rPr lang="es-ES" b="0" i="0" dirty="0">
                <a:solidFill>
                  <a:srgbClr val="24292E"/>
                </a:solidFill>
                <a:effectLst/>
                <a:latin typeface="-apple-system"/>
              </a:rPr>
              <a:t>Administración del ciclo de vida de los objetos Java</a:t>
            </a:r>
          </a:p>
          <a:p>
            <a:pPr marL="171450" indent="-171450" algn="l">
              <a:buFont typeface="Arial" panose="020B0604020202020204" pitchFamily="34" charset="0"/>
              <a:buChar char="•"/>
            </a:pPr>
            <a:r>
              <a:rPr lang="es-ES" b="0" i="0" dirty="0">
                <a:solidFill>
                  <a:srgbClr val="24292E"/>
                </a:solidFill>
                <a:effectLst/>
                <a:latin typeface="-apple-system"/>
              </a:rPr>
              <a:t>Inyección de dependencias (DI)</a:t>
            </a:r>
          </a:p>
          <a:p>
            <a:pPr marL="171450" indent="-171450" algn="l">
              <a:buFont typeface="Arial" panose="020B0604020202020204" pitchFamily="34" charset="0"/>
              <a:buChar char="•"/>
            </a:pPr>
            <a:r>
              <a:rPr lang="es-ES" b="0" i="0" dirty="0">
                <a:solidFill>
                  <a:srgbClr val="24292E"/>
                </a:solidFill>
                <a:effectLst/>
                <a:latin typeface="-apple-system"/>
              </a:rPr>
              <a:t>Configuración</a:t>
            </a:r>
          </a:p>
          <a:p>
            <a:pPr marL="171450" indent="-171450" algn="l">
              <a:buFont typeface="Arial" panose="020B0604020202020204" pitchFamily="34" charset="0"/>
              <a:buChar char="•"/>
            </a:pPr>
            <a:r>
              <a:rPr lang="es-ES" b="0" i="0" dirty="0">
                <a:solidFill>
                  <a:srgbClr val="24292E"/>
                </a:solidFill>
                <a:effectLst/>
                <a:latin typeface="-apple-system"/>
              </a:rPr>
              <a:t>Acceso a datos, por sí mismo o en conjunto con otros componentes como </a:t>
            </a:r>
            <a:r>
              <a:rPr lang="es-ES" b="0" i="0" dirty="0" err="1">
                <a:solidFill>
                  <a:srgbClr val="24292E"/>
                </a:solidFill>
                <a:effectLst/>
                <a:latin typeface="-apple-system"/>
              </a:rPr>
              <a:t>Hibernate</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Gestión de transaccionalidad</a:t>
            </a:r>
          </a:p>
          <a:p>
            <a:pPr marL="171450" indent="-171450" algn="l">
              <a:buFont typeface="Arial" panose="020B0604020202020204" pitchFamily="34" charset="0"/>
              <a:buChar char="•"/>
            </a:pPr>
            <a:r>
              <a:rPr lang="es-ES" b="0" i="0" dirty="0">
                <a:solidFill>
                  <a:srgbClr val="24292E"/>
                </a:solidFill>
                <a:effectLst/>
                <a:latin typeface="-apple-system"/>
              </a:rPr>
              <a:t>Modelo Vista Controlador (MVC)</a:t>
            </a:r>
          </a:p>
          <a:p>
            <a:pPr marL="171450" indent="-171450" algn="l">
              <a:buFont typeface="Arial" panose="020B0604020202020204" pitchFamily="34" charset="0"/>
              <a:buChar char="•"/>
            </a:pPr>
            <a:r>
              <a:rPr lang="es-ES" b="0" i="0" dirty="0">
                <a:solidFill>
                  <a:srgbClr val="24292E"/>
                </a:solidFill>
                <a:effectLst/>
                <a:latin typeface="-apple-system"/>
              </a:rPr>
              <a:t>Autenticación y autorización</a:t>
            </a:r>
          </a:p>
          <a:p>
            <a:pPr marL="171450" indent="-171450" algn="l">
              <a:buFont typeface="Arial" panose="020B0604020202020204" pitchFamily="34" charset="0"/>
              <a:buChar char="•"/>
            </a:pPr>
            <a:r>
              <a:rPr lang="es-ES" b="0" i="0" dirty="0">
                <a:solidFill>
                  <a:srgbClr val="24292E"/>
                </a:solidFill>
                <a:effectLst/>
                <a:latin typeface="-apple-system"/>
              </a:rPr>
              <a:t>Aspectos</a:t>
            </a:r>
          </a:p>
          <a:p>
            <a:pPr marL="171450" indent="-171450" algn="l">
              <a:buFont typeface="Arial" panose="020B0604020202020204" pitchFamily="34" charset="0"/>
              <a:buChar char="•"/>
            </a:pPr>
            <a:r>
              <a:rPr lang="es-ES" b="0" i="0" dirty="0">
                <a:solidFill>
                  <a:srgbClr val="24292E"/>
                </a:solidFill>
                <a:effectLst/>
                <a:latin typeface="-apple-system"/>
              </a:rPr>
              <a:t>Testing</a:t>
            </a:r>
          </a:p>
          <a:p>
            <a:pPr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Las ventajas que nos proporcionaría Spring para este tipo de proyectos serían un poco las ya comentadas, aunque si bien es cierto que pueden existir alternativas para la funcionalidad básica de inyección de dependencias y transaccionalidad utilizando CDI (de hecho Spring se podría utilizar como una implementación de CDI), Spring provee otro tipo de herramientas que facilitarían simplificarían de forma sustancial el desarrollo, como por ejemplo:</a:t>
            </a:r>
          </a:p>
          <a:p>
            <a:pPr algn="l">
              <a:buFont typeface="Arial" panose="020B0604020202020204" pitchFamily="34" charset="0"/>
              <a:buChar char="•"/>
            </a:pPr>
            <a:r>
              <a:rPr lang="es-ES" b="0" i="0" dirty="0">
                <a:solidFill>
                  <a:srgbClr val="24292E"/>
                </a:solidFill>
                <a:effectLst/>
                <a:latin typeface="-apple-system"/>
              </a:rPr>
              <a:t>Mediante Spring Data se provee una implementación de los </a:t>
            </a:r>
            <a:r>
              <a:rPr lang="es-ES" b="0" i="0" dirty="0" err="1">
                <a:solidFill>
                  <a:srgbClr val="24292E"/>
                </a:solidFill>
                <a:effectLst/>
                <a:latin typeface="-apple-system"/>
              </a:rPr>
              <a:t>Repositories</a:t>
            </a:r>
            <a:r>
              <a:rPr lang="es-ES" b="0" i="0" dirty="0">
                <a:solidFill>
                  <a:srgbClr val="24292E"/>
                </a:solidFill>
                <a:effectLst/>
                <a:latin typeface="-apple-system"/>
              </a:rPr>
              <a:t> (DAO) con las operaciones más comunes (</a:t>
            </a:r>
            <a:r>
              <a:rPr lang="es-ES" b="0" i="0" dirty="0" err="1">
                <a:solidFill>
                  <a:srgbClr val="24292E"/>
                </a:solidFill>
                <a:effectLst/>
                <a:latin typeface="-apple-system"/>
              </a:rPr>
              <a:t>save</a:t>
            </a:r>
            <a:r>
              <a:rPr lang="es-ES" b="0" i="0" dirty="0">
                <a:solidFill>
                  <a:srgbClr val="24292E"/>
                </a:solidFill>
                <a:effectLst/>
                <a:latin typeface="-apple-system"/>
              </a:rPr>
              <a:t>, </a:t>
            </a:r>
            <a:r>
              <a:rPr lang="es-ES" b="0" i="0" dirty="0" err="1">
                <a:solidFill>
                  <a:srgbClr val="24292E"/>
                </a:solidFill>
                <a:effectLst/>
                <a:latin typeface="-apple-system"/>
              </a:rPr>
              <a:t>delete</a:t>
            </a:r>
            <a:r>
              <a:rPr lang="es-ES" b="0" i="0" dirty="0">
                <a:solidFill>
                  <a:srgbClr val="24292E"/>
                </a:solidFill>
                <a:effectLst/>
                <a:latin typeface="-apple-system"/>
              </a:rPr>
              <a:t>, </a:t>
            </a:r>
            <a:r>
              <a:rPr lang="es-ES" b="0" i="0" dirty="0" err="1">
                <a:solidFill>
                  <a:srgbClr val="24292E"/>
                </a:solidFill>
                <a:effectLst/>
                <a:latin typeface="-apple-system"/>
              </a:rPr>
              <a:t>update</a:t>
            </a:r>
            <a:r>
              <a:rPr lang="es-ES" b="0" i="0" dirty="0">
                <a:solidFill>
                  <a:srgbClr val="24292E"/>
                </a:solidFill>
                <a:effectLst/>
                <a:latin typeface="-apple-system"/>
              </a:rPr>
              <a:t>, </a:t>
            </a:r>
            <a:r>
              <a:rPr lang="es-ES" b="0" i="0" dirty="0" err="1">
                <a:solidFill>
                  <a:srgbClr val="24292E"/>
                </a:solidFill>
                <a:effectLst/>
                <a:latin typeface="-apple-system"/>
              </a:rPr>
              <a:t>findAll</a:t>
            </a:r>
            <a:r>
              <a:rPr lang="es-ES" b="0" i="0" dirty="0">
                <a:solidFill>
                  <a:srgbClr val="24292E"/>
                </a:solidFill>
                <a:effectLst/>
                <a:latin typeface="-apple-system"/>
              </a:rPr>
              <a:t>, …), por tanto sin necesidad de implementarlos para todas y cada una de las entidades. Además dispone de un mecanismo por el cual, con la definición de un método en la interfaz del repositorio, mediante su nombre es capaz de "</a:t>
            </a:r>
            <a:r>
              <a:rPr lang="es-ES" b="0" i="0" dirty="0" err="1">
                <a:solidFill>
                  <a:srgbClr val="24292E"/>
                </a:solidFill>
                <a:effectLst/>
                <a:latin typeface="-apple-system"/>
              </a:rPr>
              <a:t>autoimplementarlo</a:t>
            </a:r>
            <a:r>
              <a:rPr lang="es-ES" b="0" i="0" dirty="0">
                <a:solidFill>
                  <a:srgbClr val="24292E"/>
                </a:solidFill>
                <a:effectLst/>
                <a:latin typeface="-apple-system"/>
              </a:rPr>
              <a:t>", como por ejemplo si en la entidad existe una propiedad "</a:t>
            </a:r>
            <a:r>
              <a:rPr lang="es-ES" b="0" i="0" dirty="0" err="1">
                <a:solidFill>
                  <a:srgbClr val="24292E"/>
                </a:solidFill>
                <a:effectLst/>
                <a:latin typeface="-apple-system"/>
              </a:rPr>
              <a:t>name</a:t>
            </a:r>
            <a:r>
              <a:rPr lang="es-ES" b="0" i="0" dirty="0">
                <a:solidFill>
                  <a:srgbClr val="24292E"/>
                </a:solidFill>
                <a:effectLst/>
                <a:latin typeface="-apple-system"/>
              </a:rPr>
              <a:t>" y en el nombre del método se llama </a:t>
            </a:r>
            <a:r>
              <a:rPr lang="es-ES" b="0" i="0" dirty="0" err="1">
                <a:solidFill>
                  <a:srgbClr val="24292E"/>
                </a:solidFill>
                <a:effectLst/>
                <a:latin typeface="-apple-system"/>
              </a:rPr>
              <a:t>findByName</a:t>
            </a:r>
            <a:r>
              <a:rPr lang="es-ES" b="0" i="0" dirty="0">
                <a:solidFill>
                  <a:srgbClr val="24292E"/>
                </a:solidFill>
                <a:effectLst/>
                <a:latin typeface="-apple-system"/>
              </a:rPr>
              <a:t>, automáticamente es capaz de realizar la búsqueda sin necesidad de definir una implementación que contenga una </a:t>
            </a:r>
            <a:r>
              <a:rPr lang="es-ES" b="0" i="0" dirty="0" err="1">
                <a:solidFill>
                  <a:srgbClr val="24292E"/>
                </a:solidFill>
                <a:effectLst/>
                <a:latin typeface="-apple-system"/>
              </a:rPr>
              <a:t>named</a:t>
            </a:r>
            <a:r>
              <a:rPr lang="es-ES" b="0" i="0" dirty="0">
                <a:solidFill>
                  <a:srgbClr val="24292E"/>
                </a:solidFill>
                <a:effectLst/>
                <a:latin typeface="-apple-system"/>
              </a:rPr>
              <a:t> </a:t>
            </a:r>
            <a:r>
              <a:rPr lang="es-ES" b="0" i="0" dirty="0" err="1">
                <a:solidFill>
                  <a:srgbClr val="24292E"/>
                </a:solidFill>
                <a:effectLst/>
                <a:latin typeface="-apple-system"/>
              </a:rPr>
              <a:t>query</a:t>
            </a:r>
            <a:r>
              <a:rPr lang="es-ES" b="0" i="0" dirty="0">
                <a:solidFill>
                  <a:srgbClr val="24292E"/>
                </a:solidFill>
                <a:effectLst/>
                <a:latin typeface="-apple-system"/>
              </a:rPr>
              <a:t> o un </a:t>
            </a:r>
            <a:r>
              <a:rPr lang="es-ES" b="0" i="0" dirty="0" err="1">
                <a:solidFill>
                  <a:srgbClr val="24292E"/>
                </a:solidFill>
                <a:effectLst/>
                <a:latin typeface="-apple-system"/>
              </a:rPr>
              <a:t>criteria</a:t>
            </a:r>
            <a:r>
              <a:rPr lang="es-ES" b="0" i="0" dirty="0">
                <a:solidFill>
                  <a:srgbClr val="24292E"/>
                </a:solidFill>
                <a:effectLst/>
                <a:latin typeface="-apple-system"/>
              </a:rPr>
              <a:t>. Más información: </a:t>
            </a:r>
            <a:r>
              <a:rPr lang="es-ES" b="0" i="0" u="none" strike="noStrike" dirty="0">
                <a:solidFill>
                  <a:srgbClr val="24292E"/>
                </a:solidFill>
                <a:effectLst/>
                <a:latin typeface="-apple-system"/>
                <a:hlinkClick r:id="rId3"/>
              </a:rPr>
              <a:t>https://docs.spring.io/spring-data/jpa/docs/current/reference/html/#reference</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Spring Data también incluye el concepto de </a:t>
            </a:r>
            <a:r>
              <a:rPr lang="es-ES" b="0" i="0" dirty="0" err="1">
                <a:solidFill>
                  <a:srgbClr val="24292E"/>
                </a:solidFill>
                <a:effectLst/>
                <a:latin typeface="-apple-system"/>
              </a:rPr>
              <a:t>Specification</a:t>
            </a:r>
            <a:r>
              <a:rPr lang="es-ES" b="0" i="0" dirty="0">
                <a:solidFill>
                  <a:srgbClr val="24292E"/>
                </a:solidFill>
                <a:effectLst/>
                <a:latin typeface="-apple-system"/>
              </a:rPr>
              <a:t>, que ayudan a utilizar </a:t>
            </a:r>
            <a:r>
              <a:rPr lang="es-ES" b="0" i="0" dirty="0" err="1">
                <a:solidFill>
                  <a:srgbClr val="24292E"/>
                </a:solidFill>
                <a:effectLst/>
                <a:latin typeface="-apple-system"/>
              </a:rPr>
              <a:t>Criteria</a:t>
            </a:r>
            <a:r>
              <a:rPr lang="es-ES" b="0" i="0" dirty="0">
                <a:solidFill>
                  <a:srgbClr val="24292E"/>
                </a:solidFill>
                <a:effectLst/>
                <a:latin typeface="-apple-system"/>
              </a:rPr>
              <a:t> API de forma que facilitan la implementación de buscadores</a:t>
            </a:r>
          </a:p>
          <a:p>
            <a:pPr algn="l">
              <a:buFont typeface="Arial" panose="020B0604020202020204" pitchFamily="34" charset="0"/>
              <a:buChar char="•"/>
            </a:pPr>
            <a:r>
              <a:rPr lang="es-ES" b="0" i="0" dirty="0">
                <a:solidFill>
                  <a:srgbClr val="24292E"/>
                </a:solidFill>
                <a:effectLst/>
                <a:latin typeface="-apple-system"/>
              </a:rPr>
              <a:t>Spring Security es uno de los mecanismos más potentes para implementar toda la capa de seguridad, dando la posibilidad de utilizar distintos mecanismos de seguridad como CAS, OAuth, etc.</a:t>
            </a:r>
          </a:p>
          <a:p>
            <a:pPr algn="l">
              <a:buFont typeface="Arial" panose="020B0604020202020204" pitchFamily="34" charset="0"/>
              <a:buChar char="•"/>
            </a:pPr>
            <a:r>
              <a:rPr lang="es-ES" b="0" i="0" dirty="0">
                <a:solidFill>
                  <a:srgbClr val="24292E"/>
                </a:solidFill>
                <a:effectLst/>
                <a:latin typeface="-apple-system"/>
              </a:rPr>
              <a:t>Spring </a:t>
            </a:r>
            <a:r>
              <a:rPr lang="es-ES" b="0" i="0" dirty="0" err="1">
                <a:solidFill>
                  <a:srgbClr val="24292E"/>
                </a:solidFill>
                <a:effectLst/>
                <a:latin typeface="-apple-system"/>
              </a:rPr>
              <a:t>Boot</a:t>
            </a:r>
            <a:r>
              <a:rPr lang="es-ES" b="0" i="0" dirty="0">
                <a:solidFill>
                  <a:srgbClr val="24292E"/>
                </a:solidFill>
                <a:effectLst/>
                <a:latin typeface="-apple-system"/>
              </a:rPr>
              <a:t> es capaz de eliminar todos y cada uno de los ficheros de configuración XML, utilizando en sustitución clases Java anotadas con @Configuration. Esto da una potencia y flexibilidad enorme a la hora de definir los </a:t>
            </a:r>
            <a:r>
              <a:rPr lang="es-ES" b="0" i="0" dirty="0" err="1">
                <a:solidFill>
                  <a:srgbClr val="24292E"/>
                </a:solidFill>
                <a:effectLst/>
                <a:latin typeface="-apple-system"/>
              </a:rPr>
              <a:t>Beans</a:t>
            </a:r>
            <a:r>
              <a:rPr lang="es-ES" b="0" i="0" dirty="0">
                <a:solidFill>
                  <a:srgbClr val="24292E"/>
                </a:solidFill>
                <a:effectLst/>
                <a:latin typeface="-apple-system"/>
              </a:rPr>
              <a:t> más complejos. </a:t>
            </a:r>
            <a:r>
              <a:rPr lang="es-ES" b="0" i="0" u="none" strike="noStrike" dirty="0">
                <a:solidFill>
                  <a:srgbClr val="24292E"/>
                </a:solidFill>
                <a:effectLst/>
                <a:latin typeface="-apple-system"/>
                <a:hlinkClick r:id="rId4"/>
              </a:rPr>
              <a:t>https://www.baeldung.com/spring-bean-annotations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Spring provee starters que ayudan en la configuración de la aplicación, así como la integración de la misma con servicios externos, siempre que no se salga de los rangos habituales</a:t>
            </a:r>
          </a:p>
          <a:p>
            <a:pPr algn="l">
              <a:buFont typeface="Arial" panose="020B0604020202020204" pitchFamily="34" charset="0"/>
              <a:buChar char="•"/>
            </a:pPr>
            <a:r>
              <a:rPr lang="es-ES" b="0" i="0" dirty="0">
                <a:solidFill>
                  <a:srgbClr val="24292E"/>
                </a:solidFill>
                <a:effectLst/>
                <a:latin typeface="-apple-system"/>
              </a:rPr>
              <a:t>Spring </a:t>
            </a:r>
            <a:r>
              <a:rPr lang="es-ES" b="0" i="0" dirty="0" err="1">
                <a:solidFill>
                  <a:srgbClr val="24292E"/>
                </a:solidFill>
                <a:effectLst/>
                <a:latin typeface="-apple-system"/>
              </a:rPr>
              <a:t>Batch</a:t>
            </a:r>
            <a:r>
              <a:rPr lang="es-ES" b="0" i="0" dirty="0">
                <a:solidFill>
                  <a:srgbClr val="24292E"/>
                </a:solidFill>
                <a:effectLst/>
                <a:latin typeface="-apple-system"/>
              </a:rPr>
              <a:t>, para la generación de procesos desatendidos que se tengan que ejecutar periódicamente</a:t>
            </a:r>
          </a:p>
          <a:p>
            <a:pPr algn="l">
              <a:buFont typeface="Arial" panose="020B0604020202020204" pitchFamily="34" charset="0"/>
              <a:buChar char="•"/>
            </a:pPr>
            <a:r>
              <a:rPr lang="es-ES" b="0" i="0" dirty="0">
                <a:solidFill>
                  <a:srgbClr val="24292E"/>
                </a:solidFill>
                <a:effectLst/>
                <a:latin typeface="-apple-system"/>
              </a:rPr>
              <a:t>Spring AOP para la definición de Aspectos y </a:t>
            </a:r>
            <a:r>
              <a:rPr lang="es-ES" b="0" i="0" dirty="0" err="1">
                <a:solidFill>
                  <a:srgbClr val="24292E"/>
                </a:solidFill>
                <a:effectLst/>
                <a:latin typeface="-apple-system"/>
              </a:rPr>
              <a:t>Proxies</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En general, es tan extenso que para cualquier problema que se presente, es muy probable que Spring tenga una solución que ayude a su implementación / configuración</a:t>
            </a:r>
          </a:p>
          <a:p>
            <a:pPr algn="l">
              <a:buFont typeface="Arial" panose="020B0604020202020204" pitchFamily="34" charset="0"/>
              <a:buChar char="•"/>
            </a:pPr>
            <a:endParaRPr lang="es-ES" b="0" i="0" dirty="0">
              <a:solidFill>
                <a:srgbClr val="24292E"/>
              </a:solidFill>
              <a:effectLst/>
              <a:latin typeface="-apple-system"/>
            </a:endParaRPr>
          </a:p>
          <a:p>
            <a:endParaRPr lang="es-ES" b="0" i="0" dirty="0">
              <a:solidFill>
                <a:srgbClr val="24292E"/>
              </a:solidFill>
              <a:effectLst/>
              <a:latin typeface="-apple-system"/>
            </a:endParaRPr>
          </a:p>
          <a:p>
            <a:endParaRPr lang="es-ES" b="0" i="0" dirty="0">
              <a:solidFill>
                <a:srgbClr val="24292E"/>
              </a:solidFill>
              <a:effectLst/>
              <a:latin typeface="-apple-system"/>
            </a:endParaRPr>
          </a:p>
          <a:p>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35</a:t>
            </a:fld>
            <a:endParaRPr lang="es-ES"/>
          </a:p>
        </p:txBody>
      </p:sp>
    </p:spTree>
    <p:extLst>
      <p:ext uri="{BB962C8B-B14F-4D97-AF65-F5344CB8AC3E}">
        <p14:creationId xmlns:p14="http://schemas.microsoft.com/office/powerpoint/2010/main" val="1289424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None/>
            </a:pPr>
            <a:r>
              <a:rPr lang="es-ES" b="0" i="0" dirty="0">
                <a:solidFill>
                  <a:srgbClr val="24292E"/>
                </a:solidFill>
                <a:effectLst/>
                <a:latin typeface="-apple-system"/>
              </a:rPr>
              <a:t>Para los frontales se propone la utilización de Angular como </a:t>
            </a:r>
            <a:r>
              <a:rPr lang="es-ES" b="0" i="0" dirty="0" err="1">
                <a:solidFill>
                  <a:srgbClr val="24292E"/>
                </a:solidFill>
                <a:effectLst/>
                <a:latin typeface="-apple-system"/>
              </a:rPr>
              <a:t>framework</a:t>
            </a:r>
            <a:r>
              <a:rPr lang="es-ES" b="0" i="0" dirty="0">
                <a:solidFill>
                  <a:srgbClr val="24292E"/>
                </a:solidFill>
                <a:effectLst/>
                <a:latin typeface="-apple-system"/>
              </a:rPr>
              <a:t> de desarrollo.</a:t>
            </a:r>
          </a:p>
          <a:p>
            <a:pPr algn="l">
              <a:buFont typeface="Arial" panose="020B0604020202020204" pitchFamily="34" charset="0"/>
              <a:buNone/>
            </a:pPr>
            <a:endParaRPr lang="es-ES" b="0" i="0" dirty="0">
              <a:solidFill>
                <a:srgbClr val="24292E"/>
              </a:solidFill>
              <a:effectLst/>
              <a:latin typeface="-apple-system"/>
            </a:endParaRPr>
          </a:p>
          <a:p>
            <a:pPr algn="l"/>
            <a:r>
              <a:rPr lang="es-ES" b="0" i="0" dirty="0">
                <a:solidFill>
                  <a:srgbClr val="24292E"/>
                </a:solidFill>
                <a:effectLst/>
                <a:latin typeface="-apple-system"/>
              </a:rPr>
              <a:t>Angular es un </a:t>
            </a:r>
            <a:r>
              <a:rPr lang="es-ES" b="0" i="0" dirty="0" err="1">
                <a:solidFill>
                  <a:srgbClr val="24292E"/>
                </a:solidFill>
                <a:effectLst/>
                <a:latin typeface="-apple-system"/>
              </a:rPr>
              <a:t>framework</a:t>
            </a:r>
            <a:r>
              <a:rPr lang="es-ES" b="0" i="0" dirty="0">
                <a:solidFill>
                  <a:srgbClr val="24292E"/>
                </a:solidFill>
                <a:effectLst/>
                <a:latin typeface="-apple-system"/>
              </a:rPr>
              <a:t> de JavaScript Open </a:t>
            </a:r>
            <a:r>
              <a:rPr lang="es-ES" b="0" i="0" dirty="0" err="1">
                <a:solidFill>
                  <a:srgbClr val="24292E"/>
                </a:solidFill>
                <a:effectLst/>
                <a:latin typeface="-apple-system"/>
              </a:rPr>
              <a:t>Source</a:t>
            </a:r>
            <a:r>
              <a:rPr lang="es-ES" b="0" i="0" dirty="0">
                <a:solidFill>
                  <a:srgbClr val="24292E"/>
                </a:solidFill>
                <a:effectLst/>
                <a:latin typeface="-apple-system"/>
              </a:rPr>
              <a:t>, mantenido por Google, que se utiliza para crear y mantener aplicaciones web "single page". Una single-page </a:t>
            </a:r>
            <a:r>
              <a:rPr lang="es-ES" b="0" i="0" dirty="0" err="1">
                <a:solidFill>
                  <a:srgbClr val="24292E"/>
                </a:solidFill>
                <a:effectLst/>
                <a:latin typeface="-apple-system"/>
              </a:rPr>
              <a:t>application</a:t>
            </a:r>
            <a:r>
              <a:rPr lang="es-ES" b="0" i="0" dirty="0">
                <a:solidFill>
                  <a:srgbClr val="24292E"/>
                </a:solidFill>
                <a:effectLst/>
                <a:latin typeface="-apple-system"/>
              </a:rPr>
              <a:t> (SPA), o aplicación de página única es una aplicación web o es un sitio web que cabe en una sola página con el propósito de dar una experiencia más fluida a los usuarios como una aplicación de escritorio.</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Angular es un </a:t>
            </a:r>
            <a:r>
              <a:rPr lang="es-ES" b="0" i="0" dirty="0" err="1">
                <a:solidFill>
                  <a:srgbClr val="24292E"/>
                </a:solidFill>
                <a:effectLst/>
                <a:latin typeface="-apple-system"/>
              </a:rPr>
              <a:t>framework</a:t>
            </a:r>
            <a:r>
              <a:rPr lang="es-ES" b="0" i="0" dirty="0">
                <a:solidFill>
                  <a:srgbClr val="24292E"/>
                </a:solidFill>
                <a:effectLst/>
                <a:latin typeface="-apple-system"/>
              </a:rPr>
              <a:t> muy simple en su uso, con una curva de aprendizaje que lo hace muy fácil de aprender, pero difícil de dominar. Esto hace que tenga un peaje de entrada muy bajo para nuevos desarrolladores.</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36</a:t>
            </a:fld>
            <a:endParaRPr lang="es-ES"/>
          </a:p>
        </p:txBody>
      </p:sp>
    </p:spTree>
    <p:extLst>
      <p:ext uri="{BB962C8B-B14F-4D97-AF65-F5344CB8AC3E}">
        <p14:creationId xmlns:p14="http://schemas.microsoft.com/office/powerpoint/2010/main" val="7614956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Patrones de diseño</a:t>
            </a:r>
          </a:p>
          <a:p>
            <a:pPr algn="l"/>
            <a:r>
              <a:rPr lang="es-ES" b="0" i="0" dirty="0">
                <a:solidFill>
                  <a:srgbClr val="24292E"/>
                </a:solidFill>
                <a:effectLst/>
                <a:latin typeface="-apple-system"/>
              </a:rPr>
              <a:t>El </a:t>
            </a:r>
            <a:r>
              <a:rPr lang="es-ES" b="0" i="0" dirty="0" err="1">
                <a:solidFill>
                  <a:srgbClr val="24292E"/>
                </a:solidFill>
                <a:effectLst/>
                <a:latin typeface="-apple-system"/>
              </a:rPr>
              <a:t>framework</a:t>
            </a:r>
            <a:r>
              <a:rPr lang="es-ES" b="0" i="0" dirty="0">
                <a:solidFill>
                  <a:srgbClr val="24292E"/>
                </a:solidFill>
                <a:effectLst/>
                <a:latin typeface="-apple-system"/>
              </a:rPr>
              <a:t> está apoyado en los patrones MVC y MVVM que aportan grandes bondades a la arquitectura del </a:t>
            </a:r>
            <a:r>
              <a:rPr lang="es-ES" b="0" i="0" dirty="0" err="1">
                <a:solidFill>
                  <a:srgbClr val="24292E"/>
                </a:solidFill>
                <a:effectLst/>
                <a:latin typeface="-apple-system"/>
              </a:rPr>
              <a:t>front</a:t>
            </a:r>
            <a:r>
              <a:rPr lang="es-ES" b="0" i="0" dirty="0">
                <a:solidFill>
                  <a:srgbClr val="24292E"/>
                </a:solidFill>
                <a:effectLst/>
                <a:latin typeface="-apple-system"/>
              </a:rPr>
              <a:t> como son:</a:t>
            </a:r>
          </a:p>
          <a:p>
            <a:pPr marL="171450" indent="-171450" algn="l">
              <a:buFont typeface="Arial" panose="020B0604020202020204" pitchFamily="34" charset="0"/>
              <a:buChar char="•"/>
            </a:pPr>
            <a:r>
              <a:rPr lang="es-ES" b="0" i="0" dirty="0">
                <a:solidFill>
                  <a:srgbClr val="24292E"/>
                </a:solidFill>
                <a:effectLst/>
                <a:latin typeface="-apple-system"/>
              </a:rPr>
              <a:t>Separación semántica de capas: la aplicación se divide claramente en la capa de controladores, servicios y vista, dando una separación clara de responsabilidades para cada componente.</a:t>
            </a:r>
          </a:p>
          <a:p>
            <a:pPr marL="171450" indent="-171450" algn="l">
              <a:buFont typeface="Arial" panose="020B0604020202020204" pitchFamily="34" charset="0"/>
              <a:buChar char="•"/>
            </a:pPr>
            <a:r>
              <a:rPr lang="es-ES" b="0" i="0" dirty="0">
                <a:solidFill>
                  <a:srgbClr val="24292E"/>
                </a:solidFill>
                <a:effectLst/>
                <a:latin typeface="-apple-system"/>
              </a:rPr>
              <a:t>Vinculación directa del controlador y la vista a través del patrón MVVM: Como se comentó anteriormente, gracias al patrón </a:t>
            </a:r>
            <a:r>
              <a:rPr lang="es-ES" b="0" i="0" dirty="0" err="1">
                <a:solidFill>
                  <a:srgbClr val="24292E"/>
                </a:solidFill>
                <a:effectLst/>
                <a:latin typeface="-apple-system"/>
              </a:rPr>
              <a:t>dirty-checking</a:t>
            </a:r>
            <a:r>
              <a:rPr lang="es-ES" b="0" i="0" dirty="0">
                <a:solidFill>
                  <a:srgbClr val="24292E"/>
                </a:solidFill>
                <a:effectLst/>
                <a:latin typeface="-apple-system"/>
              </a:rPr>
              <a:t> no se requiere utilizar un patrón especial y se evita en gran medida la microprogramación, reduciendo en gran medida los errores de programación.</a:t>
            </a:r>
          </a:p>
          <a:p>
            <a:pPr marL="171450" indent="-171450" algn="l">
              <a:buFont typeface="Arial" panose="020B0604020202020204" pitchFamily="34" charset="0"/>
              <a:buChar char="•"/>
            </a:pPr>
            <a:r>
              <a:rPr lang="es-ES" b="0" i="0" dirty="0">
                <a:solidFill>
                  <a:srgbClr val="24292E"/>
                </a:solidFill>
                <a:effectLst/>
                <a:latin typeface="-apple-system"/>
              </a:rPr>
              <a:t>Actualización directa de la vista por medio de </a:t>
            </a:r>
            <a:r>
              <a:rPr lang="es-ES" b="0" i="0" dirty="0" err="1">
                <a:solidFill>
                  <a:srgbClr val="24292E"/>
                </a:solidFill>
                <a:effectLst/>
                <a:latin typeface="-apple-system"/>
              </a:rPr>
              <a:t>bindings</a:t>
            </a:r>
            <a:r>
              <a:rPr lang="es-ES" b="0" i="0" dirty="0">
                <a:solidFill>
                  <a:srgbClr val="24292E"/>
                </a:solidFill>
                <a:effectLst/>
                <a:latin typeface="-apple-system"/>
              </a:rPr>
              <a:t>: El patrón MVVM permite actualizar la vista desde la lógica del controlador sin necesidad de microprogramación.</a:t>
            </a:r>
          </a:p>
          <a:p>
            <a:pPr marL="171450" indent="-171450" algn="l">
              <a:buFont typeface="Arial" panose="020B0604020202020204" pitchFamily="34" charset="0"/>
              <a:buChar char="•"/>
            </a:pPr>
            <a:r>
              <a:rPr lang="es-ES" b="0" i="0" dirty="0">
                <a:solidFill>
                  <a:srgbClr val="24292E"/>
                </a:solidFill>
                <a:effectLst/>
                <a:latin typeface="-apple-system"/>
              </a:rPr>
              <a:t>Inyección de dependencias: El </a:t>
            </a:r>
            <a:r>
              <a:rPr lang="es-ES" b="0" i="0" dirty="0" err="1">
                <a:solidFill>
                  <a:srgbClr val="24292E"/>
                </a:solidFill>
                <a:effectLst/>
                <a:latin typeface="-apple-system"/>
              </a:rPr>
              <a:t>framework</a:t>
            </a:r>
            <a:r>
              <a:rPr lang="es-ES" b="0" i="0" dirty="0">
                <a:solidFill>
                  <a:srgbClr val="24292E"/>
                </a:solidFill>
                <a:effectLst/>
                <a:latin typeface="-apple-system"/>
              </a:rPr>
              <a:t> incluye un sistema de inyección de dependencias y gestión de espacios de nombres, que evitan el uso de librerías externas como </a:t>
            </a:r>
            <a:r>
              <a:rPr lang="es-ES" b="0" i="0" dirty="0" err="1">
                <a:solidFill>
                  <a:srgbClr val="24292E"/>
                </a:solidFill>
                <a:effectLst/>
                <a:latin typeface="-apple-system"/>
              </a:rPr>
              <a:t>RequireJS</a:t>
            </a:r>
            <a:r>
              <a:rPr lang="es-ES" b="0" i="0" dirty="0">
                <a:solidFill>
                  <a:srgbClr val="24292E"/>
                </a:solidFill>
                <a:effectLst/>
                <a:latin typeface="-apple-system"/>
              </a:rPr>
              <a:t>.</a:t>
            </a:r>
          </a:p>
          <a:p>
            <a:pPr algn="l"/>
            <a:endParaRPr lang="es-ES" b="0" i="0" dirty="0">
              <a:solidFill>
                <a:srgbClr val="24292E"/>
              </a:solidFill>
              <a:effectLst/>
              <a:latin typeface="-apple-system"/>
            </a:endParaRPr>
          </a:p>
          <a:p>
            <a:pPr algn="l"/>
            <a:r>
              <a:rPr lang="es-ES" b="1" i="0" dirty="0" err="1">
                <a:solidFill>
                  <a:srgbClr val="24292E"/>
                </a:solidFill>
                <a:effectLst/>
                <a:latin typeface="-apple-system"/>
              </a:rPr>
              <a:t>Templating</a:t>
            </a:r>
            <a:endParaRPr lang="es-ES" b="1" i="0" dirty="0">
              <a:solidFill>
                <a:srgbClr val="24292E"/>
              </a:solidFill>
              <a:effectLst/>
              <a:latin typeface="-apple-system"/>
            </a:endParaRPr>
          </a:p>
          <a:p>
            <a:pPr algn="l"/>
            <a:r>
              <a:rPr lang="es-ES" b="0" i="0" dirty="0">
                <a:solidFill>
                  <a:srgbClr val="24292E"/>
                </a:solidFill>
                <a:effectLst/>
                <a:latin typeface="-apple-system"/>
              </a:rPr>
              <a:t>Los </a:t>
            </a:r>
            <a:r>
              <a:rPr lang="es-ES" b="0" i="0" dirty="0" err="1">
                <a:solidFill>
                  <a:srgbClr val="24292E"/>
                </a:solidFill>
                <a:effectLst/>
                <a:latin typeface="-apple-system"/>
              </a:rPr>
              <a:t>templates</a:t>
            </a:r>
            <a:r>
              <a:rPr lang="es-ES" b="0" i="0" dirty="0">
                <a:solidFill>
                  <a:srgbClr val="24292E"/>
                </a:solidFill>
                <a:effectLst/>
                <a:latin typeface="-apple-system"/>
              </a:rPr>
              <a:t> de Angular se basan 100% en lenguaje HTML, lo cual simplifica las tareas de maquetación y los cambios requeridos en la estructura HTML de la salida deseada. Además, este es un hecho que facilita incluso que un maquetador que no sabe nada de Angular pueda realizar trabajos en la aplicación de manera rápida sin requerir muchas explicaciones o asistencia</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Testing</a:t>
            </a:r>
          </a:p>
          <a:p>
            <a:pPr algn="l"/>
            <a:r>
              <a:rPr lang="es-ES" b="0" i="0" dirty="0">
                <a:solidFill>
                  <a:srgbClr val="24292E"/>
                </a:solidFill>
                <a:effectLst/>
                <a:latin typeface="-apple-system"/>
              </a:rPr>
              <a:t>Como parte de Angular se encuentra desarrollado un módulo que permite generar </a:t>
            </a:r>
            <a:r>
              <a:rPr lang="es-ES" b="0" i="0" dirty="0" err="1">
                <a:solidFill>
                  <a:srgbClr val="24292E"/>
                </a:solidFill>
                <a:effectLst/>
                <a:latin typeface="-apple-system"/>
              </a:rPr>
              <a:t>mocks</a:t>
            </a:r>
            <a:r>
              <a:rPr lang="es-ES" b="0" i="0" dirty="0">
                <a:solidFill>
                  <a:srgbClr val="24292E"/>
                </a:solidFill>
                <a:effectLst/>
                <a:latin typeface="-apple-system"/>
              </a:rPr>
              <a:t> de inyecciones de dependencias y servicios REST de una forma ágil.</a:t>
            </a:r>
          </a:p>
          <a:p>
            <a:pPr algn="l"/>
            <a:r>
              <a:rPr lang="es-ES" b="0" i="0" dirty="0">
                <a:solidFill>
                  <a:srgbClr val="24292E"/>
                </a:solidFill>
                <a:effectLst/>
                <a:latin typeface="-apple-system"/>
              </a:rPr>
              <a:t>Se suele usar en conjunción con Jasmine y Karma para la automatización de tests en entornos de integración continua y la publicación de resultados.</a:t>
            </a:r>
          </a:p>
          <a:p>
            <a:pPr algn="l"/>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Karma: Se trata de una librería </a:t>
            </a:r>
            <a:r>
              <a:rPr lang="es-ES" b="0" i="0" dirty="0" err="1">
                <a:solidFill>
                  <a:srgbClr val="24292E"/>
                </a:solidFill>
                <a:effectLst/>
                <a:latin typeface="-apple-system"/>
              </a:rPr>
              <a:t>NodeJS</a:t>
            </a:r>
            <a:r>
              <a:rPr lang="es-ES" b="0" i="0" dirty="0">
                <a:solidFill>
                  <a:srgbClr val="24292E"/>
                </a:solidFill>
                <a:effectLst/>
                <a:latin typeface="-apple-system"/>
              </a:rPr>
              <a:t> para la inicialización de un servidor web simple que sirva el código de los tests para su ejecución en navegadores de manera automatizada. Por ejemplo, </a:t>
            </a:r>
            <a:r>
              <a:rPr lang="es-ES" b="0" i="0" dirty="0" err="1">
                <a:solidFill>
                  <a:srgbClr val="24292E"/>
                </a:solidFill>
                <a:effectLst/>
                <a:latin typeface="-apple-system"/>
              </a:rPr>
              <a:t>PhantomJS</a:t>
            </a:r>
            <a:r>
              <a:rPr lang="es-ES" b="0" i="0" dirty="0">
                <a:solidFill>
                  <a:srgbClr val="24292E"/>
                </a:solidFill>
                <a:effectLst/>
                <a:latin typeface="-apple-system"/>
              </a:rPr>
              <a:t> (un navegador </a:t>
            </a:r>
            <a:r>
              <a:rPr lang="es-ES" b="0" i="0" dirty="0" err="1">
                <a:solidFill>
                  <a:srgbClr val="24292E"/>
                </a:solidFill>
                <a:effectLst/>
                <a:latin typeface="-apple-system"/>
              </a:rPr>
              <a:t>headless</a:t>
            </a:r>
            <a:r>
              <a:rPr lang="es-ES" b="0" i="0" dirty="0">
                <a:solidFill>
                  <a:srgbClr val="24292E"/>
                </a:solidFill>
                <a:effectLst/>
                <a:latin typeface="-apple-system"/>
              </a:rPr>
              <a:t> webkit).</a:t>
            </a:r>
          </a:p>
          <a:p>
            <a:pPr marL="171450" indent="-171450" algn="l">
              <a:buFont typeface="Arial" panose="020B0604020202020204" pitchFamily="34" charset="0"/>
              <a:buChar char="•"/>
            </a:pPr>
            <a:r>
              <a:rPr lang="es-ES" b="0" i="0" dirty="0">
                <a:solidFill>
                  <a:srgbClr val="24292E"/>
                </a:solidFill>
                <a:effectLst/>
                <a:latin typeface="-apple-system"/>
              </a:rPr>
              <a:t>Jasmine: Herramienta para la creación de tests de comportamiento.</a:t>
            </a:r>
          </a:p>
          <a:p>
            <a:pPr marL="171450" indent="-171450"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También posee herramientas para la generación de tests E2E (</a:t>
            </a:r>
            <a:r>
              <a:rPr lang="es-ES" b="0" i="0" dirty="0" err="1">
                <a:solidFill>
                  <a:srgbClr val="24292E"/>
                </a:solidFill>
                <a:effectLst/>
                <a:latin typeface="-apple-system"/>
              </a:rPr>
              <a:t>end-to-end</a:t>
            </a:r>
            <a:r>
              <a:rPr lang="es-ES" b="0" i="0" dirty="0">
                <a:solidFill>
                  <a:srgbClr val="24292E"/>
                </a:solidFill>
                <a:effectLst/>
                <a:latin typeface="-apple-system"/>
              </a:rPr>
              <a:t>) que simulan la interacción del usuario con la aplicación. Igualmente, los tests utilizan Jasmine para su </a:t>
            </a:r>
            <a:r>
              <a:rPr lang="es-ES" b="0" i="0" dirty="0" err="1">
                <a:solidFill>
                  <a:srgbClr val="24292E"/>
                </a:solidFill>
                <a:effectLst/>
                <a:latin typeface="-apple-system"/>
              </a:rPr>
              <a:t>des-cripción</a:t>
            </a:r>
            <a:r>
              <a:rPr lang="es-ES" b="0" i="0" dirty="0">
                <a:solidFill>
                  <a:srgbClr val="24292E"/>
                </a:solidFill>
                <a:effectLst/>
                <a:latin typeface="-apple-system"/>
              </a:rPr>
              <a:t>, dando un resultado coherente.</a:t>
            </a:r>
          </a:p>
          <a:p>
            <a:pPr algn="l"/>
            <a:r>
              <a:rPr lang="es-ES" b="0" i="0" dirty="0">
                <a:solidFill>
                  <a:srgbClr val="24292E"/>
                </a:solidFill>
                <a:effectLst/>
                <a:latin typeface="-apple-system"/>
              </a:rPr>
              <a:t>Todo esto está documentado y apoyado por los creadores del </a:t>
            </a:r>
            <a:r>
              <a:rPr lang="es-ES" b="0" i="0" dirty="0" err="1">
                <a:solidFill>
                  <a:srgbClr val="24292E"/>
                </a:solidFill>
                <a:effectLst/>
                <a:latin typeface="-apple-system"/>
              </a:rPr>
              <a:t>framework</a:t>
            </a:r>
            <a:r>
              <a:rPr lang="es-ES" b="0" i="0" dirty="0">
                <a:solidFill>
                  <a:srgbClr val="24292E"/>
                </a:solidFill>
                <a:effectLst/>
                <a:latin typeface="-apple-system"/>
              </a:rPr>
              <a:t> de manera oficial.</a:t>
            </a:r>
          </a:p>
          <a:p>
            <a:pPr algn="l">
              <a:buFont typeface="Arial" panose="020B0604020202020204" pitchFamily="34" charset="0"/>
              <a:buNone/>
            </a:pPr>
            <a:endParaRPr lang="es-ES" b="0" i="0" dirty="0">
              <a:solidFill>
                <a:srgbClr val="24292E"/>
              </a:solidFill>
              <a:effectLst/>
              <a:latin typeface="-apple-system"/>
            </a:endParaRPr>
          </a:p>
          <a:p>
            <a:pPr algn="l"/>
            <a:r>
              <a:rPr lang="es-ES" b="1" i="0" dirty="0">
                <a:solidFill>
                  <a:srgbClr val="24292E"/>
                </a:solidFill>
                <a:effectLst/>
                <a:latin typeface="-apple-system"/>
              </a:rPr>
              <a:t>Gestión de dependencias</a:t>
            </a:r>
          </a:p>
          <a:p>
            <a:pPr algn="l"/>
            <a:r>
              <a:rPr lang="es-ES" b="0" i="0" dirty="0">
                <a:solidFill>
                  <a:srgbClr val="24292E"/>
                </a:solidFill>
                <a:effectLst/>
                <a:latin typeface="-apple-system"/>
              </a:rPr>
              <a:t>Aunque no es una característica única de Angular, es compatible con NPM para la gestión dependencias al estilo de cómo se utiliza Maven en entornos Java permitiendo evitar mantener pesados repositorios GIT o SVN con código que no pertenece realmente a la aplicación.</a:t>
            </a:r>
          </a:p>
          <a:p>
            <a:pPr algn="l"/>
            <a:r>
              <a:rPr lang="es-ES" b="0" i="0" dirty="0">
                <a:solidFill>
                  <a:srgbClr val="24292E"/>
                </a:solidFill>
                <a:effectLst/>
                <a:latin typeface="-apple-system"/>
              </a:rPr>
              <a:t>Esta herramienta también ofrece soporte a la coherencia de las versiones instaladas de cada librería para evitar incompatibilidades y también a su actualización.</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endParaRPr lang="es-ES" b="0" i="0" dirty="0">
              <a:solidFill>
                <a:srgbClr val="24292E"/>
              </a:solidFill>
              <a:effectLst/>
              <a:latin typeface="-apple-system"/>
            </a:endParaRPr>
          </a:p>
          <a:p>
            <a:pPr algn="l"/>
            <a:r>
              <a:rPr lang="es-ES" b="1" i="0" dirty="0">
                <a:solidFill>
                  <a:srgbClr val="24292E"/>
                </a:solidFill>
                <a:effectLst/>
                <a:latin typeface="-apple-system"/>
              </a:rPr>
              <a:t>Documentación</a:t>
            </a:r>
          </a:p>
          <a:p>
            <a:pPr algn="l"/>
            <a:r>
              <a:rPr lang="es-ES" b="0" i="0" dirty="0">
                <a:solidFill>
                  <a:srgbClr val="24292E"/>
                </a:solidFill>
                <a:effectLst/>
                <a:latin typeface="-apple-system"/>
              </a:rPr>
              <a:t>Un aspecto importante de cara al aprendizaje y la mantenibilidad es una buena documentación.</a:t>
            </a:r>
          </a:p>
          <a:p>
            <a:pPr algn="l"/>
            <a:r>
              <a:rPr lang="es-ES" b="0" i="0" dirty="0">
                <a:solidFill>
                  <a:srgbClr val="24292E"/>
                </a:solidFill>
                <a:effectLst/>
                <a:latin typeface="-apple-system"/>
              </a:rPr>
              <a:t>Angular provee un extenso sitio web que contiene la documentación de todas las versiones publicadas: </a:t>
            </a:r>
            <a:r>
              <a:rPr lang="es-ES" b="0" i="0" u="none" strike="noStrike" dirty="0">
                <a:solidFill>
                  <a:srgbClr val="24292E"/>
                </a:solidFill>
                <a:effectLst/>
                <a:latin typeface="-apple-system"/>
                <a:hlinkClick r:id="rId3"/>
              </a:rPr>
              <a:t>https://angular.io/docs</a:t>
            </a:r>
            <a:endParaRPr lang="es-ES" b="0" i="0" dirty="0">
              <a:solidFill>
                <a:srgbClr val="24292E"/>
              </a:solidFill>
              <a:effectLst/>
              <a:latin typeface="-apple-system"/>
            </a:endParaRPr>
          </a:p>
          <a:p>
            <a:pPr algn="l"/>
            <a:r>
              <a:rPr lang="es-ES" b="0" i="0" dirty="0">
                <a:solidFill>
                  <a:srgbClr val="24292E"/>
                </a:solidFill>
                <a:effectLst/>
                <a:latin typeface="-apple-system"/>
              </a:rPr>
              <a:t>Además, también se pueden encontrar multitud de tutoriales en internet de diferentes naturalezas que cubren prácticamente todos los aspectos del </a:t>
            </a:r>
            <a:r>
              <a:rPr lang="es-ES" b="0" i="0" dirty="0" err="1">
                <a:solidFill>
                  <a:srgbClr val="24292E"/>
                </a:solidFill>
                <a:effectLst/>
                <a:latin typeface="-apple-system"/>
              </a:rPr>
              <a:t>framework</a:t>
            </a:r>
            <a:r>
              <a:rPr lang="es-ES" b="0" i="0" dirty="0">
                <a:solidFill>
                  <a:srgbClr val="24292E"/>
                </a:solidFill>
                <a:effectLst/>
                <a:latin typeface="-apple-system"/>
              </a:rPr>
              <a:t>.</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37</a:t>
            </a:fld>
            <a:endParaRPr lang="es-ES"/>
          </a:p>
        </p:txBody>
      </p:sp>
    </p:spTree>
    <p:extLst>
      <p:ext uri="{BB962C8B-B14F-4D97-AF65-F5344CB8AC3E}">
        <p14:creationId xmlns:p14="http://schemas.microsoft.com/office/powerpoint/2010/main" val="3902639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None/>
            </a:pPr>
            <a:r>
              <a:rPr lang="es-ES" b="0" i="0" dirty="0">
                <a:solidFill>
                  <a:srgbClr val="24292E"/>
                </a:solidFill>
                <a:effectLst/>
                <a:latin typeface="-apple-system"/>
              </a:rPr>
              <a:t>Docker es un conjunto de herramientas que se usan para virtualizar a nivel de sistema operativo con el objetivo de distribuir paquetes de software mediante contenedores.</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b="0" i="0" dirty="0">
                <a:solidFill>
                  <a:srgbClr val="24292E"/>
                </a:solidFill>
                <a:effectLst/>
                <a:latin typeface="-apple-system"/>
              </a:rPr>
              <a:t>Explicar </a:t>
            </a:r>
            <a:r>
              <a:rPr lang="es-ES" b="0" i="0" dirty="0" err="1">
                <a:solidFill>
                  <a:srgbClr val="24292E"/>
                </a:solidFill>
                <a:effectLst/>
                <a:latin typeface="-apple-system"/>
              </a:rPr>
              <a:t>docker</a:t>
            </a:r>
            <a:endParaRPr lang="es-ES" b="0" i="0" dirty="0">
              <a:solidFill>
                <a:srgbClr val="24292E"/>
              </a:solidFill>
              <a:effectLst/>
              <a:latin typeface="-apple-system"/>
            </a:endParaRP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38</a:t>
            </a:fld>
            <a:endParaRPr lang="es-ES"/>
          </a:p>
        </p:txBody>
      </p:sp>
    </p:spTree>
    <p:extLst>
      <p:ext uri="{BB962C8B-B14F-4D97-AF65-F5344CB8AC3E}">
        <p14:creationId xmlns:p14="http://schemas.microsoft.com/office/powerpoint/2010/main" val="1373312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None/>
            </a:pPr>
            <a:r>
              <a:rPr lang="es-ES" b="0" i="0" dirty="0">
                <a:solidFill>
                  <a:srgbClr val="24292E"/>
                </a:solidFill>
                <a:effectLst/>
                <a:latin typeface="-apple-system"/>
              </a:rPr>
              <a:t>Docker es un conjunto de herramientas que se usan para virtualizar a nivel de sistema operativo con el objetivo de distribuir paquetes de software mediante contenedores.</a:t>
            </a:r>
          </a:p>
          <a:p>
            <a:pPr algn="l">
              <a:buFont typeface="Arial" panose="020B0604020202020204" pitchFamily="34" charset="0"/>
              <a:buNone/>
            </a:pPr>
            <a:endParaRPr lang="es-ES" b="0" i="0" dirty="0">
              <a:solidFill>
                <a:srgbClr val="24292E"/>
              </a:solidFill>
              <a:effectLst/>
              <a:latin typeface="-apple-system"/>
            </a:endParaRPr>
          </a:p>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39</a:t>
            </a:fld>
            <a:endParaRPr lang="es-ES"/>
          </a:p>
        </p:txBody>
      </p:sp>
    </p:spTree>
    <p:extLst>
      <p:ext uri="{BB962C8B-B14F-4D97-AF65-F5344CB8AC3E}">
        <p14:creationId xmlns:p14="http://schemas.microsoft.com/office/powerpoint/2010/main" val="278304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buFont typeface="Arial" panose="020B0604020202020204" pitchFamily="34" charset="0"/>
              <a:buNone/>
            </a:pPr>
            <a:r>
              <a:rPr lang="es-ES" dirty="0"/>
              <a:t>https://github.com/HerculesCRUE/ib-asio-docs-/blob/master/00-Arquitectura/arquitectura_semantica/documento_arquitectura/anexos/anexo-stack-tecnologico.md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40</a:t>
            </a:fld>
            <a:endParaRPr lang="es-ES"/>
          </a:p>
        </p:txBody>
      </p:sp>
    </p:spTree>
    <p:extLst>
      <p:ext uri="{BB962C8B-B14F-4D97-AF65-F5344CB8AC3E}">
        <p14:creationId xmlns:p14="http://schemas.microsoft.com/office/powerpoint/2010/main" val="255457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https://rdf4j.org/documentation/tutorials/getting-started/</a:t>
            </a:r>
          </a:p>
          <a:p>
            <a:endParaRPr lang="es-ES" dirty="0"/>
          </a:p>
          <a:p>
            <a:r>
              <a:rPr lang="es-ES" b="0" i="0" dirty="0">
                <a:solidFill>
                  <a:srgbClr val="000000"/>
                </a:solidFill>
                <a:effectLst/>
                <a:latin typeface="Roboto"/>
              </a:rPr>
              <a:t>Un recurso puede ser cualquier cosa en la que podamos pegar un identificador: una página web, una imagen, pero también cosas más abstractas / del mundo real como tú, yo, el concepto de "paz mundial", el número 42 y ese libro de la biblioteca. nunca regresaste.</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5</a:t>
            </a:fld>
            <a:endParaRPr lang="es-ES"/>
          </a:p>
        </p:txBody>
      </p:sp>
    </p:spTree>
    <p:extLst>
      <p:ext uri="{BB962C8B-B14F-4D97-AF65-F5344CB8AC3E}">
        <p14:creationId xmlns:p14="http://schemas.microsoft.com/office/powerpoint/2010/main" val="3742376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41</a:t>
            </a:fld>
            <a:endParaRPr lang="es-ES"/>
          </a:p>
        </p:txBody>
      </p:sp>
    </p:spTree>
    <p:extLst>
      <p:ext uri="{BB962C8B-B14F-4D97-AF65-F5344CB8AC3E}">
        <p14:creationId xmlns:p14="http://schemas.microsoft.com/office/powerpoint/2010/main" val="2736241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Indicar cada uno de los servicios y para qué se utilizan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42</a:t>
            </a:fld>
            <a:endParaRPr lang="es-ES"/>
          </a:p>
        </p:txBody>
      </p:sp>
    </p:spTree>
    <p:extLst>
      <p:ext uri="{BB962C8B-B14F-4D97-AF65-F5344CB8AC3E}">
        <p14:creationId xmlns:p14="http://schemas.microsoft.com/office/powerpoint/2010/main" val="2244430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Estará formado por varios importadores de datos, uno por cada una de las fuentes externas de las que se tome la información. Cada una de estas fuentes dispone de los datos en un formato de entrada, el cual no tiene porque ser el mismo que la estructura de datos con las que vaya a trabajar el sistema, con lo que será preciso realizar una adaptación de los mismos.</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Implementación:</a:t>
            </a:r>
            <a:r>
              <a:rPr lang="es-ES" b="0" i="0" dirty="0">
                <a:solidFill>
                  <a:srgbClr val="24292E"/>
                </a:solidFill>
                <a:effectLst/>
                <a:latin typeface="-apple-system"/>
              </a:rPr>
              <a:t> Para su implementación se desarrollarán una serie de microservicios. Potencialmente hay servicios que estarán muy acoplados a cliente (importadores) y otros menos, por lo que será conveniente que cada componente realice las operaciones de la forma más atómica y desacoplada posible.</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Importadores</a:t>
            </a:r>
          </a:p>
          <a:p>
            <a:pPr algn="l"/>
            <a:r>
              <a:rPr lang="es-ES" b="0" i="0" dirty="0">
                <a:solidFill>
                  <a:srgbClr val="24292E"/>
                </a:solidFill>
                <a:effectLst/>
                <a:latin typeface="-apple-system"/>
              </a:rPr>
              <a:t>Se trata de N microservicios, uno por cada fuente de datos, que se encargarán de leer los datos de estas fuentes e </a:t>
            </a:r>
            <a:r>
              <a:rPr lang="es-ES" b="0" i="0" dirty="0" err="1">
                <a:solidFill>
                  <a:srgbClr val="24292E"/>
                </a:solidFill>
                <a:effectLst/>
                <a:latin typeface="-apple-system"/>
              </a:rPr>
              <a:t>ingestarlos</a:t>
            </a:r>
            <a:r>
              <a:rPr lang="es-ES" b="0" i="0" dirty="0">
                <a:solidFill>
                  <a:srgbClr val="24292E"/>
                </a:solidFill>
                <a:effectLst/>
                <a:latin typeface="-apple-system"/>
              </a:rPr>
              <a:t> en el sistema a través de un </a:t>
            </a:r>
            <a:r>
              <a:rPr lang="es-ES" b="0" i="0" dirty="0" err="1">
                <a:solidFill>
                  <a:srgbClr val="24292E"/>
                </a:solidFill>
                <a:effectLst/>
                <a:latin typeface="-apple-system"/>
              </a:rPr>
              <a:t>topic</a:t>
            </a:r>
            <a:r>
              <a:rPr lang="es-ES" b="0" i="0" dirty="0">
                <a:solidFill>
                  <a:srgbClr val="24292E"/>
                </a:solidFill>
                <a:effectLst/>
                <a:latin typeface="-apple-system"/>
              </a:rPr>
              <a:t> de Kafka. Su única misión será la de leer los datos de diferentes fuentes y no realizarán transformación alguna sobre ellos.</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Por ejemplo, en el caso de una fuentes de datos vía FTP, el importador correspondientes se encargaría de recuperar los ficheros vía FTP, procesar los ficheros y extraer los datos. Otra fuente podría ser un servicio web o un API REST.</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Implementación:</a:t>
            </a:r>
            <a:r>
              <a:rPr lang="es-ES" b="0" i="0" dirty="0">
                <a:solidFill>
                  <a:srgbClr val="24292E"/>
                </a:solidFill>
                <a:effectLst/>
                <a:latin typeface="-apple-system"/>
              </a:rPr>
              <a:t> Existen librerías que podrían facilitar la implementación:</a:t>
            </a:r>
          </a:p>
          <a:p>
            <a:pPr algn="l">
              <a:buFont typeface="Arial" panose="020B0604020202020204" pitchFamily="34" charset="0"/>
              <a:buChar char="•"/>
            </a:pPr>
            <a:r>
              <a:rPr lang="es-ES" b="1" i="0" dirty="0">
                <a:solidFill>
                  <a:srgbClr val="24292E"/>
                </a:solidFill>
                <a:effectLst/>
                <a:latin typeface="-apple-system"/>
              </a:rPr>
              <a:t>Input:</a:t>
            </a:r>
            <a:r>
              <a:rPr lang="es-ES" b="0" i="0" dirty="0">
                <a:solidFill>
                  <a:srgbClr val="24292E"/>
                </a:solidFill>
                <a:effectLst/>
                <a:latin typeface="-apple-system"/>
              </a:rPr>
              <a:t> Fuentes de datos externas</a:t>
            </a:r>
          </a:p>
          <a:p>
            <a:pPr algn="l">
              <a:buFont typeface="Arial" panose="020B0604020202020204" pitchFamily="34" charset="0"/>
              <a:buChar char="•"/>
            </a:pPr>
            <a:r>
              <a:rPr lang="es-ES" b="1" i="0" dirty="0">
                <a:solidFill>
                  <a:srgbClr val="24292E"/>
                </a:solidFill>
                <a:effectLst/>
                <a:latin typeface="-apple-system"/>
              </a:rPr>
              <a:t>Output:</a:t>
            </a:r>
            <a:r>
              <a:rPr lang="es-ES" b="0" i="0" dirty="0">
                <a:solidFill>
                  <a:srgbClr val="24292E"/>
                </a:solidFill>
                <a:effectLst/>
                <a:latin typeface="-apple-system"/>
              </a:rPr>
              <a:t> Evento publicado en Service Bus interno (</a:t>
            </a:r>
            <a:r>
              <a:rPr lang="es-ES" b="0" i="0" dirty="0" err="1">
                <a:solidFill>
                  <a:srgbClr val="24292E"/>
                </a:solidFill>
                <a:effectLst/>
                <a:latin typeface="-apple-system"/>
              </a:rPr>
              <a:t>topic</a:t>
            </a:r>
            <a:r>
              <a:rPr lang="es-ES" b="0" i="0" dirty="0">
                <a:solidFill>
                  <a:srgbClr val="24292E"/>
                </a:solidFill>
                <a:effectLst/>
                <a:latin typeface="-apple-system"/>
              </a:rPr>
              <a:t> de Kafka) del módulo de entrada</a:t>
            </a:r>
          </a:p>
          <a:p>
            <a:pPr algn="l">
              <a:buFont typeface="Arial" panose="020B0604020202020204" pitchFamily="34" charset="0"/>
              <a:buChar char="•"/>
            </a:pPr>
            <a:r>
              <a:rPr lang="es-ES" b="1" i="0" dirty="0">
                <a:solidFill>
                  <a:srgbClr val="24292E"/>
                </a:solidFill>
                <a:effectLst/>
                <a:latin typeface="-apple-system"/>
              </a:rPr>
              <a:t>Control:</a:t>
            </a:r>
            <a:r>
              <a:rPr lang="es-ES" b="0" i="0" dirty="0">
                <a:solidFill>
                  <a:srgbClr val="24292E"/>
                </a:solidFill>
                <a:effectLst/>
                <a:latin typeface="-apple-system"/>
              </a:rPr>
              <a:t> Llamada al API del procesador de datos para conocer la fecha de la última importación</a:t>
            </a:r>
          </a:p>
          <a:p>
            <a:pPr algn="l"/>
            <a:r>
              <a:rPr lang="es-ES" b="1" i="0" dirty="0">
                <a:solidFill>
                  <a:srgbClr val="24292E"/>
                </a:solidFill>
                <a:effectLst/>
                <a:latin typeface="-apple-system"/>
              </a:rPr>
              <a:t>Procesador de datos</a:t>
            </a:r>
          </a:p>
          <a:p>
            <a:pPr algn="l"/>
            <a:r>
              <a:rPr lang="es-ES" b="0" i="0" dirty="0">
                <a:solidFill>
                  <a:srgbClr val="24292E"/>
                </a:solidFill>
                <a:effectLst/>
                <a:latin typeface="-apple-system"/>
              </a:rPr>
              <a:t>La tarea del procesamiento de datos se encarga de transformar los datos de entrada en los datos que se precisa para la ontología (</a:t>
            </a:r>
            <a:r>
              <a:rPr lang="es-ES" b="0" i="0" dirty="0" err="1">
                <a:solidFill>
                  <a:srgbClr val="24292E"/>
                </a:solidFill>
                <a:effectLst/>
                <a:latin typeface="-apple-system"/>
              </a:rPr>
              <a:t>POJOs</a:t>
            </a:r>
            <a:r>
              <a:rPr lang="es-ES" b="0" i="0" dirty="0">
                <a:solidFill>
                  <a:srgbClr val="24292E"/>
                </a:solidFill>
                <a:effectLst/>
                <a:latin typeface="-apple-system"/>
              </a:rPr>
              <a:t>). Dado que el formato de los datos de entrada no coincide con el de los </a:t>
            </a:r>
            <a:r>
              <a:rPr lang="es-ES" b="0" i="0" dirty="0" err="1">
                <a:solidFill>
                  <a:srgbClr val="24292E"/>
                </a:solidFill>
                <a:effectLst/>
                <a:latin typeface="-apple-system"/>
              </a:rPr>
              <a:t>POJOs</a:t>
            </a:r>
            <a:r>
              <a:rPr lang="es-ES" b="0" i="0" dirty="0">
                <a:solidFill>
                  <a:srgbClr val="24292E"/>
                </a:solidFill>
                <a:effectLst/>
                <a:latin typeface="-apple-system"/>
              </a:rPr>
              <a:t>, incluso existiendo la posibilidad de usar datos de diferentes datos de entrada para componer un único POJO, es necesario realizar este procesamiento en dos pasos.</a:t>
            </a:r>
          </a:p>
          <a:p>
            <a:pPr algn="l">
              <a:buFont typeface="+mj-lt"/>
              <a:buAutoNum type="arabicPeriod"/>
            </a:pPr>
            <a:r>
              <a:rPr lang="es-ES" b="0" i="0" dirty="0">
                <a:solidFill>
                  <a:srgbClr val="24292E"/>
                </a:solidFill>
                <a:effectLst/>
                <a:latin typeface="-apple-system"/>
              </a:rPr>
              <a:t>Realizar una importación completa de los datos en una base de datos persistiéndolos en una base de datos intermedia</a:t>
            </a:r>
          </a:p>
          <a:p>
            <a:pPr algn="l">
              <a:buFont typeface="+mj-lt"/>
              <a:buAutoNum type="arabicPeriod"/>
            </a:pPr>
            <a:r>
              <a:rPr lang="es-ES" b="0" i="0" dirty="0">
                <a:solidFill>
                  <a:srgbClr val="24292E"/>
                </a:solidFill>
                <a:effectLst/>
                <a:latin typeface="-apple-system"/>
              </a:rPr>
              <a:t>Proceso de conciliación de datos para generar los </a:t>
            </a:r>
            <a:r>
              <a:rPr lang="es-ES" b="0" i="0" dirty="0" err="1">
                <a:solidFill>
                  <a:srgbClr val="24292E"/>
                </a:solidFill>
                <a:effectLst/>
                <a:latin typeface="-apple-system"/>
              </a:rPr>
              <a:t>POJOs</a:t>
            </a:r>
            <a:endParaRPr lang="es-ES" b="0" i="0" dirty="0">
              <a:solidFill>
                <a:srgbClr val="24292E"/>
              </a:solidFill>
              <a:effectLst/>
              <a:latin typeface="-apple-system"/>
            </a:endParaRPr>
          </a:p>
          <a:p>
            <a:pPr algn="l"/>
            <a:r>
              <a:rPr lang="es-ES" b="1" i="0" dirty="0">
                <a:solidFill>
                  <a:srgbClr val="24292E"/>
                </a:solidFill>
                <a:effectLst/>
                <a:latin typeface="-apple-system"/>
              </a:rPr>
              <a:t>Procesador</a:t>
            </a:r>
          </a:p>
          <a:p>
            <a:pPr algn="l"/>
            <a:r>
              <a:rPr lang="es-ES" b="0" i="0" dirty="0">
                <a:solidFill>
                  <a:srgbClr val="24292E"/>
                </a:solidFill>
                <a:effectLst/>
                <a:latin typeface="-apple-system"/>
              </a:rPr>
              <a:t>El procesador será el encargado de ir insertando los datos en una base de datos intermedia. Esta base de datos intermedia dispondrá de los datos en el formato de entrada.</a:t>
            </a:r>
          </a:p>
          <a:p>
            <a:pPr algn="l"/>
            <a:r>
              <a:rPr lang="es-ES" b="0" i="0" dirty="0">
                <a:solidFill>
                  <a:srgbClr val="24292E"/>
                </a:solidFill>
                <a:effectLst/>
                <a:latin typeface="-apple-system"/>
              </a:rPr>
              <a:t>La base de datos elegida es una base de datos NoSQL, en concreto MongoDB, la cual permite introducir datos no estructurado con diferentes campos.</a:t>
            </a:r>
          </a:p>
          <a:p>
            <a:pPr algn="l"/>
            <a:r>
              <a:rPr lang="es-ES" b="1" i="0" dirty="0">
                <a:solidFill>
                  <a:srgbClr val="24292E"/>
                </a:solidFill>
                <a:effectLst/>
                <a:latin typeface="-apple-system"/>
              </a:rPr>
              <a:t>Implementación:</a:t>
            </a:r>
            <a:endParaRPr lang="es-ES" b="0" i="0" dirty="0">
              <a:solidFill>
                <a:srgbClr val="24292E"/>
              </a:solidFill>
              <a:effectLst/>
              <a:latin typeface="-apple-system"/>
            </a:endParaRPr>
          </a:p>
          <a:p>
            <a:pPr algn="l">
              <a:buFont typeface="Arial" panose="020B0604020202020204" pitchFamily="34" charset="0"/>
              <a:buChar char="•"/>
            </a:pPr>
            <a:r>
              <a:rPr lang="es-ES" b="1" i="0" dirty="0">
                <a:solidFill>
                  <a:srgbClr val="24292E"/>
                </a:solidFill>
                <a:effectLst/>
                <a:latin typeface="-apple-system"/>
              </a:rPr>
              <a:t>Input:</a:t>
            </a:r>
            <a:r>
              <a:rPr lang="es-ES" b="0" i="0" dirty="0">
                <a:solidFill>
                  <a:srgbClr val="24292E"/>
                </a:solidFill>
                <a:effectLst/>
                <a:latin typeface="-apple-system"/>
              </a:rPr>
              <a:t> Evento recibido desde el </a:t>
            </a:r>
            <a:r>
              <a:rPr lang="es-ES" b="0" i="0" dirty="0" err="1">
                <a:solidFill>
                  <a:srgbClr val="24292E"/>
                </a:solidFill>
                <a:effectLst/>
                <a:latin typeface="-apple-system"/>
              </a:rPr>
              <a:t>service</a:t>
            </a:r>
            <a:r>
              <a:rPr lang="es-ES" b="0" i="0" dirty="0">
                <a:solidFill>
                  <a:srgbClr val="24292E"/>
                </a:solidFill>
                <a:effectLst/>
                <a:latin typeface="-apple-system"/>
              </a:rPr>
              <a:t> bus interno del módulo de entrada</a:t>
            </a:r>
          </a:p>
          <a:p>
            <a:pPr algn="l">
              <a:buFont typeface="Arial" panose="020B0604020202020204" pitchFamily="34" charset="0"/>
              <a:buChar char="•"/>
            </a:pPr>
            <a:r>
              <a:rPr lang="es-ES" b="1" i="0" dirty="0">
                <a:solidFill>
                  <a:srgbClr val="24292E"/>
                </a:solidFill>
                <a:effectLst/>
                <a:latin typeface="-apple-system"/>
              </a:rPr>
              <a:t>Output:</a:t>
            </a:r>
            <a:r>
              <a:rPr lang="es-ES" b="0" i="0" dirty="0">
                <a:solidFill>
                  <a:srgbClr val="24292E"/>
                </a:solidFill>
                <a:effectLst/>
                <a:latin typeface="-apple-system"/>
              </a:rPr>
              <a:t> Datos introducidos en formato de entrada en la base de datos intermedia del módulo de entrada. Adicionalmente para el primer hito se enviarán los datos también al Service Bus General para que sean tratados como </a:t>
            </a:r>
            <a:r>
              <a:rPr lang="es-ES" b="0" i="0" dirty="0" err="1">
                <a:solidFill>
                  <a:srgbClr val="24292E"/>
                </a:solidFill>
                <a:effectLst/>
                <a:latin typeface="-apple-system"/>
              </a:rPr>
              <a:t>POJOs</a:t>
            </a:r>
            <a:r>
              <a:rPr lang="es-ES" b="0" i="0" dirty="0">
                <a:solidFill>
                  <a:srgbClr val="24292E"/>
                </a:solidFill>
                <a:effectLst/>
                <a:latin typeface="-apple-system"/>
              </a:rPr>
              <a:t>.</a:t>
            </a:r>
          </a:p>
          <a:p>
            <a:pPr algn="l">
              <a:buFont typeface="Arial" panose="020B0604020202020204" pitchFamily="34" charset="0"/>
              <a:buChar char="•"/>
            </a:pPr>
            <a:r>
              <a:rPr lang="es-ES" b="1" i="0" dirty="0">
                <a:solidFill>
                  <a:srgbClr val="24292E"/>
                </a:solidFill>
                <a:effectLst/>
                <a:latin typeface="-apple-system"/>
              </a:rPr>
              <a:t>Control:</a:t>
            </a:r>
            <a:r>
              <a:rPr lang="es-ES" b="0" i="0" dirty="0">
                <a:solidFill>
                  <a:srgbClr val="24292E"/>
                </a:solidFill>
                <a:effectLst/>
                <a:latin typeface="-apple-system"/>
              </a:rPr>
              <a:t> Llamada a API del ETL para indicar el comienzo de la transformación de datos</a:t>
            </a:r>
          </a:p>
          <a:p>
            <a:pPr algn="l"/>
            <a:r>
              <a:rPr lang="es-ES" b="1" i="0" dirty="0">
                <a:solidFill>
                  <a:srgbClr val="24292E"/>
                </a:solidFill>
                <a:effectLst/>
                <a:latin typeface="-apple-system"/>
              </a:rPr>
              <a:t>ETL</a:t>
            </a:r>
          </a:p>
          <a:p>
            <a:pPr algn="l"/>
            <a:r>
              <a:rPr lang="es-ES" b="0" i="0" dirty="0">
                <a:solidFill>
                  <a:srgbClr val="24292E"/>
                </a:solidFill>
                <a:effectLst/>
                <a:latin typeface="-apple-system"/>
              </a:rPr>
              <a:t>Una vez se hayan cargado todos los datos de una de las fuentes, el módulo ETL será el encargado de leer los datos de la base de datos intermedia y transformarlos en la estructura de datos definida por la ontología (</a:t>
            </a:r>
            <a:r>
              <a:rPr lang="es-ES" b="0" i="0" dirty="0" err="1">
                <a:solidFill>
                  <a:srgbClr val="24292E"/>
                </a:solidFill>
                <a:effectLst/>
                <a:latin typeface="-apple-system"/>
              </a:rPr>
              <a:t>POJOs</a:t>
            </a:r>
            <a:r>
              <a:rPr lang="es-ES" b="0" i="0" dirty="0">
                <a:solidFill>
                  <a:srgbClr val="24292E"/>
                </a:solidFill>
                <a:effectLst/>
                <a:latin typeface="-apple-system"/>
              </a:rPr>
              <a:t>).</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Service bus interno del módulo de entrada</a:t>
            </a:r>
          </a:p>
          <a:p>
            <a:pPr algn="l"/>
            <a:r>
              <a:rPr lang="es-ES" b="0" i="0" dirty="0">
                <a:solidFill>
                  <a:srgbClr val="24292E"/>
                </a:solidFill>
                <a:effectLst/>
                <a:latin typeface="-apple-system"/>
              </a:rPr>
              <a:t>Se trata de una cola Kafka para garantizar que el procesamiento de los datos de entrada de forma asíncrona, para evitar sobrecargas del procesador.</a:t>
            </a:r>
          </a:p>
          <a:p>
            <a:pPr algn="l"/>
            <a:endParaRPr lang="es-ES" b="0" i="0" dirty="0">
              <a:solidFill>
                <a:srgbClr val="24292E"/>
              </a:solidFill>
              <a:effectLst/>
              <a:latin typeface="-apple-system"/>
            </a:endParaRP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43</a:t>
            </a:fld>
            <a:endParaRPr lang="es-ES"/>
          </a:p>
        </p:txBody>
      </p:sp>
    </p:spTree>
    <p:extLst>
      <p:ext uri="{BB962C8B-B14F-4D97-AF65-F5344CB8AC3E}">
        <p14:creationId xmlns:p14="http://schemas.microsoft.com/office/powerpoint/2010/main" val="1724335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Indicar cada uno de los servicios y para qué se utilizan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44</a:t>
            </a:fld>
            <a:endParaRPr lang="es-ES"/>
          </a:p>
        </p:txBody>
      </p:sp>
    </p:spTree>
    <p:extLst>
      <p:ext uri="{BB962C8B-B14F-4D97-AF65-F5344CB8AC3E}">
        <p14:creationId xmlns:p14="http://schemas.microsoft.com/office/powerpoint/2010/main" val="551983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Diferentes fuentes de datos</a:t>
            </a:r>
          </a:p>
          <a:p>
            <a:pPr marL="171450" indent="-171450">
              <a:buFont typeface="Arial" panose="020B0604020202020204" pitchFamily="34" charset="0"/>
              <a:buChar char="•"/>
            </a:pPr>
            <a:r>
              <a:rPr lang="es-ES" dirty="0"/>
              <a:t>Transformación</a:t>
            </a:r>
          </a:p>
          <a:p>
            <a:pPr marL="628650" lvl="1" indent="-171450">
              <a:buFont typeface="Arial" panose="020B0604020202020204" pitchFamily="34" charset="0"/>
              <a:buChar char="•"/>
            </a:pPr>
            <a:r>
              <a:rPr lang="es-ES" dirty="0"/>
              <a:t>Cálculos, scripting, </a:t>
            </a:r>
            <a:r>
              <a:rPr lang="es-ES" dirty="0" err="1"/>
              <a:t>splitting</a:t>
            </a:r>
            <a:r>
              <a:rPr lang="es-ES" dirty="0"/>
              <a:t>, </a:t>
            </a:r>
            <a:r>
              <a:rPr lang="es-ES" dirty="0" err="1"/>
              <a:t>mapping</a:t>
            </a:r>
            <a:r>
              <a:rPr lang="es-ES" dirty="0"/>
              <a:t>, filtrado</a:t>
            </a:r>
            <a:r>
              <a:rPr lang="es-ES"/>
              <a:t>, pivotado, …</a:t>
            </a:r>
            <a:endParaRPr lang="es-ES" dirty="0"/>
          </a:p>
          <a:p>
            <a:endParaRPr lang="es-ES" dirty="0"/>
          </a:p>
          <a:p>
            <a:r>
              <a:rPr lang="es-ES" dirty="0"/>
              <a:t>https://github.com/HerculesCRUE/ib-dataset-etl/blob/master/documentacion_tecnica.md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45</a:t>
            </a:fld>
            <a:endParaRPr lang="es-ES"/>
          </a:p>
        </p:txBody>
      </p:sp>
    </p:spTree>
    <p:extLst>
      <p:ext uri="{BB962C8B-B14F-4D97-AF65-F5344CB8AC3E}">
        <p14:creationId xmlns:p14="http://schemas.microsoft.com/office/powerpoint/2010/main" val="1476098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Las Transformaciones para cada una de las entidades procesadas, responde a una estructura similar que se detalla a continuación:</a:t>
            </a:r>
          </a:p>
          <a:p>
            <a:endParaRPr lang="es-ES" b="0" i="0" dirty="0">
              <a:solidFill>
                <a:srgbClr val="24292E"/>
              </a:solidFill>
              <a:effectLst/>
              <a:latin typeface="-apple-system"/>
            </a:endParaRPr>
          </a:p>
          <a:p>
            <a:pPr algn="l"/>
            <a:r>
              <a:rPr lang="es-ES" b="0" i="0" dirty="0">
                <a:solidFill>
                  <a:srgbClr val="24292E"/>
                </a:solidFill>
                <a:effectLst/>
                <a:latin typeface="-apple-system"/>
              </a:rPr>
              <a:t>Cada transformación se centra en una entidad en particular y se siguen los siguientes pasos:</a:t>
            </a:r>
          </a:p>
          <a:p>
            <a:pPr algn="l"/>
            <a:r>
              <a:rPr lang="es-ES" b="0" i="0" dirty="0">
                <a:solidFill>
                  <a:srgbClr val="24292E"/>
                </a:solidFill>
                <a:effectLst/>
                <a:latin typeface="-apple-system"/>
              </a:rPr>
              <a:t>Entidades sin relación:</a:t>
            </a:r>
          </a:p>
          <a:p>
            <a:pPr marL="171450" indent="-171450" algn="l">
              <a:buFont typeface="Arial" panose="020B0604020202020204" pitchFamily="34" charset="0"/>
              <a:buChar char="•"/>
            </a:pPr>
            <a:r>
              <a:rPr lang="es-ES" b="0" i="0" dirty="0">
                <a:solidFill>
                  <a:srgbClr val="24292E"/>
                </a:solidFill>
                <a:effectLst/>
                <a:latin typeface="-apple-system"/>
              </a:rPr>
              <a:t>Se leen los distintos orígenes implicados en cada transformación: la entidad principal y todos aquellos orígenes que contengan datos relacionados con la entidad principal y que consistan en propiedades de la entidad.</a:t>
            </a:r>
          </a:p>
          <a:p>
            <a:pPr marL="171450" indent="-171450" algn="l">
              <a:buFont typeface="Arial" panose="020B0604020202020204" pitchFamily="34" charset="0"/>
              <a:buChar char="•"/>
            </a:pPr>
            <a:r>
              <a:rPr lang="es-ES" b="0" i="0" dirty="0">
                <a:solidFill>
                  <a:srgbClr val="24292E"/>
                </a:solidFill>
                <a:effectLst/>
                <a:latin typeface="-apple-system"/>
              </a:rPr>
              <a:t>Una vez extraídos los datos se eliminan los caracteres extraños en todos aquellos campos que lo precisen, se seleccionan únicamente los datos que sean necesarios y se añaden campos de tipo constante (si procede). Se realiza una ordenación sobre el campo identificador de la entidad principal y se efectúan las uniones y agregaciones que sean necesarias.</a:t>
            </a:r>
          </a:p>
          <a:p>
            <a:pPr marL="171450" indent="-171450" algn="l">
              <a:buFont typeface="Arial" panose="020B0604020202020204" pitchFamily="34" charset="0"/>
              <a:buChar char="•"/>
            </a:pPr>
            <a:r>
              <a:rPr lang="es-ES" b="0" i="0" dirty="0">
                <a:solidFill>
                  <a:srgbClr val="24292E"/>
                </a:solidFill>
                <a:effectLst/>
                <a:latin typeface="-apple-system"/>
              </a:rPr>
              <a:t>Una vez que los datos se encuentran unificados se realiza un último filtrado con el objetivo de limpiar el </a:t>
            </a:r>
            <a:r>
              <a:rPr lang="es-ES" b="0" i="0" dirty="0" err="1">
                <a:solidFill>
                  <a:srgbClr val="24292E"/>
                </a:solidFill>
                <a:effectLst/>
                <a:latin typeface="-apple-system"/>
              </a:rPr>
              <a:t>dataset</a:t>
            </a:r>
            <a:r>
              <a:rPr lang="es-ES" b="0" i="0" dirty="0">
                <a:solidFill>
                  <a:srgbClr val="24292E"/>
                </a:solidFill>
                <a:effectLst/>
                <a:latin typeface="-apple-system"/>
              </a:rPr>
              <a:t> resultante.</a:t>
            </a:r>
          </a:p>
          <a:p>
            <a:pPr marL="171450" indent="-171450" algn="l">
              <a:buFont typeface="Arial" panose="020B0604020202020204" pitchFamily="34" charset="0"/>
              <a:buChar char="•"/>
            </a:pPr>
            <a:r>
              <a:rPr lang="es-ES" b="0" i="0" dirty="0">
                <a:solidFill>
                  <a:srgbClr val="24292E"/>
                </a:solidFill>
                <a:effectLst/>
                <a:latin typeface="-apple-system"/>
              </a:rPr>
              <a:t>Se realiza una carga en la DB "ETL" donde se almacenarán los datos de la entidad en cuestión y todas sus propiedades</a:t>
            </a:r>
          </a:p>
          <a:p>
            <a:pPr marL="171450" indent="-171450" algn="l">
              <a:buFont typeface="Arial" panose="020B0604020202020204" pitchFamily="34" charset="0"/>
              <a:buChar char="•"/>
            </a:pPr>
            <a:r>
              <a:rPr lang="es-ES" b="0" i="0" dirty="0">
                <a:solidFill>
                  <a:srgbClr val="24292E"/>
                </a:solidFill>
                <a:effectLst/>
                <a:latin typeface="-apple-system"/>
              </a:rPr>
              <a:t>Se compone el cuerpo y estructura del formato de salida, teniendo en cuenta el patrón descrito anteriormente</a:t>
            </a:r>
          </a:p>
          <a:p>
            <a:pPr marL="171450" indent="-171450" algn="l">
              <a:buFont typeface="Arial" panose="020B0604020202020204" pitchFamily="34" charset="0"/>
              <a:buChar char="•"/>
            </a:pPr>
            <a:r>
              <a:rPr lang="es-ES" b="0" i="0" dirty="0">
                <a:solidFill>
                  <a:srgbClr val="24292E"/>
                </a:solidFill>
                <a:effectLst/>
                <a:latin typeface="-apple-system"/>
              </a:rPr>
              <a:t>Se cargan los datos en formato JSON en la cola de Kafka correspondiente a los objetos sin relaciones.</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Entidades con relación:</a:t>
            </a:r>
          </a:p>
          <a:p>
            <a:pPr algn="l">
              <a:buFont typeface="Arial" panose="020B0604020202020204" pitchFamily="34" charset="0"/>
              <a:buChar char="•"/>
            </a:pPr>
            <a:r>
              <a:rPr lang="es-ES" b="0" i="0" dirty="0">
                <a:solidFill>
                  <a:srgbClr val="24292E"/>
                </a:solidFill>
                <a:effectLst/>
                <a:latin typeface="-apple-system"/>
              </a:rPr>
              <a:t>Se cargan los correspondientes a la entidad </a:t>
            </a:r>
            <a:r>
              <a:rPr lang="es-ES" b="0" i="0" dirty="0" err="1">
                <a:solidFill>
                  <a:srgbClr val="24292E"/>
                </a:solidFill>
                <a:effectLst/>
                <a:latin typeface="-apple-system"/>
              </a:rPr>
              <a:t>tradada</a:t>
            </a:r>
            <a:r>
              <a:rPr lang="es-ES" b="0" i="0" dirty="0">
                <a:solidFill>
                  <a:srgbClr val="24292E"/>
                </a:solidFill>
                <a:effectLst/>
                <a:latin typeface="-apple-system"/>
              </a:rPr>
              <a:t>, desde la base de datos ETL donde se almacena la entidad y sus propiedades.</a:t>
            </a:r>
          </a:p>
          <a:p>
            <a:pPr algn="l">
              <a:buFont typeface="Arial" panose="020B0604020202020204" pitchFamily="34" charset="0"/>
              <a:buChar char="•"/>
            </a:pPr>
            <a:r>
              <a:rPr lang="es-ES" b="0" i="0" dirty="0">
                <a:solidFill>
                  <a:srgbClr val="24292E"/>
                </a:solidFill>
                <a:effectLst/>
                <a:latin typeface="-apple-system"/>
              </a:rPr>
              <a:t>Se cargan los datos correspondientes a las relaciones, los cuales pueden proceder de otras entidades o de tablas intermedias.</a:t>
            </a:r>
          </a:p>
          <a:p>
            <a:pPr algn="l">
              <a:buFont typeface="Arial" panose="020B0604020202020204" pitchFamily="34" charset="0"/>
              <a:buChar char="•"/>
            </a:pPr>
            <a:r>
              <a:rPr lang="es-ES" b="0" i="0" dirty="0">
                <a:solidFill>
                  <a:srgbClr val="24292E"/>
                </a:solidFill>
                <a:effectLst/>
                <a:latin typeface="-apple-system"/>
              </a:rPr>
              <a:t>Una vez extraídos los datos se eliminan los caracteres extraños en todos aquellos campos que lo precisen, se seleccionan únicamente los datos que sean necesarios y se añaden campos de tipo constante (si procede). Se realiza una ordenación sobre el campo identificador de la entidad principal y se efectúan las uniones y agregaciones que sean necesarias.</a:t>
            </a:r>
          </a:p>
          <a:p>
            <a:pPr algn="l">
              <a:buFont typeface="Arial" panose="020B0604020202020204" pitchFamily="34" charset="0"/>
              <a:buChar char="•"/>
            </a:pPr>
            <a:r>
              <a:rPr lang="es-ES" b="0" i="0" dirty="0">
                <a:solidFill>
                  <a:srgbClr val="24292E"/>
                </a:solidFill>
                <a:effectLst/>
                <a:latin typeface="-apple-system"/>
              </a:rPr>
              <a:t>Una vez que los datos se encuentran unificados se realiza un último filtrado con el objetivo de limpiar el conjunto de datos resultante.</a:t>
            </a:r>
          </a:p>
          <a:p>
            <a:pPr algn="l">
              <a:buFont typeface="Arial" panose="020B0604020202020204" pitchFamily="34" charset="0"/>
              <a:buChar char="•"/>
            </a:pPr>
            <a:r>
              <a:rPr lang="es-ES" b="0" i="0" dirty="0">
                <a:solidFill>
                  <a:srgbClr val="24292E"/>
                </a:solidFill>
                <a:effectLst/>
                <a:latin typeface="-apple-system"/>
              </a:rPr>
              <a:t>Se compone el cuerpo y estructura del formato de salida, teniendo en cuenta el patrón descrito anteriormente para las entidades con relaciones.</a:t>
            </a:r>
          </a:p>
          <a:p>
            <a:pPr algn="l">
              <a:buFont typeface="Arial" panose="020B0604020202020204" pitchFamily="34" charset="0"/>
              <a:buChar char="•"/>
            </a:pPr>
            <a:r>
              <a:rPr lang="es-ES" b="0" i="0" dirty="0">
                <a:solidFill>
                  <a:srgbClr val="24292E"/>
                </a:solidFill>
                <a:effectLst/>
                <a:latin typeface="-apple-system"/>
              </a:rPr>
              <a:t>Se cargan los datos en formato JSON en la cola de Kafka correspondiente a los objetos con relaciones</a:t>
            </a:r>
          </a:p>
          <a:p>
            <a:endParaRPr lang="es-ES" dirty="0"/>
          </a:p>
          <a:p>
            <a:endParaRPr lang="es-ES" dirty="0"/>
          </a:p>
          <a:p>
            <a:r>
              <a:rPr lang="es-ES" dirty="0"/>
              <a:t>https://github.com/HerculesCRUE/ib-dataset-etl/blob/master/documentacion_tecnica.md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46</a:t>
            </a:fld>
            <a:endParaRPr lang="es-ES"/>
          </a:p>
        </p:txBody>
      </p:sp>
    </p:spTree>
    <p:extLst>
      <p:ext uri="{BB962C8B-B14F-4D97-AF65-F5344CB8AC3E}">
        <p14:creationId xmlns:p14="http://schemas.microsoft.com/office/powerpoint/2010/main" val="523117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47</a:t>
            </a:fld>
            <a:endParaRPr lang="es-ES"/>
          </a:p>
        </p:txBody>
      </p:sp>
    </p:spTree>
    <p:extLst>
      <p:ext uri="{BB962C8B-B14F-4D97-AF65-F5344CB8AC3E}">
        <p14:creationId xmlns:p14="http://schemas.microsoft.com/office/powerpoint/2010/main" val="931148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Sistema de gestión</a:t>
            </a:r>
          </a:p>
          <a:p>
            <a:pPr algn="l"/>
            <a:r>
              <a:rPr lang="es-ES" b="0" i="0" dirty="0">
                <a:solidFill>
                  <a:srgbClr val="24292E"/>
                </a:solidFill>
                <a:effectLst/>
                <a:latin typeface="-apple-system"/>
              </a:rPr>
              <a:t>El sistema de gestión será el encargado de recoger los datos en formato POJO del </a:t>
            </a:r>
            <a:r>
              <a:rPr lang="es-ES" b="0" i="0" dirty="0" err="1">
                <a:solidFill>
                  <a:srgbClr val="24292E"/>
                </a:solidFill>
                <a:effectLst/>
                <a:latin typeface="-apple-system"/>
              </a:rPr>
              <a:t>service</a:t>
            </a:r>
            <a:r>
              <a:rPr lang="es-ES" b="0" i="0" dirty="0">
                <a:solidFill>
                  <a:srgbClr val="24292E"/>
                </a:solidFill>
                <a:effectLst/>
                <a:latin typeface="-apple-system"/>
              </a:rPr>
              <a:t> bus general, así como sus agregaciones del </a:t>
            </a:r>
            <a:r>
              <a:rPr lang="es-ES" b="0" i="0" dirty="0" err="1">
                <a:solidFill>
                  <a:srgbClr val="24292E"/>
                </a:solidFill>
                <a:effectLst/>
                <a:latin typeface="-apple-system"/>
              </a:rPr>
              <a:t>service</a:t>
            </a:r>
            <a:r>
              <a:rPr lang="es-ES" b="0" i="0" dirty="0">
                <a:solidFill>
                  <a:srgbClr val="24292E"/>
                </a:solidFill>
                <a:effectLst/>
                <a:latin typeface="-apple-system"/>
              </a:rPr>
              <a:t> bus con los links. Con ellos lo que hará será:</a:t>
            </a:r>
          </a:p>
          <a:p>
            <a:pPr marL="171450" indent="-171450" algn="l">
              <a:buFont typeface="Arial" panose="020B0604020202020204" pitchFamily="34" charset="0"/>
              <a:buChar char="•"/>
            </a:pPr>
            <a:r>
              <a:rPr lang="es-ES" b="0" i="0" dirty="0">
                <a:solidFill>
                  <a:srgbClr val="24292E"/>
                </a:solidFill>
                <a:effectLst/>
                <a:latin typeface="-apple-system"/>
              </a:rPr>
              <a:t>Utilizar la librería de descubrimiento para validar si se trata de un nuevo recurso, uno ya existente que hay que actualizar o bien es necesario realizar un borrado</a:t>
            </a:r>
          </a:p>
          <a:p>
            <a:pPr marL="171450" indent="-171450" algn="l">
              <a:buFont typeface="Arial" panose="020B0604020202020204" pitchFamily="34" charset="0"/>
              <a:buChar char="•"/>
            </a:pPr>
            <a:r>
              <a:rPr lang="es-ES" b="0" i="0" dirty="0">
                <a:solidFill>
                  <a:srgbClr val="24292E"/>
                </a:solidFill>
                <a:effectLst/>
                <a:latin typeface="-apple-system"/>
              </a:rPr>
              <a:t>Generación de RDF apoyándose en la factoría de </a:t>
            </a:r>
            <a:r>
              <a:rPr lang="es-ES" b="0" i="0" dirty="0" err="1">
                <a:solidFill>
                  <a:srgbClr val="24292E"/>
                </a:solidFill>
                <a:effectLst/>
                <a:latin typeface="-apple-system"/>
              </a:rPr>
              <a:t>URIs</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Ingesta de RDF en </a:t>
            </a:r>
            <a:r>
              <a:rPr lang="es-ES" b="0" i="0" dirty="0" err="1">
                <a:solidFill>
                  <a:srgbClr val="24292E"/>
                </a:solidFill>
                <a:effectLst/>
                <a:latin typeface="-apple-system"/>
              </a:rPr>
              <a:t>service</a:t>
            </a:r>
            <a:r>
              <a:rPr lang="es-ES" b="0" i="0" dirty="0">
                <a:solidFill>
                  <a:srgbClr val="24292E"/>
                </a:solidFill>
                <a:effectLst/>
                <a:latin typeface="-apple-system"/>
              </a:rPr>
              <a:t> bus del módulo de gestión, junto con la operación a realizar, lo que permitirá disponer de un log de todas las operaciones realizadas en el sistema, pudiendo ser útil en caso de necesitar restaurar la información.</a:t>
            </a:r>
          </a:p>
          <a:p>
            <a:endParaRPr lang="es-ES" dirty="0"/>
          </a:p>
          <a:p>
            <a:pPr algn="l"/>
            <a:r>
              <a:rPr lang="es-ES" b="1" i="0" dirty="0">
                <a:solidFill>
                  <a:srgbClr val="24292E"/>
                </a:solidFill>
                <a:effectLst/>
                <a:latin typeface="-apple-system"/>
              </a:rPr>
              <a:t>Service bus de gestión (interno)</a:t>
            </a:r>
          </a:p>
          <a:p>
            <a:pPr algn="l"/>
            <a:r>
              <a:rPr lang="es-ES" b="0" i="0" dirty="0">
                <a:solidFill>
                  <a:srgbClr val="24292E"/>
                </a:solidFill>
                <a:effectLst/>
                <a:latin typeface="-apple-system"/>
              </a:rPr>
              <a:t>En el sistema de gestión se utiliza un bus para enviar eventos desde el sistema de gestión al procesador de eventos. En este caso es necesario garantizar el orden de los datos por lo que se desaconseja el uso de Kafka por este motivo. Por ello se opta por una cola </a:t>
            </a:r>
            <a:r>
              <a:rPr lang="es-ES" b="0" i="0" dirty="0" err="1">
                <a:solidFill>
                  <a:srgbClr val="24292E"/>
                </a:solidFill>
                <a:effectLst/>
                <a:latin typeface="-apple-system"/>
              </a:rPr>
              <a:t>ActiveMQ</a:t>
            </a:r>
            <a:r>
              <a:rPr lang="es-ES" b="0" i="0" dirty="0">
                <a:solidFill>
                  <a:srgbClr val="24292E"/>
                </a:solidFill>
                <a:effectLst/>
                <a:latin typeface="-apple-system"/>
              </a:rPr>
              <a:t>, la cual sigue el estándar JMS.</a:t>
            </a:r>
          </a:p>
          <a:p>
            <a:endParaRPr lang="es-ES" dirty="0"/>
          </a:p>
          <a:p>
            <a:pPr algn="l"/>
            <a:r>
              <a:rPr lang="es-ES" b="1" i="0" dirty="0">
                <a:solidFill>
                  <a:srgbClr val="24292E"/>
                </a:solidFill>
                <a:effectLst/>
                <a:latin typeface="-apple-system"/>
              </a:rPr>
              <a:t>Procesadores de eventos</a:t>
            </a:r>
          </a:p>
          <a:p>
            <a:pPr algn="l"/>
            <a:r>
              <a:rPr lang="es-ES" b="0" i="0" dirty="0">
                <a:solidFill>
                  <a:srgbClr val="24292E"/>
                </a:solidFill>
                <a:effectLst/>
                <a:latin typeface="-apple-system"/>
              </a:rPr>
              <a:t>Cada uno de los procesadores de eventos se encargarán de consumir los mensajes disponibles en el </a:t>
            </a:r>
            <a:r>
              <a:rPr lang="es-ES" b="0" i="0" dirty="0" err="1">
                <a:solidFill>
                  <a:srgbClr val="24292E"/>
                </a:solidFill>
                <a:effectLst/>
                <a:latin typeface="-apple-system"/>
              </a:rPr>
              <a:t>service</a:t>
            </a:r>
            <a:r>
              <a:rPr lang="es-ES" b="0" i="0" dirty="0">
                <a:solidFill>
                  <a:srgbClr val="24292E"/>
                </a:solidFill>
                <a:effectLst/>
                <a:latin typeface="-apple-system"/>
              </a:rPr>
              <a:t> bus del módulo de gestión y enviarlos al almacenamiento correspondiente de un adaptador. La idea es que exista un procesador de eventos por cada uno de los diferentes almacenamientos / Triple </a:t>
            </a:r>
            <a:r>
              <a:rPr lang="es-ES" b="0" i="0" dirty="0" err="1">
                <a:solidFill>
                  <a:srgbClr val="24292E"/>
                </a:solidFill>
                <a:effectLst/>
                <a:latin typeface="-apple-system"/>
              </a:rPr>
              <a:t>stores</a:t>
            </a:r>
            <a:r>
              <a:rPr lang="es-ES" b="0" i="0" dirty="0">
                <a:solidFill>
                  <a:srgbClr val="24292E"/>
                </a:solidFill>
                <a:effectLst/>
                <a:latin typeface="-apple-system"/>
              </a:rPr>
              <a:t> (</a:t>
            </a:r>
            <a:r>
              <a:rPr lang="es-ES" b="0" i="0" dirty="0" err="1">
                <a:solidFill>
                  <a:srgbClr val="24292E"/>
                </a:solidFill>
                <a:effectLst/>
                <a:latin typeface="-apple-system"/>
              </a:rPr>
              <a:t>WikiBase</a:t>
            </a:r>
            <a:r>
              <a:rPr lang="es-ES" b="0" i="0" dirty="0">
                <a:solidFill>
                  <a:srgbClr val="24292E"/>
                </a:solidFill>
                <a:effectLst/>
                <a:latin typeface="-apple-system"/>
              </a:rPr>
              <a:t>, </a:t>
            </a:r>
            <a:r>
              <a:rPr lang="es-ES" b="0" i="0" dirty="0" err="1">
                <a:solidFill>
                  <a:srgbClr val="24292E"/>
                </a:solidFill>
                <a:effectLst/>
                <a:latin typeface="-apple-system"/>
              </a:rPr>
              <a:t>Trellis</a:t>
            </a:r>
            <a:r>
              <a:rPr lang="es-ES" b="0" i="0" dirty="0">
                <a:solidFill>
                  <a:srgbClr val="24292E"/>
                </a:solidFill>
                <a:effectLst/>
                <a:latin typeface="-apple-system"/>
              </a:rPr>
              <a:t>, etc.), de esta forma es muy sencillo activar o desactivar los sistemas de almacenamiento en un momento dado, simplemente con levantar o parar el microservicio procesador de eventos.</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Storage </a:t>
            </a:r>
            <a:r>
              <a:rPr lang="es-ES" b="1" i="0" dirty="0" err="1">
                <a:solidFill>
                  <a:srgbClr val="24292E"/>
                </a:solidFill>
                <a:effectLst/>
                <a:latin typeface="-apple-system"/>
              </a:rPr>
              <a:t>adapters</a:t>
            </a:r>
            <a:endParaRPr lang="es-ES" b="1" i="0" dirty="0">
              <a:solidFill>
                <a:srgbClr val="24292E"/>
              </a:solidFill>
              <a:effectLst/>
              <a:latin typeface="-apple-system"/>
            </a:endParaRPr>
          </a:p>
          <a:p>
            <a:pPr algn="l"/>
            <a:r>
              <a:rPr lang="es-ES" b="0" i="0" dirty="0">
                <a:solidFill>
                  <a:srgbClr val="24292E"/>
                </a:solidFill>
                <a:effectLst/>
                <a:latin typeface="-apple-system"/>
              </a:rPr>
              <a:t>En lugar de añadir la lógica correspondiente a un sistema de almacenamiento, se utilizará un adaptador el cual dispondrá de toda la lógica necesaria para interactuar con el </a:t>
            </a:r>
            <a:r>
              <a:rPr lang="es-ES" b="0" i="0" dirty="0" err="1">
                <a:solidFill>
                  <a:srgbClr val="24292E"/>
                </a:solidFill>
                <a:effectLst/>
                <a:latin typeface="-apple-system"/>
              </a:rPr>
              <a:t>triplestore</a:t>
            </a:r>
            <a:r>
              <a:rPr lang="es-ES" b="0" i="0" dirty="0">
                <a:solidFill>
                  <a:srgbClr val="24292E"/>
                </a:solidFill>
                <a:effectLst/>
                <a:latin typeface="-apple-system"/>
              </a:rPr>
              <a:t>. Esto permite que en caso que se quiera cambiar de sistema de almacenamiento, solo con cambiar este adaptador es suficiente para poder trabajar con este nueva capa de persistencia.</a:t>
            </a:r>
          </a:p>
          <a:p>
            <a:pPr algn="l"/>
            <a:r>
              <a:rPr lang="es-ES" b="0" i="0" dirty="0">
                <a:solidFill>
                  <a:srgbClr val="24292E"/>
                </a:solidFill>
                <a:effectLst/>
                <a:latin typeface="-apple-system"/>
              </a:rPr>
              <a:t>Estos adaptadores se encargarán también de transformar el RDF recibido para que concuerde con el sistema final, como por ejemplo las </a:t>
            </a:r>
            <a:r>
              <a:rPr lang="es-ES" b="0" i="0" dirty="0" err="1">
                <a:solidFill>
                  <a:srgbClr val="24292E"/>
                </a:solidFill>
                <a:effectLst/>
                <a:latin typeface="-apple-system"/>
              </a:rPr>
              <a:t>URIs</a:t>
            </a:r>
            <a:r>
              <a:rPr lang="es-ES" b="0" i="0" dirty="0">
                <a:solidFill>
                  <a:srgbClr val="24292E"/>
                </a:solidFill>
                <a:effectLst/>
                <a:latin typeface="-apple-system"/>
              </a:rPr>
              <a:t>, para lo cual se apoyará en la factoría de </a:t>
            </a:r>
            <a:r>
              <a:rPr lang="es-ES" b="0" i="0" dirty="0" err="1">
                <a:solidFill>
                  <a:srgbClr val="24292E"/>
                </a:solidFill>
                <a:effectLst/>
                <a:latin typeface="-apple-system"/>
              </a:rPr>
              <a:t>URIs</a:t>
            </a:r>
            <a:r>
              <a:rPr lang="es-ES" b="0" i="0" dirty="0">
                <a:solidFill>
                  <a:srgbClr val="24292E"/>
                </a:solidFill>
                <a:effectLst/>
                <a:latin typeface="-apple-system"/>
              </a:rPr>
              <a:t>.</a:t>
            </a:r>
          </a:p>
          <a:p>
            <a:pPr algn="l"/>
            <a:r>
              <a:rPr lang="es-ES" b="0" i="0" dirty="0">
                <a:solidFill>
                  <a:srgbClr val="24292E"/>
                </a:solidFill>
                <a:effectLst/>
                <a:latin typeface="-apple-system"/>
              </a:rPr>
              <a:t>Dentro del transcurso del proyecto se desarrollará un adaptador para la ingesta de datos en el sistema </a:t>
            </a:r>
            <a:r>
              <a:rPr lang="es-ES" b="0" i="0" u="none" strike="noStrike" dirty="0" err="1">
                <a:solidFill>
                  <a:srgbClr val="24292E"/>
                </a:solidFill>
                <a:effectLst/>
                <a:latin typeface="-apple-system"/>
                <a:hlinkClick r:id="rId3"/>
              </a:rPr>
              <a:t>Trellis</a:t>
            </a:r>
            <a:r>
              <a:rPr lang="es-ES" b="0" i="0" dirty="0">
                <a:solidFill>
                  <a:srgbClr val="24292E"/>
                </a:solidFill>
                <a:effectLst/>
                <a:latin typeface="-apple-system"/>
              </a:rPr>
              <a:t>, así como en </a:t>
            </a:r>
            <a:r>
              <a:rPr lang="es-ES" b="0" i="0" u="none" strike="noStrike" dirty="0" err="1">
                <a:solidFill>
                  <a:srgbClr val="24292E"/>
                </a:solidFill>
                <a:effectLst/>
                <a:latin typeface="-apple-system"/>
                <a:hlinkClick r:id="rId4"/>
              </a:rPr>
              <a:t>Wikibase</a:t>
            </a:r>
            <a:r>
              <a:rPr lang="es-ES" b="0" i="0" dirty="0">
                <a:solidFill>
                  <a:srgbClr val="24292E"/>
                </a:solidFill>
                <a:effectLst/>
                <a:latin typeface="-apple-system"/>
              </a:rPr>
              <a:t>, aunque no sería descartable generar otros adaptadores en caso que sea necesario.</a:t>
            </a:r>
          </a:p>
          <a:p>
            <a:pPr algn="l"/>
            <a:endParaRPr lang="es-ES" b="0" i="0" dirty="0">
              <a:solidFill>
                <a:srgbClr val="24292E"/>
              </a:solidFill>
              <a:effectLst/>
              <a:latin typeface="-apple-system"/>
            </a:endParaRPr>
          </a:p>
          <a:p>
            <a:endParaRPr lang="es-ES" dirty="0"/>
          </a:p>
          <a:p>
            <a:endParaRPr lang="es-ES" dirty="0"/>
          </a:p>
          <a:p>
            <a:r>
              <a:rPr lang="es-ES" dirty="0"/>
              <a:t>https://github.com/HerculesCRUE/ib-asio-docs-/blob/master/00-Arquitectura/arquitectura_semantica/documento_arquitectura/ASIO_Izertis_Arquitectura.md#gesti%C3%B3n-de-eventos</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48</a:t>
            </a:fld>
            <a:endParaRPr lang="es-ES"/>
          </a:p>
        </p:txBody>
      </p:sp>
    </p:spTree>
    <p:extLst>
      <p:ext uri="{BB962C8B-B14F-4D97-AF65-F5344CB8AC3E}">
        <p14:creationId xmlns:p14="http://schemas.microsoft.com/office/powerpoint/2010/main" val="2945485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Con el fin de aumentar la </a:t>
            </a:r>
            <a:r>
              <a:rPr lang="es-ES" b="1" i="0" dirty="0">
                <a:solidFill>
                  <a:srgbClr val="24292E"/>
                </a:solidFill>
                <a:effectLst/>
                <a:latin typeface="-apple-system"/>
              </a:rPr>
              <a:t>escalabilidad y alta disponibilidad del sistema</a:t>
            </a:r>
            <a:r>
              <a:rPr lang="es-ES" b="0" i="0" dirty="0">
                <a:solidFill>
                  <a:srgbClr val="24292E"/>
                </a:solidFill>
                <a:effectLst/>
                <a:latin typeface="-apple-system"/>
              </a:rPr>
              <a:t>, se propone la utilización de un sistema de procesamiento de flujos (</a:t>
            </a:r>
            <a:r>
              <a:rPr lang="es-ES" b="0" i="0" dirty="0" err="1">
                <a:solidFill>
                  <a:srgbClr val="24292E"/>
                </a:solidFill>
                <a:effectLst/>
                <a:latin typeface="-apple-system"/>
              </a:rPr>
              <a:t>streams</a:t>
            </a:r>
            <a:r>
              <a:rPr lang="es-ES" b="0" i="0" dirty="0">
                <a:solidFill>
                  <a:srgbClr val="24292E"/>
                </a:solidFill>
                <a:effectLst/>
                <a:latin typeface="-apple-system"/>
              </a:rPr>
              <a:t>) de eventos. Este tipo de sistemas están siendo utilizados en proyectos que requieren el procesamiento de grandes cantidades de datos y consisten en utilizar un mecanismo de publicación/suscripción a un log distribuido de sólo lectura. La ventaja es que las operaciones de escritura en el log son más eficientes que las actualizaciones en una base de datos.</a:t>
            </a:r>
            <a:endParaRPr lang="es-ES" dirty="0"/>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49</a:t>
            </a:fld>
            <a:endParaRPr lang="es-ES"/>
          </a:p>
        </p:txBody>
      </p:sp>
    </p:spTree>
    <p:extLst>
      <p:ext uri="{BB962C8B-B14F-4D97-AF65-F5344CB8AC3E}">
        <p14:creationId xmlns:p14="http://schemas.microsoft.com/office/powerpoint/2010/main" val="2023892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El mundo produce datos, se están produciendo en todo momento y para poder aprovecharse de ello se necesita una plataforma que soporte la ingesta de grandes volúmenes de información, aquí es donde entre en juego herramientas como Kafka.</a:t>
            </a:r>
          </a:p>
          <a:p>
            <a:pPr marL="0" indent="0" algn="l">
              <a:buFontTx/>
              <a:buNone/>
            </a:pPr>
            <a:endParaRPr lang="es-ES" b="0" i="0" dirty="0">
              <a:solidFill>
                <a:srgbClr val="24292E"/>
              </a:solidFill>
              <a:effectLst/>
              <a:latin typeface="-apple-system"/>
            </a:endParaRPr>
          </a:p>
          <a:p>
            <a:pPr marL="0" indent="0" algn="l">
              <a:buFontTx/>
              <a:buNone/>
            </a:pPr>
            <a:r>
              <a:rPr lang="es-ES" b="0" i="0" dirty="0">
                <a:solidFill>
                  <a:srgbClr val="24292E"/>
                </a:solidFill>
                <a:effectLst/>
                <a:latin typeface="-apple-system"/>
              </a:rPr>
              <a:t>Este tipo de sistemas suelen trabajar con el patrón publicación/suscripción permite desacoplar el sistema de publicación de eventos de los sistemas consumidores. En caso de que un consumidor de eventos falle, puede haber otros consumidores funcionando.</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50</a:t>
            </a:fld>
            <a:endParaRPr lang="es-ES"/>
          </a:p>
        </p:txBody>
      </p:sp>
    </p:spTree>
    <p:extLst>
      <p:ext uri="{BB962C8B-B14F-4D97-AF65-F5344CB8AC3E}">
        <p14:creationId xmlns:p14="http://schemas.microsoft.com/office/powerpoint/2010/main" val="282929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https://rdf4j.org/documentation/tutorials/getting-started/</a:t>
            </a:r>
          </a:p>
          <a:p>
            <a:endParaRPr lang="es-ES" dirty="0"/>
          </a:p>
          <a:p>
            <a:pPr marL="171450" indent="-171450">
              <a:buFontTx/>
              <a:buChar char="-"/>
            </a:pPr>
            <a:r>
              <a:rPr lang="es-ES" b="0" i="0" dirty="0">
                <a:solidFill>
                  <a:srgbClr val="000000"/>
                </a:solidFill>
                <a:effectLst/>
                <a:latin typeface="Roboto"/>
              </a:rPr>
              <a:t>Sujeto, predicado y objeto</a:t>
            </a:r>
          </a:p>
          <a:p>
            <a:pPr marL="171450" indent="-171450">
              <a:buFontTx/>
              <a:buChar char="-"/>
            </a:pPr>
            <a:r>
              <a:rPr lang="es-ES" b="0" i="0" dirty="0">
                <a:solidFill>
                  <a:srgbClr val="000000"/>
                </a:solidFill>
                <a:effectLst/>
                <a:latin typeface="Roboto"/>
              </a:rPr>
              <a:t>Recursos o literales</a:t>
            </a:r>
          </a:p>
          <a:p>
            <a:pPr marL="171450" indent="-171450">
              <a:buFontTx/>
              <a:buChar char="-"/>
            </a:pPr>
            <a:r>
              <a:rPr lang="es-ES" b="0" i="0" dirty="0" err="1">
                <a:solidFill>
                  <a:srgbClr val="000000"/>
                </a:solidFill>
                <a:effectLst/>
                <a:latin typeface="Roboto"/>
              </a:rPr>
              <a:t>IRIs</a:t>
            </a:r>
            <a:r>
              <a:rPr lang="es-ES" b="0" i="0" dirty="0">
                <a:solidFill>
                  <a:srgbClr val="000000"/>
                </a:solidFill>
                <a:effectLst/>
                <a:latin typeface="Roboto"/>
              </a:rPr>
              <a:t>: identificador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0" i="0" dirty="0">
                <a:solidFill>
                  <a:srgbClr val="4C4D4E"/>
                </a:solidFill>
                <a:effectLst/>
                <a:latin typeface="Roboto"/>
              </a:rPr>
              <a:t>Se pueden reutilizar lenguajes ya definidos</a:t>
            </a:r>
          </a:p>
          <a:p>
            <a:pPr marL="171450" indent="-171450">
              <a:buFontTx/>
              <a:buChar char="-"/>
            </a:pPr>
            <a:r>
              <a:rPr lang="es-ES" b="0" i="0" dirty="0">
                <a:solidFill>
                  <a:srgbClr val="000000"/>
                </a:solidFill>
                <a:effectLst/>
                <a:latin typeface="Roboto"/>
              </a:rPr>
              <a:t>Propiedades: </a:t>
            </a:r>
            <a:r>
              <a:rPr lang="es-ES" b="0" i="0" dirty="0" err="1">
                <a:solidFill>
                  <a:srgbClr val="000000"/>
                </a:solidFill>
                <a:effectLst/>
                <a:latin typeface="Roboto"/>
              </a:rPr>
              <a:t>foaf</a:t>
            </a:r>
            <a:r>
              <a:rPr lang="es-ES" b="0" i="0" dirty="0">
                <a:solidFill>
                  <a:srgbClr val="000000"/>
                </a:solidFill>
                <a:effectLst/>
                <a:latin typeface="Roboto"/>
              </a:rPr>
              <a:t> es un prefijo que denota una vocabulario </a:t>
            </a:r>
            <a:r>
              <a:rPr lang="es-ES" b="0" i="0" dirty="0">
                <a:solidFill>
                  <a:srgbClr val="4C4D4E"/>
                </a:solidFill>
                <a:effectLst/>
                <a:latin typeface="Roboto"/>
              </a:rPr>
              <a:t>FOAF (</a:t>
            </a:r>
            <a:r>
              <a:rPr lang="es-ES" b="0" i="0" dirty="0" err="1">
                <a:solidFill>
                  <a:srgbClr val="4C4D4E"/>
                </a:solidFill>
                <a:effectLst/>
                <a:latin typeface="Roboto"/>
              </a:rPr>
              <a:t>Friend</a:t>
            </a:r>
            <a:r>
              <a:rPr lang="es-ES" b="0" i="0" dirty="0">
                <a:solidFill>
                  <a:srgbClr val="4C4D4E"/>
                </a:solidFill>
                <a:effectLst/>
                <a:latin typeface="Roboto"/>
              </a:rPr>
              <a:t>-</a:t>
            </a:r>
            <a:r>
              <a:rPr lang="es-ES" b="0" i="0" dirty="0" err="1">
                <a:solidFill>
                  <a:srgbClr val="4C4D4E"/>
                </a:solidFill>
                <a:effectLst/>
                <a:latin typeface="Roboto"/>
              </a:rPr>
              <a:t>of</a:t>
            </a:r>
            <a:r>
              <a:rPr lang="es-ES" b="0" i="0" dirty="0">
                <a:solidFill>
                  <a:srgbClr val="4C4D4E"/>
                </a:solidFill>
                <a:effectLst/>
                <a:latin typeface="Roboto"/>
              </a:rPr>
              <a:t>-a-</a:t>
            </a:r>
            <a:r>
              <a:rPr lang="es-ES" b="0" i="0" dirty="0" err="1">
                <a:solidFill>
                  <a:srgbClr val="4C4D4E"/>
                </a:solidFill>
                <a:effectLst/>
                <a:latin typeface="Roboto"/>
              </a:rPr>
              <a:t>Friend</a:t>
            </a:r>
            <a:r>
              <a:rPr lang="es-ES" b="0" i="0" dirty="0">
                <a:solidFill>
                  <a:srgbClr val="4C4D4E"/>
                </a:solidFill>
                <a:effectLst/>
                <a:latin typeface="Roboto"/>
              </a:rPr>
              <a:t>) </a:t>
            </a:r>
            <a:r>
              <a:rPr lang="es-ES" b="0" i="0" dirty="0" err="1">
                <a:solidFill>
                  <a:srgbClr val="4C4D4E"/>
                </a:solidFill>
                <a:effectLst/>
                <a:latin typeface="Roboto"/>
              </a:rPr>
              <a:t>vocabulary</a:t>
            </a:r>
            <a:endParaRPr lang="es-ES" b="0" i="0" dirty="0">
              <a:solidFill>
                <a:srgbClr val="4C4D4E"/>
              </a:solidFill>
              <a:effectLst/>
              <a:latin typeface="Roboto"/>
            </a:endParaRPr>
          </a:p>
          <a:p>
            <a:pPr marL="171450" indent="-171450">
              <a:buFontTx/>
              <a:buChar char="-"/>
            </a:pPr>
            <a:r>
              <a:rPr lang="es-ES" b="0" i="0" dirty="0">
                <a:solidFill>
                  <a:srgbClr val="4C4D4E"/>
                </a:solidFill>
                <a:effectLst/>
                <a:latin typeface="Roboto"/>
              </a:rPr>
              <a:t>Nodos, grafos</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a:t>
            </a:fld>
            <a:endParaRPr lang="es-ES"/>
          </a:p>
        </p:txBody>
      </p:sp>
    </p:spTree>
    <p:extLst>
      <p:ext uri="{BB962C8B-B14F-4D97-AF65-F5344CB8AC3E}">
        <p14:creationId xmlns:p14="http://schemas.microsoft.com/office/powerpoint/2010/main" val="1949084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51</a:t>
            </a:fld>
            <a:endParaRPr lang="es-ES"/>
          </a:p>
        </p:txBody>
      </p:sp>
    </p:spTree>
    <p:extLst>
      <p:ext uri="{BB962C8B-B14F-4D97-AF65-F5344CB8AC3E}">
        <p14:creationId xmlns:p14="http://schemas.microsoft.com/office/powerpoint/2010/main" val="1363647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Uno o varios consumidores</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52</a:t>
            </a:fld>
            <a:endParaRPr lang="es-ES"/>
          </a:p>
        </p:txBody>
      </p:sp>
    </p:spTree>
    <p:extLst>
      <p:ext uri="{BB962C8B-B14F-4D97-AF65-F5344CB8AC3E}">
        <p14:creationId xmlns:p14="http://schemas.microsoft.com/office/powerpoint/2010/main" val="2955115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53</a:t>
            </a:fld>
            <a:endParaRPr lang="es-ES"/>
          </a:p>
        </p:txBody>
      </p:sp>
    </p:spTree>
    <p:extLst>
      <p:ext uri="{BB962C8B-B14F-4D97-AF65-F5344CB8AC3E}">
        <p14:creationId xmlns:p14="http://schemas.microsoft.com/office/powerpoint/2010/main" val="2207134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54</a:t>
            </a:fld>
            <a:endParaRPr lang="es-ES"/>
          </a:p>
        </p:txBody>
      </p:sp>
    </p:spTree>
    <p:extLst>
      <p:ext uri="{BB962C8B-B14F-4D97-AF65-F5344CB8AC3E}">
        <p14:creationId xmlns:p14="http://schemas.microsoft.com/office/powerpoint/2010/main" val="3320344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Kafka divide los </a:t>
            </a:r>
            <a:r>
              <a:rPr lang="es-ES" dirty="0" err="1"/>
              <a:t>topics</a:t>
            </a:r>
            <a:r>
              <a:rPr lang="es-ES" dirty="0"/>
              <a:t> en particiones.  La clave de registro, por defecto, determina a qué partición un productor envía el registro.</a:t>
            </a:r>
          </a:p>
          <a:p>
            <a:endParaRPr lang="es-ES" dirty="0"/>
          </a:p>
          <a:p>
            <a:r>
              <a:rPr lang="es-ES" dirty="0"/>
              <a:t>Kafka también utiliza particiones para facilitar los consumidores paralelos. Los consumidores consumen registros en paralelo hasta el número de particiones.</a:t>
            </a:r>
          </a:p>
          <a:p>
            <a:endParaRPr lang="es-ES" dirty="0"/>
          </a:p>
          <a:p>
            <a:r>
              <a:rPr lang="es-ES" dirty="0"/>
              <a:t>El orden garantizado por partición. Si realiza la partición por clave, todos los registros de la clave estarán en la misma partición, lo que es útil si alguna vez tiene que reproducir el registro. Kafka puede replicar particiones en varios agentes para la conmutación por error.</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55</a:t>
            </a:fld>
            <a:endParaRPr lang="es-ES"/>
          </a:p>
        </p:txBody>
      </p:sp>
    </p:spTree>
    <p:extLst>
      <p:ext uri="{BB962C8B-B14F-4D97-AF65-F5344CB8AC3E}">
        <p14:creationId xmlns:p14="http://schemas.microsoft.com/office/powerpoint/2010/main" val="36894259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56</a:t>
            </a:fld>
            <a:endParaRPr lang="es-ES"/>
          </a:p>
        </p:txBody>
      </p:sp>
    </p:spTree>
    <p:extLst>
      <p:ext uri="{BB962C8B-B14F-4D97-AF65-F5344CB8AC3E}">
        <p14:creationId xmlns:p14="http://schemas.microsoft.com/office/powerpoint/2010/main" val="1103465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57</a:t>
            </a:fld>
            <a:endParaRPr lang="es-ES"/>
          </a:p>
        </p:txBody>
      </p:sp>
    </p:spTree>
    <p:extLst>
      <p:ext uri="{BB962C8B-B14F-4D97-AF65-F5344CB8AC3E}">
        <p14:creationId xmlns:p14="http://schemas.microsoft.com/office/powerpoint/2010/main" val="14163834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58</a:t>
            </a:fld>
            <a:endParaRPr lang="es-ES"/>
          </a:p>
        </p:txBody>
      </p:sp>
    </p:spTree>
    <p:extLst>
      <p:ext uri="{BB962C8B-B14F-4D97-AF65-F5344CB8AC3E}">
        <p14:creationId xmlns:p14="http://schemas.microsoft.com/office/powerpoint/2010/main" val="281855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Este estilo arquitectónico se ha denominado arquitectura Kappa y suele materializarse mediante el uso de Apache Kafka . El uso de Kafka permite una serie de ventajas:</a:t>
            </a:r>
          </a:p>
          <a:p>
            <a:pPr algn="l"/>
            <a:endParaRPr lang="es-ES" b="0" i="0" dirty="0">
              <a:solidFill>
                <a:srgbClr val="24292E"/>
              </a:solidFill>
              <a:effectLst/>
              <a:latin typeface="-apple-system"/>
            </a:endParaRPr>
          </a:p>
          <a:p>
            <a:pPr marL="171450" indent="-171450" algn="l">
              <a:buFontTx/>
              <a:buChar char="-"/>
            </a:pPr>
            <a:r>
              <a:rPr lang="es-ES" b="0" i="0" dirty="0">
                <a:solidFill>
                  <a:srgbClr val="24292E"/>
                </a:solidFill>
                <a:effectLst/>
                <a:latin typeface="-apple-system"/>
              </a:rPr>
              <a:t>La utilización del log distribuido como fuente de verdad permite desarrollar diferentes vistas de los mismos datos. Una vista puede ser una base de datos RDF o un índice de búsqueda como </a:t>
            </a:r>
            <a:r>
              <a:rPr lang="es-ES" b="0" i="0" dirty="0" err="1">
                <a:solidFill>
                  <a:srgbClr val="24292E"/>
                </a:solidFill>
                <a:effectLst/>
                <a:latin typeface="-apple-system"/>
              </a:rPr>
              <a:t>ElasticSearch</a:t>
            </a:r>
            <a:r>
              <a:rPr lang="es-ES" b="0" i="0" dirty="0">
                <a:solidFill>
                  <a:srgbClr val="24292E"/>
                </a:solidFill>
                <a:effectLst/>
                <a:latin typeface="-apple-system"/>
              </a:rPr>
              <a:t>. Si algún componente falla, las vistas pueden recomponerse a partir del log distribuido</a:t>
            </a:r>
          </a:p>
          <a:p>
            <a:pPr marL="171450" indent="-171450" algn="l">
              <a:buFontTx/>
              <a:buChar char="-"/>
            </a:pPr>
            <a:r>
              <a:rPr lang="es-ES" b="0" i="0" dirty="0">
                <a:solidFill>
                  <a:srgbClr val="24292E"/>
                </a:solidFill>
                <a:effectLst/>
                <a:latin typeface="-apple-system"/>
              </a:rPr>
              <a:t>Si una aplicación productora de eventos comienza a fallar generando datos incorrectos, es relativamente sencillo modificar los consumidores de eventos para que ignoren los datos erróneos. Por el contrario, si una base de datos se corrompe, su restauración puede ser más complicada y requerir el uso de copias de resguardo.</a:t>
            </a:r>
          </a:p>
          <a:p>
            <a:pPr marL="171450" indent="-171450" algn="l">
              <a:buFontTx/>
              <a:buChar char="-"/>
            </a:pPr>
            <a:r>
              <a:rPr lang="es-ES" b="0" i="0" dirty="0">
                <a:solidFill>
                  <a:srgbClr val="24292E"/>
                </a:solidFill>
                <a:effectLst/>
                <a:latin typeface="-apple-system"/>
              </a:rPr>
              <a:t>La depuración puede ser más sencilla en un log de solo escritura que en una base de datos que se modifica continuamente puesto que los eventos pueden volver a ejecutarse para diagnosticar qué ocurrió en una determinada situación</a:t>
            </a:r>
          </a:p>
          <a:p>
            <a:pPr marL="171450" indent="-171450" algn="l">
              <a:buFontTx/>
              <a:buChar char="-"/>
            </a:pPr>
            <a:r>
              <a:rPr lang="es-ES" b="0" i="0" dirty="0">
                <a:solidFill>
                  <a:srgbClr val="24292E"/>
                </a:solidFill>
                <a:effectLst/>
                <a:latin typeface="-apple-system"/>
              </a:rPr>
              <a:t>Para el modelado de datos, la utilización de un log que solamente permite añadir datos puede ser más sencilla que el uso de transacciones ACID sobre bases de datos tradicionales. El patrón </a:t>
            </a:r>
            <a:r>
              <a:rPr lang="es-ES" b="0" i="0" dirty="0" err="1">
                <a:solidFill>
                  <a:srgbClr val="24292E"/>
                </a:solidFill>
                <a:effectLst/>
                <a:latin typeface="-apple-system"/>
              </a:rPr>
              <a:t>event-sourcing</a:t>
            </a:r>
            <a:r>
              <a:rPr lang="es-ES" b="0" i="0" dirty="0">
                <a:solidFill>
                  <a:srgbClr val="24292E"/>
                </a:solidFill>
                <a:effectLst/>
                <a:latin typeface="-apple-system"/>
              </a:rPr>
              <a:t> encaja con este estilo arquitectónico.</a:t>
            </a:r>
          </a:p>
          <a:p>
            <a:pPr marL="171450" indent="-171450" algn="l">
              <a:buFontTx/>
              <a:buChar char="-"/>
            </a:pPr>
            <a:r>
              <a:rPr lang="es-ES" b="0" i="0" dirty="0">
                <a:solidFill>
                  <a:srgbClr val="24292E"/>
                </a:solidFill>
                <a:effectLst/>
                <a:latin typeface="-apple-system"/>
              </a:rPr>
              <a:t>Este estilo puede facilitar el análisis de datos posterior. En muchas ocasiones es más útil entender cómo se ha llegado a un estado de la base de datos, que disponer únicamente del estado final de la base de datos.</a:t>
            </a:r>
          </a:p>
          <a:p>
            <a:pPr marL="171450" indent="-171450" algn="l">
              <a:buFontTx/>
              <a:buChar char="-"/>
            </a:pPr>
            <a:r>
              <a:rPr lang="es-ES" b="0" i="0" dirty="0">
                <a:solidFill>
                  <a:srgbClr val="24292E"/>
                </a:solidFill>
                <a:effectLst/>
                <a:latin typeface="-apple-system"/>
              </a:rPr>
              <a:t>El patrón publicación/suscripción permite desacoplar el sistema de publicación de eventos de los sistemas consumidores. En caso de que un consumidor de eventos falle, puede haber otros consumidores funcionando.</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59</a:t>
            </a:fld>
            <a:endParaRPr lang="es-ES"/>
          </a:p>
        </p:txBody>
      </p:sp>
    </p:spTree>
    <p:extLst>
      <p:ext uri="{BB962C8B-B14F-4D97-AF65-F5344CB8AC3E}">
        <p14:creationId xmlns:p14="http://schemas.microsoft.com/office/powerpoint/2010/main" val="19087283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Kafka no está diseñado para garantizar el orden de los eventos enviados. Es por ello que en los casos en los que sea necesario garantizar este orden se opte por un sistema tipo </a:t>
            </a:r>
            <a:r>
              <a:rPr lang="es-ES" b="0" i="0" dirty="0" err="1">
                <a:solidFill>
                  <a:srgbClr val="24292E"/>
                </a:solidFill>
                <a:effectLst/>
                <a:latin typeface="-apple-system"/>
              </a:rPr>
              <a:t>ActiveMQ</a:t>
            </a:r>
            <a:r>
              <a:rPr lang="es-ES" b="0" i="0" dirty="0">
                <a:solidFill>
                  <a:srgbClr val="24292E"/>
                </a:solidFill>
                <a:effectLst/>
                <a:latin typeface="-apple-system"/>
              </a:rPr>
              <a:t>.</a:t>
            </a:r>
          </a:p>
          <a:p>
            <a:pPr algn="l"/>
            <a:r>
              <a:rPr lang="es-ES" b="0" i="0" dirty="0" err="1">
                <a:solidFill>
                  <a:srgbClr val="24292E"/>
                </a:solidFill>
                <a:effectLst/>
                <a:latin typeface="-apple-system"/>
              </a:rPr>
              <a:t>ActiveMQ</a:t>
            </a:r>
            <a:r>
              <a:rPr lang="es-ES" b="0" i="0" dirty="0">
                <a:solidFill>
                  <a:srgbClr val="24292E"/>
                </a:solidFill>
                <a:effectLst/>
                <a:latin typeface="-apple-system"/>
              </a:rPr>
              <a:t> es un </a:t>
            </a:r>
            <a:r>
              <a:rPr lang="es-ES" b="0" i="0" dirty="0" err="1">
                <a:solidFill>
                  <a:srgbClr val="24292E"/>
                </a:solidFill>
                <a:effectLst/>
                <a:latin typeface="-apple-system"/>
              </a:rPr>
              <a:t>broker</a:t>
            </a:r>
            <a:r>
              <a:rPr lang="es-ES" b="0" i="0" dirty="0">
                <a:solidFill>
                  <a:srgbClr val="24292E"/>
                </a:solidFill>
                <a:effectLst/>
                <a:latin typeface="-apple-system"/>
              </a:rPr>
              <a:t> de mensajería </a:t>
            </a:r>
            <a:r>
              <a:rPr lang="es-ES" b="0" i="0" dirty="0" err="1">
                <a:solidFill>
                  <a:srgbClr val="24292E"/>
                </a:solidFill>
                <a:effectLst/>
                <a:latin typeface="-apple-system"/>
              </a:rPr>
              <a:t>OpenSoruce</a:t>
            </a:r>
            <a:r>
              <a:rPr lang="es-ES" b="0" i="0" dirty="0">
                <a:solidFill>
                  <a:srgbClr val="24292E"/>
                </a:solidFill>
                <a:effectLst/>
                <a:latin typeface="-apple-system"/>
              </a:rPr>
              <a:t> que implementa la especificación JMS.</a:t>
            </a:r>
          </a:p>
          <a:p>
            <a:endParaRPr lang="es-ES" dirty="0"/>
          </a:p>
          <a:p>
            <a:r>
              <a:rPr lang="es-ES" dirty="0"/>
              <a:t>https://github.com/HerculesCRUE/ib-asio-docs-/blob/master/00-Arquitectura/arquitectura_semantica/documento_arquitectura/ASIO_Izertis_Arquitectura.md#procesamiento-de-streams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60</a:t>
            </a:fld>
            <a:endParaRPr lang="es-ES"/>
          </a:p>
        </p:txBody>
      </p:sp>
    </p:spTree>
    <p:extLst>
      <p:ext uri="{BB962C8B-B14F-4D97-AF65-F5344CB8AC3E}">
        <p14:creationId xmlns:p14="http://schemas.microsoft.com/office/powerpoint/2010/main" val="404269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https://rdf4j.org/documentation/tutorials/getting-started/</a:t>
            </a:r>
          </a:p>
          <a:p>
            <a:endParaRPr lang="es-ES" dirty="0"/>
          </a:p>
          <a:p>
            <a:pPr marL="171450" indent="-171450">
              <a:buFontTx/>
              <a:buChar char="-"/>
            </a:pPr>
            <a:r>
              <a:rPr lang="es-ES" b="0" i="0" dirty="0">
                <a:solidFill>
                  <a:srgbClr val="000000"/>
                </a:solidFill>
                <a:effectLst/>
                <a:latin typeface="Roboto"/>
              </a:rPr>
              <a:t>Sujeto, predicado y objeto</a:t>
            </a:r>
          </a:p>
          <a:p>
            <a:pPr marL="171450" indent="-171450">
              <a:buFontTx/>
              <a:buChar char="-"/>
            </a:pPr>
            <a:r>
              <a:rPr lang="es-ES" b="0" i="0" dirty="0" err="1">
                <a:solidFill>
                  <a:srgbClr val="000000"/>
                </a:solidFill>
                <a:effectLst/>
                <a:latin typeface="Roboto"/>
              </a:rPr>
              <a:t>IRIs</a:t>
            </a:r>
            <a:r>
              <a:rPr lang="es-ES" b="0" i="0" dirty="0">
                <a:solidFill>
                  <a:srgbClr val="000000"/>
                </a:solidFill>
                <a:effectLst/>
                <a:latin typeface="Roboto"/>
              </a:rPr>
              <a:t>: identificador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0" i="0" dirty="0">
                <a:solidFill>
                  <a:srgbClr val="4C4D4E"/>
                </a:solidFill>
                <a:effectLst/>
                <a:latin typeface="Roboto"/>
              </a:rPr>
              <a:t>Se pueden reutilizar lenguajes ya definidos</a:t>
            </a:r>
          </a:p>
          <a:p>
            <a:pPr marL="171450" indent="-171450">
              <a:buFontTx/>
              <a:buChar char="-"/>
            </a:pPr>
            <a:r>
              <a:rPr lang="es-ES" b="0" i="0" dirty="0">
                <a:solidFill>
                  <a:srgbClr val="000000"/>
                </a:solidFill>
                <a:effectLst/>
                <a:latin typeface="Roboto"/>
              </a:rPr>
              <a:t>Propiedades: </a:t>
            </a:r>
            <a:r>
              <a:rPr lang="es-ES" b="0" i="0" dirty="0" err="1">
                <a:solidFill>
                  <a:srgbClr val="000000"/>
                </a:solidFill>
                <a:effectLst/>
                <a:latin typeface="Roboto"/>
              </a:rPr>
              <a:t>foaf</a:t>
            </a:r>
            <a:r>
              <a:rPr lang="es-ES" b="0" i="0" dirty="0">
                <a:solidFill>
                  <a:srgbClr val="000000"/>
                </a:solidFill>
                <a:effectLst/>
                <a:latin typeface="Roboto"/>
              </a:rPr>
              <a:t> es un prefijo que denota una vocabulario </a:t>
            </a:r>
            <a:r>
              <a:rPr lang="es-ES" b="0" i="0" dirty="0">
                <a:solidFill>
                  <a:srgbClr val="4C4D4E"/>
                </a:solidFill>
                <a:effectLst/>
                <a:latin typeface="Roboto"/>
              </a:rPr>
              <a:t>FOAF (</a:t>
            </a:r>
            <a:r>
              <a:rPr lang="es-ES" b="0" i="0" dirty="0" err="1">
                <a:solidFill>
                  <a:srgbClr val="4C4D4E"/>
                </a:solidFill>
                <a:effectLst/>
                <a:latin typeface="Roboto"/>
              </a:rPr>
              <a:t>Friend</a:t>
            </a:r>
            <a:r>
              <a:rPr lang="es-ES" b="0" i="0" dirty="0">
                <a:solidFill>
                  <a:srgbClr val="4C4D4E"/>
                </a:solidFill>
                <a:effectLst/>
                <a:latin typeface="Roboto"/>
              </a:rPr>
              <a:t>-</a:t>
            </a:r>
            <a:r>
              <a:rPr lang="es-ES" b="0" i="0" dirty="0" err="1">
                <a:solidFill>
                  <a:srgbClr val="4C4D4E"/>
                </a:solidFill>
                <a:effectLst/>
                <a:latin typeface="Roboto"/>
              </a:rPr>
              <a:t>of</a:t>
            </a:r>
            <a:r>
              <a:rPr lang="es-ES" b="0" i="0" dirty="0">
                <a:solidFill>
                  <a:srgbClr val="4C4D4E"/>
                </a:solidFill>
                <a:effectLst/>
                <a:latin typeface="Roboto"/>
              </a:rPr>
              <a:t>-a-</a:t>
            </a:r>
            <a:r>
              <a:rPr lang="es-ES" b="0" i="0" dirty="0" err="1">
                <a:solidFill>
                  <a:srgbClr val="4C4D4E"/>
                </a:solidFill>
                <a:effectLst/>
                <a:latin typeface="Roboto"/>
              </a:rPr>
              <a:t>Friend</a:t>
            </a:r>
            <a:r>
              <a:rPr lang="es-ES" b="0" i="0" dirty="0">
                <a:solidFill>
                  <a:srgbClr val="4C4D4E"/>
                </a:solidFill>
                <a:effectLst/>
                <a:latin typeface="Roboto"/>
              </a:rPr>
              <a:t>) </a:t>
            </a:r>
            <a:r>
              <a:rPr lang="es-ES" b="0" i="0" dirty="0" err="1">
                <a:solidFill>
                  <a:srgbClr val="4C4D4E"/>
                </a:solidFill>
                <a:effectLst/>
                <a:latin typeface="Roboto"/>
              </a:rPr>
              <a:t>vocabulary</a:t>
            </a:r>
            <a:endParaRPr lang="es-ES" b="0" i="0" dirty="0">
              <a:solidFill>
                <a:srgbClr val="4C4D4E"/>
              </a:solidFill>
              <a:effectLst/>
              <a:latin typeface="Roboto"/>
            </a:endParaRPr>
          </a:p>
          <a:p>
            <a:pPr marL="171450" indent="-171450">
              <a:buFontTx/>
              <a:buChar char="-"/>
            </a:pPr>
            <a:r>
              <a:rPr lang="es-ES" b="0" i="0" dirty="0">
                <a:solidFill>
                  <a:srgbClr val="4C4D4E"/>
                </a:solidFill>
                <a:effectLst/>
                <a:latin typeface="Roboto"/>
              </a:rPr>
              <a:t>Nodos, grafos</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7</a:t>
            </a:fld>
            <a:endParaRPr lang="es-ES"/>
          </a:p>
        </p:txBody>
      </p:sp>
    </p:spTree>
    <p:extLst>
      <p:ext uri="{BB962C8B-B14F-4D97-AF65-F5344CB8AC3E}">
        <p14:creationId xmlns:p14="http://schemas.microsoft.com/office/powerpoint/2010/main" val="18269884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US" b="0" i="0" dirty="0">
                <a:solidFill>
                  <a:srgbClr val="333333"/>
                </a:solidFill>
                <a:effectLst/>
                <a:latin typeface="Muli" panose="02000303000000000000" pitchFamily="2" charset="0"/>
              </a:rPr>
              <a:t>With JMS you have the option of publishing messages to a Topic or Queue. There is a fundamental difference between the two which is illustrated below. A Topic forwards a message from the producer to many consumers at once. It’s a broadcast. This is often called Publish-and-Subscribe (Pub/Sub) messaging. A Queue may also have many consumers, but it forwards each message to only one consumer. The consumers wait in line, in a queue, taking turns getting new messages from the Queue. This often called Point-to-Point (P2P) messaging.</a:t>
            </a:r>
            <a:r>
              <a:rPr lang="es-ES" b="0" i="0" dirty="0">
                <a:solidFill>
                  <a:srgbClr val="24292E"/>
                </a:solidFill>
                <a:effectLst/>
                <a:latin typeface="-apple-system"/>
              </a:rPr>
              <a:t> </a:t>
            </a:r>
          </a:p>
          <a:p>
            <a:endParaRPr lang="es-ES" dirty="0"/>
          </a:p>
          <a:p>
            <a:r>
              <a:rPr lang="es-ES" dirty="0"/>
              <a:t>https://github.com/HerculesCRUE/ib-asio-docs-/blob/master/00-Arquitectura/arquitectura_semantica/documento_arquitectura/ASIO_Izertis_Arquitectura.md#procesamiento-de-streams</a:t>
            </a:r>
          </a:p>
          <a:p>
            <a:r>
              <a:rPr lang="es-ES" dirty="0"/>
              <a:t>https://www.tomitribe.com/blog/5-minutes-or-less-activemq-with-jms-queues-and-topics/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61</a:t>
            </a:fld>
            <a:endParaRPr lang="es-ES"/>
          </a:p>
        </p:txBody>
      </p:sp>
    </p:spTree>
    <p:extLst>
      <p:ext uri="{BB962C8B-B14F-4D97-AF65-F5344CB8AC3E}">
        <p14:creationId xmlns:p14="http://schemas.microsoft.com/office/powerpoint/2010/main" val="2427305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62</a:t>
            </a:fld>
            <a:endParaRPr lang="es-ES"/>
          </a:p>
        </p:txBody>
      </p:sp>
    </p:spTree>
    <p:extLst>
      <p:ext uri="{BB962C8B-B14F-4D97-AF65-F5344CB8AC3E}">
        <p14:creationId xmlns:p14="http://schemas.microsoft.com/office/powerpoint/2010/main" val="13255819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63</a:t>
            </a:fld>
            <a:endParaRPr lang="es-ES"/>
          </a:p>
        </p:txBody>
      </p:sp>
    </p:spTree>
    <p:extLst>
      <p:ext uri="{BB962C8B-B14F-4D97-AF65-F5344CB8AC3E}">
        <p14:creationId xmlns:p14="http://schemas.microsoft.com/office/powerpoint/2010/main" val="25024756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64</a:t>
            </a:fld>
            <a:endParaRPr lang="es-ES"/>
          </a:p>
        </p:txBody>
      </p:sp>
    </p:spTree>
    <p:extLst>
      <p:ext uri="{BB962C8B-B14F-4D97-AF65-F5344CB8AC3E}">
        <p14:creationId xmlns:p14="http://schemas.microsoft.com/office/powerpoint/2010/main" val="32118742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65</a:t>
            </a:fld>
            <a:endParaRPr lang="es-ES"/>
          </a:p>
        </p:txBody>
      </p:sp>
    </p:spTree>
    <p:extLst>
      <p:ext uri="{BB962C8B-B14F-4D97-AF65-F5344CB8AC3E}">
        <p14:creationId xmlns:p14="http://schemas.microsoft.com/office/powerpoint/2010/main" val="1781595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spcBef>
                <a:spcPts val="900"/>
              </a:spcBef>
              <a:spcAft>
                <a:spcPts val="1000"/>
              </a:spcAft>
            </a:pPr>
            <a:r>
              <a:rPr lang="es-ES" sz="1800" dirty="0">
                <a:effectLst/>
                <a:latin typeface="Open Sans"/>
                <a:ea typeface="Calibri" panose="020F0502020204030204" pitchFamily="34" charset="0"/>
              </a:rPr>
              <a:t>la factoría de </a:t>
            </a:r>
            <a:r>
              <a:rPr lang="es-ES" sz="1800" dirty="0" err="1">
                <a:effectLst/>
                <a:latin typeface="Open Sans"/>
                <a:ea typeface="Calibri" panose="020F0502020204030204" pitchFamily="34" charset="0"/>
              </a:rPr>
              <a:t>URIs</a:t>
            </a:r>
            <a:r>
              <a:rPr lang="es-ES" sz="1800" dirty="0">
                <a:effectLst/>
                <a:latin typeface="Open Sans"/>
                <a:ea typeface="Calibri" panose="020F0502020204030204" pitchFamily="34" charset="0"/>
              </a:rPr>
              <a:t> que se encargará de asignar </a:t>
            </a:r>
            <a:r>
              <a:rPr lang="es-ES" sz="1800" dirty="0" err="1">
                <a:effectLst/>
                <a:latin typeface="Open Sans"/>
                <a:ea typeface="Calibri" panose="020F0502020204030204" pitchFamily="34" charset="0"/>
              </a:rPr>
              <a:t>URIs</a:t>
            </a:r>
            <a:r>
              <a:rPr lang="es-ES" sz="1800" dirty="0">
                <a:effectLst/>
                <a:latin typeface="Open Sans"/>
                <a:ea typeface="Calibri" panose="020F0502020204030204" pitchFamily="34" charset="0"/>
              </a:rPr>
              <a:t> a los recursos generados de acuerdo a la política de </a:t>
            </a:r>
            <a:r>
              <a:rPr lang="es-ES" sz="1800" dirty="0" err="1">
                <a:effectLst/>
                <a:latin typeface="Open Sans"/>
                <a:ea typeface="Calibri" panose="020F0502020204030204" pitchFamily="34" charset="0"/>
              </a:rPr>
              <a:t>URIs</a:t>
            </a:r>
            <a:r>
              <a:rPr lang="es-ES" sz="1800" dirty="0">
                <a:effectLst/>
                <a:latin typeface="Open Sans"/>
                <a:ea typeface="Calibri" panose="020F0502020204030204" pitchFamily="34" charset="0"/>
              </a:rPr>
              <a:t> establecida. Durante el procesamiento de datos, se realizarán las tareas necesarias de conciliación y descubrimiento de entidades en otras fuentes de datos enlazados.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66</a:t>
            </a:fld>
            <a:endParaRPr lang="es-ES"/>
          </a:p>
        </p:txBody>
      </p:sp>
    </p:spTree>
    <p:extLst>
      <p:ext uri="{BB962C8B-B14F-4D97-AF65-F5344CB8AC3E}">
        <p14:creationId xmlns:p14="http://schemas.microsoft.com/office/powerpoint/2010/main" val="30058258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67</a:t>
            </a:fld>
            <a:endParaRPr lang="es-ES"/>
          </a:p>
        </p:txBody>
      </p:sp>
    </p:spTree>
    <p:extLst>
      <p:ext uri="{BB962C8B-B14F-4D97-AF65-F5344CB8AC3E}">
        <p14:creationId xmlns:p14="http://schemas.microsoft.com/office/powerpoint/2010/main" val="18688407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Sistema de gestión</a:t>
            </a:r>
          </a:p>
          <a:p>
            <a:pPr algn="l"/>
            <a:r>
              <a:rPr lang="es-ES" b="0" i="0" dirty="0">
                <a:solidFill>
                  <a:srgbClr val="24292E"/>
                </a:solidFill>
                <a:effectLst/>
                <a:latin typeface="-apple-system"/>
              </a:rPr>
              <a:t>El sistema de gestión será el encargado de recoger los datos en formato POJO del </a:t>
            </a:r>
            <a:r>
              <a:rPr lang="es-ES" b="0" i="0" dirty="0" err="1">
                <a:solidFill>
                  <a:srgbClr val="24292E"/>
                </a:solidFill>
                <a:effectLst/>
                <a:latin typeface="-apple-system"/>
              </a:rPr>
              <a:t>service</a:t>
            </a:r>
            <a:r>
              <a:rPr lang="es-ES" b="0" i="0" dirty="0">
                <a:solidFill>
                  <a:srgbClr val="24292E"/>
                </a:solidFill>
                <a:effectLst/>
                <a:latin typeface="-apple-system"/>
              </a:rPr>
              <a:t> bus general, así como sus agregaciones del </a:t>
            </a:r>
            <a:r>
              <a:rPr lang="es-ES" b="0" i="0" dirty="0" err="1">
                <a:solidFill>
                  <a:srgbClr val="24292E"/>
                </a:solidFill>
                <a:effectLst/>
                <a:latin typeface="-apple-system"/>
              </a:rPr>
              <a:t>service</a:t>
            </a:r>
            <a:r>
              <a:rPr lang="es-ES" b="0" i="0" dirty="0">
                <a:solidFill>
                  <a:srgbClr val="24292E"/>
                </a:solidFill>
                <a:effectLst/>
                <a:latin typeface="-apple-system"/>
              </a:rPr>
              <a:t> bus con los links. Con ellos lo que hará será:</a:t>
            </a:r>
          </a:p>
          <a:p>
            <a:pPr marL="171450" indent="-171450" algn="l">
              <a:buFont typeface="Arial" panose="020B0604020202020204" pitchFamily="34" charset="0"/>
              <a:buChar char="•"/>
            </a:pPr>
            <a:r>
              <a:rPr lang="es-ES" b="0" i="0" dirty="0">
                <a:solidFill>
                  <a:srgbClr val="24292E"/>
                </a:solidFill>
                <a:effectLst/>
                <a:latin typeface="-apple-system"/>
              </a:rPr>
              <a:t>Utilizar la librería de descubrimiento para validar si se trata de un nuevo recurso, uno ya existente que hay que actualizar o bien es necesario realizar un borrado</a:t>
            </a:r>
          </a:p>
          <a:p>
            <a:pPr marL="171450" indent="-171450" algn="l">
              <a:buFont typeface="Arial" panose="020B0604020202020204" pitchFamily="34" charset="0"/>
              <a:buChar char="•"/>
            </a:pPr>
            <a:r>
              <a:rPr lang="es-ES" b="0" i="0" dirty="0">
                <a:solidFill>
                  <a:srgbClr val="24292E"/>
                </a:solidFill>
                <a:effectLst/>
                <a:latin typeface="-apple-system"/>
              </a:rPr>
              <a:t>Generación de RDF apoyándose en la factoría de </a:t>
            </a:r>
            <a:r>
              <a:rPr lang="es-ES" b="0" i="0" dirty="0" err="1">
                <a:solidFill>
                  <a:srgbClr val="24292E"/>
                </a:solidFill>
                <a:effectLst/>
                <a:latin typeface="-apple-system"/>
              </a:rPr>
              <a:t>URIs</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Ingesta de RDF en </a:t>
            </a:r>
            <a:r>
              <a:rPr lang="es-ES" b="0" i="0" dirty="0" err="1">
                <a:solidFill>
                  <a:srgbClr val="24292E"/>
                </a:solidFill>
                <a:effectLst/>
                <a:latin typeface="-apple-system"/>
              </a:rPr>
              <a:t>service</a:t>
            </a:r>
            <a:r>
              <a:rPr lang="es-ES" b="0" i="0" dirty="0">
                <a:solidFill>
                  <a:srgbClr val="24292E"/>
                </a:solidFill>
                <a:effectLst/>
                <a:latin typeface="-apple-system"/>
              </a:rPr>
              <a:t> bus del módulo de gestión, junto con la operación a realizar, lo que permitirá disponer de un log de todas las operaciones realizadas en el sistema, pudiendo ser útil en caso de necesitar restaurar la información.</a:t>
            </a:r>
          </a:p>
          <a:p>
            <a:endParaRPr lang="es-ES" dirty="0"/>
          </a:p>
          <a:p>
            <a:pPr algn="l"/>
            <a:r>
              <a:rPr lang="es-ES" b="1" i="0" dirty="0">
                <a:solidFill>
                  <a:srgbClr val="24292E"/>
                </a:solidFill>
                <a:effectLst/>
                <a:latin typeface="-apple-system"/>
              </a:rPr>
              <a:t>Service bus de gestión (interno)</a:t>
            </a:r>
          </a:p>
          <a:p>
            <a:pPr algn="l"/>
            <a:r>
              <a:rPr lang="es-ES" b="0" i="0" dirty="0">
                <a:solidFill>
                  <a:srgbClr val="24292E"/>
                </a:solidFill>
                <a:effectLst/>
                <a:latin typeface="-apple-system"/>
              </a:rPr>
              <a:t>En el sistema de gestión se utiliza un bus para enviar eventos desde el sistema de gestión al procesador de eventos. En este caso es necesario garantizar el orden de los datos por lo que se desaconseja el uso de Kafka por este motivo. Por ello se opta por una cola </a:t>
            </a:r>
            <a:r>
              <a:rPr lang="es-ES" b="0" i="0" dirty="0" err="1">
                <a:solidFill>
                  <a:srgbClr val="24292E"/>
                </a:solidFill>
                <a:effectLst/>
                <a:latin typeface="-apple-system"/>
              </a:rPr>
              <a:t>ActiveMQ</a:t>
            </a:r>
            <a:r>
              <a:rPr lang="es-ES" b="0" i="0" dirty="0">
                <a:solidFill>
                  <a:srgbClr val="24292E"/>
                </a:solidFill>
                <a:effectLst/>
                <a:latin typeface="-apple-system"/>
              </a:rPr>
              <a:t>, la cual sigue el estándar JMS.</a:t>
            </a:r>
          </a:p>
          <a:p>
            <a:endParaRPr lang="es-ES" dirty="0"/>
          </a:p>
          <a:p>
            <a:pPr algn="l"/>
            <a:r>
              <a:rPr lang="es-ES" b="1" i="0" dirty="0">
                <a:solidFill>
                  <a:srgbClr val="24292E"/>
                </a:solidFill>
                <a:effectLst/>
                <a:latin typeface="-apple-system"/>
              </a:rPr>
              <a:t>Procesadores de eventos</a:t>
            </a:r>
          </a:p>
          <a:p>
            <a:pPr algn="l"/>
            <a:r>
              <a:rPr lang="es-ES" b="0" i="0" dirty="0">
                <a:solidFill>
                  <a:srgbClr val="24292E"/>
                </a:solidFill>
                <a:effectLst/>
                <a:latin typeface="-apple-system"/>
              </a:rPr>
              <a:t>Cada uno de los procesadores de eventos se encargarán de consumir los mensajes disponibles en el </a:t>
            </a:r>
            <a:r>
              <a:rPr lang="es-ES" b="0" i="0" dirty="0" err="1">
                <a:solidFill>
                  <a:srgbClr val="24292E"/>
                </a:solidFill>
                <a:effectLst/>
                <a:latin typeface="-apple-system"/>
              </a:rPr>
              <a:t>service</a:t>
            </a:r>
            <a:r>
              <a:rPr lang="es-ES" b="0" i="0" dirty="0">
                <a:solidFill>
                  <a:srgbClr val="24292E"/>
                </a:solidFill>
                <a:effectLst/>
                <a:latin typeface="-apple-system"/>
              </a:rPr>
              <a:t> bus del módulo de gestión y enviarlos al almacenamiento correspondiente de un adaptador. La idea es que exista un procesador de eventos por cada uno de los diferentes almacenamientos / Triple </a:t>
            </a:r>
            <a:r>
              <a:rPr lang="es-ES" b="0" i="0" dirty="0" err="1">
                <a:solidFill>
                  <a:srgbClr val="24292E"/>
                </a:solidFill>
                <a:effectLst/>
                <a:latin typeface="-apple-system"/>
              </a:rPr>
              <a:t>stores</a:t>
            </a:r>
            <a:r>
              <a:rPr lang="es-ES" b="0" i="0" dirty="0">
                <a:solidFill>
                  <a:srgbClr val="24292E"/>
                </a:solidFill>
                <a:effectLst/>
                <a:latin typeface="-apple-system"/>
              </a:rPr>
              <a:t> (</a:t>
            </a:r>
            <a:r>
              <a:rPr lang="es-ES" b="0" i="0" dirty="0" err="1">
                <a:solidFill>
                  <a:srgbClr val="24292E"/>
                </a:solidFill>
                <a:effectLst/>
                <a:latin typeface="-apple-system"/>
              </a:rPr>
              <a:t>WikiBase</a:t>
            </a:r>
            <a:r>
              <a:rPr lang="es-ES" b="0" i="0" dirty="0">
                <a:solidFill>
                  <a:srgbClr val="24292E"/>
                </a:solidFill>
                <a:effectLst/>
                <a:latin typeface="-apple-system"/>
              </a:rPr>
              <a:t>, </a:t>
            </a:r>
            <a:r>
              <a:rPr lang="es-ES" b="0" i="0" dirty="0" err="1">
                <a:solidFill>
                  <a:srgbClr val="24292E"/>
                </a:solidFill>
                <a:effectLst/>
                <a:latin typeface="-apple-system"/>
              </a:rPr>
              <a:t>Trellis</a:t>
            </a:r>
            <a:r>
              <a:rPr lang="es-ES" b="0" i="0" dirty="0">
                <a:solidFill>
                  <a:srgbClr val="24292E"/>
                </a:solidFill>
                <a:effectLst/>
                <a:latin typeface="-apple-system"/>
              </a:rPr>
              <a:t>, etc.), de esta forma es muy sencillo activar o desactivar los sistemas de almacenamiento en un momento dado, simplemente con levantar o parar el microservicio procesador de eventos.</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Storage </a:t>
            </a:r>
            <a:r>
              <a:rPr lang="es-ES" b="1" i="0" dirty="0" err="1">
                <a:solidFill>
                  <a:srgbClr val="24292E"/>
                </a:solidFill>
                <a:effectLst/>
                <a:latin typeface="-apple-system"/>
              </a:rPr>
              <a:t>adapters</a:t>
            </a:r>
            <a:endParaRPr lang="es-ES" b="1" i="0" dirty="0">
              <a:solidFill>
                <a:srgbClr val="24292E"/>
              </a:solidFill>
              <a:effectLst/>
              <a:latin typeface="-apple-system"/>
            </a:endParaRPr>
          </a:p>
          <a:p>
            <a:pPr algn="l"/>
            <a:r>
              <a:rPr lang="es-ES" b="0" i="0" dirty="0">
                <a:solidFill>
                  <a:srgbClr val="24292E"/>
                </a:solidFill>
                <a:effectLst/>
                <a:latin typeface="-apple-system"/>
              </a:rPr>
              <a:t>En lugar de añadir la lógica correspondiente a un sistema de almacenamiento, se utilizará un adaptador el cual dispondrá de toda la lógica necesaria para interactuar con el </a:t>
            </a:r>
            <a:r>
              <a:rPr lang="es-ES" b="0" i="0" dirty="0" err="1">
                <a:solidFill>
                  <a:srgbClr val="24292E"/>
                </a:solidFill>
                <a:effectLst/>
                <a:latin typeface="-apple-system"/>
              </a:rPr>
              <a:t>triplestore</a:t>
            </a:r>
            <a:r>
              <a:rPr lang="es-ES" b="0" i="0" dirty="0">
                <a:solidFill>
                  <a:srgbClr val="24292E"/>
                </a:solidFill>
                <a:effectLst/>
                <a:latin typeface="-apple-system"/>
              </a:rPr>
              <a:t>. Esto permite que en caso que se quiera cambiar de sistema de almacenamiento, solo con cambiar este adaptador es suficiente para poder trabajar con este nueva capa de persistencia.</a:t>
            </a:r>
          </a:p>
          <a:p>
            <a:pPr algn="l"/>
            <a:r>
              <a:rPr lang="es-ES" b="0" i="0" dirty="0">
                <a:solidFill>
                  <a:srgbClr val="24292E"/>
                </a:solidFill>
                <a:effectLst/>
                <a:latin typeface="-apple-system"/>
              </a:rPr>
              <a:t>Estos adaptadores se encargarán también de transformar el RDF recibido para que concuerde con el sistema final, como por ejemplo las </a:t>
            </a:r>
            <a:r>
              <a:rPr lang="es-ES" b="0" i="0" dirty="0" err="1">
                <a:solidFill>
                  <a:srgbClr val="24292E"/>
                </a:solidFill>
                <a:effectLst/>
                <a:latin typeface="-apple-system"/>
              </a:rPr>
              <a:t>URIs</a:t>
            </a:r>
            <a:r>
              <a:rPr lang="es-ES" b="0" i="0" dirty="0">
                <a:solidFill>
                  <a:srgbClr val="24292E"/>
                </a:solidFill>
                <a:effectLst/>
                <a:latin typeface="-apple-system"/>
              </a:rPr>
              <a:t>, para lo cual se apoyará en la factoría de </a:t>
            </a:r>
            <a:r>
              <a:rPr lang="es-ES" b="0" i="0" dirty="0" err="1">
                <a:solidFill>
                  <a:srgbClr val="24292E"/>
                </a:solidFill>
                <a:effectLst/>
                <a:latin typeface="-apple-system"/>
              </a:rPr>
              <a:t>URIs</a:t>
            </a:r>
            <a:r>
              <a:rPr lang="es-ES" b="0" i="0" dirty="0">
                <a:solidFill>
                  <a:srgbClr val="24292E"/>
                </a:solidFill>
                <a:effectLst/>
                <a:latin typeface="-apple-system"/>
              </a:rPr>
              <a:t>.</a:t>
            </a:r>
          </a:p>
          <a:p>
            <a:pPr algn="l"/>
            <a:r>
              <a:rPr lang="es-ES" b="0" i="0" dirty="0">
                <a:solidFill>
                  <a:srgbClr val="24292E"/>
                </a:solidFill>
                <a:effectLst/>
                <a:latin typeface="-apple-system"/>
              </a:rPr>
              <a:t>Dentro del transcurso del proyecto se desarrollará un adaptador para la ingesta de datos en el sistema </a:t>
            </a:r>
            <a:r>
              <a:rPr lang="es-ES" b="0" i="0" u="none" strike="noStrike" dirty="0" err="1">
                <a:solidFill>
                  <a:srgbClr val="24292E"/>
                </a:solidFill>
                <a:effectLst/>
                <a:latin typeface="-apple-system"/>
                <a:hlinkClick r:id="rId3"/>
              </a:rPr>
              <a:t>Trellis</a:t>
            </a:r>
            <a:r>
              <a:rPr lang="es-ES" b="0" i="0" dirty="0">
                <a:solidFill>
                  <a:srgbClr val="24292E"/>
                </a:solidFill>
                <a:effectLst/>
                <a:latin typeface="-apple-system"/>
              </a:rPr>
              <a:t>, así como en </a:t>
            </a:r>
            <a:r>
              <a:rPr lang="es-ES" b="0" i="0" u="none" strike="noStrike" dirty="0" err="1">
                <a:solidFill>
                  <a:srgbClr val="24292E"/>
                </a:solidFill>
                <a:effectLst/>
                <a:latin typeface="-apple-system"/>
                <a:hlinkClick r:id="rId4"/>
              </a:rPr>
              <a:t>Wikibase</a:t>
            </a:r>
            <a:r>
              <a:rPr lang="es-ES" b="0" i="0" dirty="0">
                <a:solidFill>
                  <a:srgbClr val="24292E"/>
                </a:solidFill>
                <a:effectLst/>
                <a:latin typeface="-apple-system"/>
              </a:rPr>
              <a:t>, aunque no sería descartable generar otros adaptadores en caso que sea necesario.</a:t>
            </a:r>
          </a:p>
          <a:p>
            <a:pPr algn="l"/>
            <a:endParaRPr lang="es-ES" b="0" i="0" dirty="0">
              <a:solidFill>
                <a:srgbClr val="24292E"/>
              </a:solidFill>
              <a:effectLst/>
              <a:latin typeface="-apple-system"/>
            </a:endParaRPr>
          </a:p>
          <a:p>
            <a:endParaRPr lang="es-ES" dirty="0"/>
          </a:p>
          <a:p>
            <a:endParaRPr lang="es-ES" dirty="0"/>
          </a:p>
          <a:p>
            <a:r>
              <a:rPr lang="es-ES" dirty="0"/>
              <a:t>https://github.com/HerculesCRUE/ib-asio-docs-/blob/master/00-Arquitectura/arquitectura_semantica/documento_arquitectura/ASIO_Izertis_Arquitectura.md#gesti%C3%B3n-de-eventos</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68</a:t>
            </a:fld>
            <a:endParaRPr lang="es-ES"/>
          </a:p>
        </p:txBody>
      </p:sp>
    </p:spTree>
    <p:extLst>
      <p:ext uri="{BB962C8B-B14F-4D97-AF65-F5344CB8AC3E}">
        <p14:creationId xmlns:p14="http://schemas.microsoft.com/office/powerpoint/2010/main" val="2968307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Indicar cada uno de los servicios y para qué se utilizan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69</a:t>
            </a:fld>
            <a:endParaRPr lang="es-ES"/>
          </a:p>
        </p:txBody>
      </p:sp>
    </p:spTree>
    <p:extLst>
      <p:ext uri="{BB962C8B-B14F-4D97-AF65-F5344CB8AC3E}">
        <p14:creationId xmlns:p14="http://schemas.microsoft.com/office/powerpoint/2010/main" val="14174711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24292E"/>
                </a:solidFill>
                <a:effectLst/>
                <a:latin typeface="-apple-system"/>
              </a:rPr>
              <a:t>En el esquema se aprecia un gran bloque funcional (en azul) que es el Core de la solución, y por lo tanto soporta la mayor parte de la carga funcional soportada por </a:t>
            </a:r>
            <a:r>
              <a:rPr lang="es-ES" b="0" i="0" dirty="0" err="1">
                <a:solidFill>
                  <a:srgbClr val="24292E"/>
                </a:solidFill>
                <a:effectLst/>
                <a:latin typeface="-apple-system"/>
              </a:rPr>
              <a:t>Wikibase</a:t>
            </a:r>
            <a:r>
              <a:rPr lang="es-ES" b="0" i="0" dirty="0">
                <a:solidFill>
                  <a:srgbClr val="24292E"/>
                </a:solidFill>
                <a:effectLst/>
                <a:latin typeface="-apple-system"/>
              </a:rPr>
              <a:t>, sobre dicho Core es posible añadir ciertas extensiones, que modifican o añaden funcionalidad a la solución.</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70</a:t>
            </a:fld>
            <a:endParaRPr lang="es-ES"/>
          </a:p>
        </p:txBody>
      </p:sp>
    </p:spTree>
    <p:extLst>
      <p:ext uri="{BB962C8B-B14F-4D97-AF65-F5344CB8AC3E}">
        <p14:creationId xmlns:p14="http://schemas.microsoft.com/office/powerpoint/2010/main" val="44812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https://rdf4j.org/documentation/tutorials/getting-started/</a:t>
            </a:r>
          </a:p>
          <a:p>
            <a:endParaRPr lang="es-ES" dirty="0"/>
          </a:p>
          <a:p>
            <a:pPr marL="171450" indent="-171450">
              <a:buFontTx/>
              <a:buChar char="-"/>
            </a:pPr>
            <a:r>
              <a:rPr lang="es-ES" b="0" i="0" dirty="0">
                <a:solidFill>
                  <a:srgbClr val="000000"/>
                </a:solidFill>
                <a:effectLst/>
                <a:latin typeface="Roboto"/>
              </a:rPr>
              <a:t>Sujeto, predicado y objeto</a:t>
            </a:r>
          </a:p>
          <a:p>
            <a:pPr marL="171450" indent="-171450">
              <a:buFontTx/>
              <a:buChar char="-"/>
            </a:pPr>
            <a:r>
              <a:rPr lang="es-ES" b="0" i="0" dirty="0" err="1">
                <a:solidFill>
                  <a:srgbClr val="000000"/>
                </a:solidFill>
                <a:effectLst/>
                <a:latin typeface="Roboto"/>
              </a:rPr>
              <a:t>IRIs</a:t>
            </a:r>
            <a:r>
              <a:rPr lang="es-ES" b="0" i="0" dirty="0">
                <a:solidFill>
                  <a:srgbClr val="000000"/>
                </a:solidFill>
                <a:effectLst/>
                <a:latin typeface="Roboto"/>
              </a:rPr>
              <a:t>: identificador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b="0" i="0" dirty="0">
                <a:solidFill>
                  <a:srgbClr val="4C4D4E"/>
                </a:solidFill>
                <a:effectLst/>
                <a:latin typeface="Roboto"/>
              </a:rPr>
              <a:t>Se pueden reutilizar lenguajes ya definidos</a:t>
            </a:r>
          </a:p>
          <a:p>
            <a:pPr marL="171450" indent="-171450">
              <a:buFontTx/>
              <a:buChar char="-"/>
            </a:pPr>
            <a:r>
              <a:rPr lang="es-ES" b="0" i="0" dirty="0">
                <a:solidFill>
                  <a:srgbClr val="000000"/>
                </a:solidFill>
                <a:effectLst/>
                <a:latin typeface="Roboto"/>
              </a:rPr>
              <a:t>Propiedades: </a:t>
            </a:r>
            <a:r>
              <a:rPr lang="es-ES" b="0" i="0" dirty="0" err="1">
                <a:solidFill>
                  <a:srgbClr val="000000"/>
                </a:solidFill>
                <a:effectLst/>
                <a:latin typeface="Roboto"/>
              </a:rPr>
              <a:t>foaf</a:t>
            </a:r>
            <a:r>
              <a:rPr lang="es-ES" b="0" i="0" dirty="0">
                <a:solidFill>
                  <a:srgbClr val="000000"/>
                </a:solidFill>
                <a:effectLst/>
                <a:latin typeface="Roboto"/>
              </a:rPr>
              <a:t> es un prefijo que denota una vocabulario </a:t>
            </a:r>
            <a:r>
              <a:rPr lang="es-ES" b="0" i="0" dirty="0">
                <a:solidFill>
                  <a:srgbClr val="4C4D4E"/>
                </a:solidFill>
                <a:effectLst/>
                <a:latin typeface="Roboto"/>
              </a:rPr>
              <a:t>FOAF (</a:t>
            </a:r>
            <a:r>
              <a:rPr lang="es-ES" b="0" i="0" dirty="0" err="1">
                <a:solidFill>
                  <a:srgbClr val="4C4D4E"/>
                </a:solidFill>
                <a:effectLst/>
                <a:latin typeface="Roboto"/>
              </a:rPr>
              <a:t>Friend</a:t>
            </a:r>
            <a:r>
              <a:rPr lang="es-ES" b="0" i="0" dirty="0">
                <a:solidFill>
                  <a:srgbClr val="4C4D4E"/>
                </a:solidFill>
                <a:effectLst/>
                <a:latin typeface="Roboto"/>
              </a:rPr>
              <a:t>-</a:t>
            </a:r>
            <a:r>
              <a:rPr lang="es-ES" b="0" i="0" dirty="0" err="1">
                <a:solidFill>
                  <a:srgbClr val="4C4D4E"/>
                </a:solidFill>
                <a:effectLst/>
                <a:latin typeface="Roboto"/>
              </a:rPr>
              <a:t>of</a:t>
            </a:r>
            <a:r>
              <a:rPr lang="es-ES" b="0" i="0" dirty="0">
                <a:solidFill>
                  <a:srgbClr val="4C4D4E"/>
                </a:solidFill>
                <a:effectLst/>
                <a:latin typeface="Roboto"/>
              </a:rPr>
              <a:t>-a-</a:t>
            </a:r>
            <a:r>
              <a:rPr lang="es-ES" b="0" i="0" dirty="0" err="1">
                <a:solidFill>
                  <a:srgbClr val="4C4D4E"/>
                </a:solidFill>
                <a:effectLst/>
                <a:latin typeface="Roboto"/>
              </a:rPr>
              <a:t>Friend</a:t>
            </a:r>
            <a:r>
              <a:rPr lang="es-ES" b="0" i="0" dirty="0">
                <a:solidFill>
                  <a:srgbClr val="4C4D4E"/>
                </a:solidFill>
                <a:effectLst/>
                <a:latin typeface="Roboto"/>
              </a:rPr>
              <a:t>) </a:t>
            </a:r>
            <a:r>
              <a:rPr lang="es-ES" b="0" i="0" dirty="0" err="1">
                <a:solidFill>
                  <a:srgbClr val="4C4D4E"/>
                </a:solidFill>
                <a:effectLst/>
                <a:latin typeface="Roboto"/>
              </a:rPr>
              <a:t>vocabulary</a:t>
            </a:r>
            <a:endParaRPr lang="es-ES" b="0" i="0" dirty="0">
              <a:solidFill>
                <a:srgbClr val="4C4D4E"/>
              </a:solidFill>
              <a:effectLst/>
              <a:latin typeface="Roboto"/>
            </a:endParaRPr>
          </a:p>
          <a:p>
            <a:pPr marL="171450" indent="-171450">
              <a:buFontTx/>
              <a:buChar char="-"/>
            </a:pPr>
            <a:r>
              <a:rPr lang="es-ES" b="0" i="0" dirty="0">
                <a:solidFill>
                  <a:srgbClr val="4C4D4E"/>
                </a:solidFill>
                <a:effectLst/>
                <a:latin typeface="Roboto"/>
              </a:rPr>
              <a:t>Nodos, grafos</a:t>
            </a:r>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8</a:t>
            </a:fld>
            <a:endParaRPr lang="es-ES"/>
          </a:p>
        </p:txBody>
      </p:sp>
    </p:spTree>
    <p:extLst>
      <p:ext uri="{BB962C8B-B14F-4D97-AF65-F5344CB8AC3E}">
        <p14:creationId xmlns:p14="http://schemas.microsoft.com/office/powerpoint/2010/main" val="18969999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 typeface="Arial" panose="020B0604020202020204" pitchFamily="34" charset="0"/>
              <a:buChar char="•"/>
            </a:pPr>
            <a:r>
              <a:rPr lang="es-ES" b="0" i="0" dirty="0">
                <a:solidFill>
                  <a:srgbClr val="24292E"/>
                </a:solidFill>
                <a:effectLst/>
                <a:latin typeface="-apple-system"/>
              </a:rPr>
              <a:t>Es un servidor LDP Modular, conforme a los estándar WEB, que soporta el escalado horizontal y redundancia, que ofrece una API </a:t>
            </a:r>
            <a:r>
              <a:rPr lang="es-ES" b="0" i="0" dirty="0" err="1">
                <a:solidFill>
                  <a:srgbClr val="24292E"/>
                </a:solidFill>
                <a:effectLst/>
                <a:latin typeface="-apple-system"/>
              </a:rPr>
              <a:t>Rest</a:t>
            </a:r>
            <a:r>
              <a:rPr lang="es-ES" b="0" i="0" dirty="0">
                <a:solidFill>
                  <a:srgbClr val="24292E"/>
                </a:solidFill>
                <a:effectLst/>
                <a:latin typeface="-apple-system"/>
              </a:rPr>
              <a:t> según especificaciones de </a:t>
            </a:r>
            <a:r>
              <a:rPr lang="es-ES" b="0" i="0" dirty="0" err="1">
                <a:solidFill>
                  <a:srgbClr val="24292E"/>
                </a:solidFill>
                <a:effectLst/>
                <a:latin typeface="-apple-system"/>
              </a:rPr>
              <a:t>de</a:t>
            </a:r>
            <a:r>
              <a:rPr lang="es-ES" b="0" i="0" dirty="0">
                <a:solidFill>
                  <a:srgbClr val="24292E"/>
                </a:solidFill>
                <a:effectLst/>
                <a:latin typeface="-apple-system"/>
              </a:rPr>
              <a:t> LDP (cumplimiento completo) para interactuar con los datos (métodos de creación, modificación, borrado).</a:t>
            </a:r>
          </a:p>
          <a:p>
            <a:pPr marL="171450" indent="-171450" algn="l">
              <a:buFont typeface="Arial" panose="020B0604020202020204" pitchFamily="34" charset="0"/>
              <a:buChar char="•"/>
            </a:pPr>
            <a:r>
              <a:rPr lang="es-ES" b="0" i="0" dirty="0">
                <a:solidFill>
                  <a:srgbClr val="24292E"/>
                </a:solidFill>
                <a:effectLst/>
                <a:latin typeface="-apple-system"/>
              </a:rPr>
              <a:t>Soporta bases de datos relacionales y triples </a:t>
            </a:r>
            <a:r>
              <a:rPr lang="es-ES" b="0" i="0" dirty="0" err="1">
                <a:solidFill>
                  <a:srgbClr val="24292E"/>
                </a:solidFill>
                <a:effectLst/>
                <a:latin typeface="-apple-system"/>
              </a:rPr>
              <a:t>stores</a:t>
            </a:r>
            <a:r>
              <a:rPr lang="es-ES" b="0" i="0" dirty="0">
                <a:solidFill>
                  <a:srgbClr val="24292E"/>
                </a:solidFill>
                <a:effectLst/>
                <a:latin typeface="-apple-system"/>
              </a:rPr>
              <a:t>.</a:t>
            </a:r>
          </a:p>
          <a:p>
            <a:pPr marL="171450" indent="-171450" algn="l">
              <a:buFont typeface="Arial" panose="020B0604020202020204" pitchFamily="34" charset="0"/>
              <a:buChar char="•"/>
            </a:pPr>
            <a:r>
              <a:rPr lang="es-ES" b="0" i="0" dirty="0">
                <a:solidFill>
                  <a:srgbClr val="24292E"/>
                </a:solidFill>
                <a:effectLst/>
                <a:latin typeface="-apple-system"/>
              </a:rPr>
              <a:t>Puede recuperarse un dato histórico (versionado y auditoria de cambios) en cualquier instante de tiempo siguiendo las especificaciones de </a:t>
            </a:r>
            <a:r>
              <a:rPr lang="es-ES" b="0" i="0" u="none" strike="noStrike" dirty="0">
                <a:solidFill>
                  <a:srgbClr val="24292E"/>
                </a:solidFill>
                <a:effectLst/>
                <a:latin typeface="-apple-system"/>
                <a:hlinkClick r:id="rId3"/>
              </a:rPr>
              <a:t>Memento </a:t>
            </a:r>
            <a:r>
              <a:rPr lang="es-ES" b="0" i="0" u="none" strike="noStrike" dirty="0" err="1">
                <a:solidFill>
                  <a:srgbClr val="24292E"/>
                </a:solidFill>
                <a:effectLst/>
                <a:latin typeface="-apple-system"/>
                <a:hlinkClick r:id="rId3"/>
              </a:rPr>
              <a:t>specification</a:t>
            </a:r>
            <a:r>
              <a:rPr lang="es-ES" b="0" i="0" dirty="0">
                <a:solidFill>
                  <a:srgbClr val="24292E"/>
                </a:solidFill>
                <a:effectLst/>
                <a:latin typeface="-apple-system"/>
              </a:rPr>
              <a:t>. (</a:t>
            </a:r>
            <a:r>
              <a:rPr lang="es-ES" b="0" i="0" u="none" strike="noStrike" dirty="0">
                <a:solidFill>
                  <a:srgbClr val="24292E"/>
                </a:solidFill>
                <a:effectLst/>
                <a:latin typeface="-apple-system"/>
                <a:hlinkClick r:id="rId4"/>
              </a:rPr>
              <a:t>ejemplos</a:t>
            </a:r>
            <a:r>
              <a:rPr lang="es-ES" b="0" i="0" dirty="0">
                <a:solidFill>
                  <a:srgbClr val="24292E"/>
                </a:solidFill>
                <a:effectLst/>
                <a:latin typeface="-apple-system"/>
              </a:rPr>
              <a:t>)</a:t>
            </a:r>
          </a:p>
          <a:p>
            <a:pPr marL="171450" indent="-171450" algn="l">
              <a:buFont typeface="Arial" panose="020B0604020202020204" pitchFamily="34" charset="0"/>
              <a:buChar char="•"/>
            </a:pPr>
            <a:r>
              <a:rPr lang="es-ES" b="0" i="0" dirty="0">
                <a:solidFill>
                  <a:srgbClr val="24292E"/>
                </a:solidFill>
                <a:effectLst/>
                <a:latin typeface="-apple-system"/>
              </a:rPr>
              <a:t>Proporciona un mecanismo de detección de corrupción de recursos</a:t>
            </a:r>
          </a:p>
          <a:p>
            <a:pPr marL="171450" indent="-171450" algn="l">
              <a:buFont typeface="Arial" panose="020B0604020202020204" pitchFamily="34" charset="0"/>
              <a:buChar char="•"/>
            </a:pPr>
            <a:r>
              <a:rPr lang="es-ES" b="0" i="0" dirty="0">
                <a:solidFill>
                  <a:srgbClr val="24292E"/>
                </a:solidFill>
                <a:effectLst/>
                <a:latin typeface="-apple-system"/>
              </a:rPr>
              <a:t>Proporciona integración con Kafka, de modo que es fácilmente integrable en un sistema distribuido</a:t>
            </a:r>
          </a:p>
          <a:p>
            <a:pPr marL="171450" indent="-171450" algn="l">
              <a:buFont typeface="Arial" panose="020B0604020202020204" pitchFamily="34" charset="0"/>
              <a:buChar char="•"/>
            </a:pPr>
            <a:endParaRPr lang="es-ES" b="0" i="0" dirty="0">
              <a:solidFill>
                <a:srgbClr val="24292E"/>
              </a:solidFill>
              <a:effectLst/>
              <a:latin typeface="-apple-system"/>
            </a:endParaRPr>
          </a:p>
          <a:p>
            <a:pPr algn="l"/>
            <a:r>
              <a:rPr lang="es-ES" b="0" i="0" dirty="0">
                <a:solidFill>
                  <a:srgbClr val="24292E"/>
                </a:solidFill>
                <a:effectLst/>
                <a:latin typeface="-apple-system"/>
              </a:rPr>
              <a:t>Desde el punto de dista de diseño, </a:t>
            </a:r>
            <a:r>
              <a:rPr lang="es-ES" b="0" i="0" dirty="0" err="1">
                <a:solidFill>
                  <a:srgbClr val="24292E"/>
                </a:solidFill>
                <a:effectLst/>
                <a:latin typeface="-apple-system"/>
              </a:rPr>
              <a:t>Trellis</a:t>
            </a:r>
            <a:r>
              <a:rPr lang="es-ES" b="0" i="0" dirty="0">
                <a:solidFill>
                  <a:srgbClr val="24292E"/>
                </a:solidFill>
                <a:effectLst/>
                <a:latin typeface="-apple-system"/>
              </a:rPr>
              <a:t> esta disponible de forma modular, es decir, se pueden usar los módulos que mejor cumplan los requisitos del proyecto, y realizar las modificaciones que requiera el proyecto sobre aquellos que fuese necesario.</a:t>
            </a:r>
          </a:p>
          <a:p>
            <a:pPr algn="l"/>
            <a:endParaRPr lang="es-ES" b="0" i="0" dirty="0">
              <a:solidFill>
                <a:srgbClr val="24292E"/>
              </a:solidFill>
              <a:effectLst/>
              <a:latin typeface="-apple-system"/>
            </a:endParaRPr>
          </a:p>
          <a:p>
            <a:pPr algn="l"/>
            <a:r>
              <a:rPr lang="es-ES" b="0" i="0" dirty="0" err="1">
                <a:solidFill>
                  <a:srgbClr val="24292E"/>
                </a:solidFill>
                <a:effectLst/>
                <a:latin typeface="-apple-system"/>
              </a:rPr>
              <a:t>Trellis</a:t>
            </a:r>
            <a:r>
              <a:rPr lang="es-ES" b="0" i="0" dirty="0">
                <a:solidFill>
                  <a:srgbClr val="24292E"/>
                </a:solidFill>
                <a:effectLst/>
                <a:latin typeface="-apple-system"/>
              </a:rPr>
              <a:t> ofrece una API LDP con un comportamiento estable desde el punto de vista del cliente independientemente del sistema de almacenamiento usado, es decir, la interacción con el cliente no se ve afectada, por lo que el cambio de diversos triple store, es siempre transparente para el cliente.</a:t>
            </a:r>
          </a:p>
          <a:p>
            <a:pPr marL="171450" indent="-171450" algn="l">
              <a:buFont typeface="Arial" panose="020B0604020202020204" pitchFamily="34" charset="0"/>
              <a:buChar char="•"/>
            </a:pPr>
            <a:endParaRPr lang="es-ES" b="0" i="0" dirty="0">
              <a:solidFill>
                <a:srgbClr val="24292E"/>
              </a:solidFill>
              <a:effectLst/>
              <a:latin typeface="-apple-system"/>
            </a:endParaRP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71</a:t>
            </a:fld>
            <a:endParaRPr lang="es-ES"/>
          </a:p>
        </p:txBody>
      </p:sp>
    </p:spTree>
    <p:extLst>
      <p:ext uri="{BB962C8B-B14F-4D97-AF65-F5344CB8AC3E}">
        <p14:creationId xmlns:p14="http://schemas.microsoft.com/office/powerpoint/2010/main" val="2024693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b="0" i="0" dirty="0">
              <a:solidFill>
                <a:srgbClr val="24292E"/>
              </a:solidFill>
              <a:effectLst/>
              <a:latin typeface="-apple-system"/>
            </a:endParaRPr>
          </a:p>
          <a:p>
            <a:pPr algn="l"/>
            <a:r>
              <a:rPr lang="es-ES" b="0" i="0" dirty="0">
                <a:solidFill>
                  <a:srgbClr val="24292E"/>
                </a:solidFill>
                <a:effectLst/>
                <a:latin typeface="-apple-system"/>
              </a:rPr>
              <a:t>- </a:t>
            </a:r>
            <a:r>
              <a:rPr lang="es-ES" b="0" i="0" dirty="0" err="1">
                <a:solidFill>
                  <a:srgbClr val="24292E"/>
                </a:solidFill>
                <a:effectLst/>
                <a:latin typeface="-apple-system"/>
              </a:rPr>
              <a:t>Postgres</a:t>
            </a:r>
            <a:r>
              <a:rPr lang="es-ES" b="0" i="0" dirty="0">
                <a:solidFill>
                  <a:srgbClr val="24292E"/>
                </a:solidFill>
                <a:effectLst/>
                <a:latin typeface="-apple-system"/>
              </a:rPr>
              <a:t>, jena (</a:t>
            </a:r>
            <a:r>
              <a:rPr lang="es-ES" b="0" i="0" dirty="0" err="1">
                <a:solidFill>
                  <a:srgbClr val="24292E"/>
                </a:solidFill>
                <a:effectLst/>
                <a:latin typeface="-apple-system"/>
              </a:rPr>
              <a:t>tdb</a:t>
            </a:r>
            <a:r>
              <a:rPr lang="es-ES" b="0" i="0" dirty="0">
                <a:solidFill>
                  <a:srgbClr val="24292E"/>
                </a:solidFill>
                <a:effectLst/>
                <a:latin typeface="-apple-system"/>
              </a:rPr>
              <a:t>), </a:t>
            </a:r>
            <a:r>
              <a:rPr lang="es-ES" b="0" i="0" dirty="0" err="1">
                <a:solidFill>
                  <a:srgbClr val="24292E"/>
                </a:solidFill>
                <a:effectLst/>
                <a:latin typeface="-apple-system"/>
              </a:rPr>
              <a:t>fuseki</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r>
              <a:rPr lang="es-ES" b="0" i="0" u="none" strike="noStrike" dirty="0">
                <a:solidFill>
                  <a:srgbClr val="24292E"/>
                </a:solidFill>
                <a:effectLst/>
                <a:latin typeface="-apple-system"/>
                <a:hlinkClick r:id="rId3"/>
              </a:rPr>
              <a:t>Apache Jena </a:t>
            </a:r>
            <a:r>
              <a:rPr lang="es-ES" b="0" i="0" u="none" strike="noStrike" dirty="0" err="1">
                <a:solidFill>
                  <a:srgbClr val="24292E"/>
                </a:solidFill>
                <a:effectLst/>
                <a:latin typeface="-apple-system"/>
                <a:hlinkClick r:id="rId3"/>
              </a:rPr>
              <a:t>Fuseki</a:t>
            </a:r>
            <a:r>
              <a:rPr lang="es-ES" b="0" i="0" dirty="0">
                <a:solidFill>
                  <a:srgbClr val="24292E"/>
                </a:solidFill>
                <a:effectLst/>
                <a:latin typeface="-apple-system"/>
              </a:rPr>
              <a:t> es un servidor SPARQL que puede correr como un servicio del sistema operativo, como una aplicación Web y como un servidor independiente. Proporciona un capa de abstracción en el acceso a el sistema de almacenamiento, que por medio de el uso de </a:t>
            </a:r>
            <a:r>
              <a:rPr lang="es-ES" b="0" i="0" u="none" strike="noStrike" dirty="0">
                <a:solidFill>
                  <a:srgbClr val="24292E"/>
                </a:solidFill>
                <a:effectLst/>
                <a:latin typeface="-apple-system"/>
                <a:hlinkClick r:id="rId4"/>
              </a:rPr>
              <a:t>Jena </a:t>
            </a:r>
            <a:r>
              <a:rPr lang="es-ES" b="0" i="0" u="none" strike="noStrike" dirty="0" err="1">
                <a:solidFill>
                  <a:srgbClr val="24292E"/>
                </a:solidFill>
                <a:effectLst/>
                <a:latin typeface="-apple-system"/>
                <a:hlinkClick r:id="rId4"/>
              </a:rPr>
              <a:t>text</a:t>
            </a:r>
            <a:r>
              <a:rPr lang="es-ES" b="0" i="0" u="none" strike="noStrike" dirty="0">
                <a:solidFill>
                  <a:srgbClr val="24292E"/>
                </a:solidFill>
                <a:effectLst/>
                <a:latin typeface="-apple-system"/>
                <a:hlinkClick r:id="rId4"/>
              </a:rPr>
              <a:t> </a:t>
            </a:r>
            <a:r>
              <a:rPr lang="es-ES" b="0" i="0" u="none" strike="noStrike" dirty="0" err="1">
                <a:solidFill>
                  <a:srgbClr val="24292E"/>
                </a:solidFill>
                <a:effectLst/>
                <a:latin typeface="-apple-system"/>
                <a:hlinkClick r:id="rId4"/>
              </a:rPr>
              <a:t>query</a:t>
            </a:r>
            <a:r>
              <a:rPr lang="es-ES" b="0" i="0" dirty="0">
                <a:solidFill>
                  <a:srgbClr val="24292E"/>
                </a:solidFill>
                <a:effectLst/>
                <a:latin typeface="-apple-system"/>
              </a:rPr>
              <a:t> que potencialmente proporciona un protocolo, para la conexión con cualquier sistema de almacenamiento, lo que permitirá desacoplar totalmente, el </a:t>
            </a:r>
            <a:r>
              <a:rPr lang="es-ES" b="0" i="0" dirty="0" err="1">
                <a:solidFill>
                  <a:srgbClr val="24292E"/>
                </a:solidFill>
                <a:effectLst/>
                <a:latin typeface="-apple-system"/>
              </a:rPr>
              <a:t>EndPoint</a:t>
            </a:r>
            <a:r>
              <a:rPr lang="es-ES" b="0" i="0" dirty="0">
                <a:solidFill>
                  <a:srgbClr val="24292E"/>
                </a:solidFill>
                <a:effectLst/>
                <a:latin typeface="-apple-system"/>
              </a:rPr>
              <a:t> SPARQL proporcionado por </a:t>
            </a:r>
            <a:r>
              <a:rPr lang="es-ES" b="0" i="0" dirty="0" err="1">
                <a:solidFill>
                  <a:srgbClr val="24292E"/>
                </a:solidFill>
                <a:effectLst/>
                <a:latin typeface="-apple-system"/>
              </a:rPr>
              <a:t>Fuseki</a:t>
            </a:r>
            <a:r>
              <a:rPr lang="es-ES" b="0" i="0" dirty="0">
                <a:solidFill>
                  <a:srgbClr val="24292E"/>
                </a:solidFill>
                <a:effectLst/>
                <a:latin typeface="-apple-system"/>
              </a:rPr>
              <a:t>, del sistema de almacenamiento elegido. Por defecto usa sistema de almacenamiento TDB, que proporciona un sistema robusto y transaccional para el almacenamiento de datos .</a:t>
            </a:r>
          </a:p>
          <a:p>
            <a:pPr algn="l"/>
            <a:r>
              <a:rPr lang="es-ES" b="0" i="0" dirty="0">
                <a:solidFill>
                  <a:srgbClr val="24292E"/>
                </a:solidFill>
                <a:effectLst/>
                <a:latin typeface="-apple-system"/>
              </a:rPr>
              <a:t>En cuanto a la seguridad, esta es proporcionada por Apache </a:t>
            </a:r>
            <a:r>
              <a:rPr lang="es-ES" b="0" i="0" dirty="0" err="1">
                <a:solidFill>
                  <a:srgbClr val="24292E"/>
                </a:solidFill>
                <a:effectLst/>
                <a:latin typeface="-apple-system"/>
              </a:rPr>
              <a:t>Shiro</a:t>
            </a:r>
            <a:r>
              <a:rPr lang="es-ES" b="0" i="0" dirty="0">
                <a:solidFill>
                  <a:srgbClr val="24292E"/>
                </a:solidFill>
                <a:effectLst/>
                <a:latin typeface="-apple-system"/>
              </a:rPr>
              <a:t>, que permite implementar autentificación y autorización, y que a su vez es fácilmente integrable con la capa de permisos de Apache Jena.</a:t>
            </a:r>
          </a:p>
          <a:p>
            <a:pPr algn="l"/>
            <a:endParaRPr lang="es-ES" b="0" i="0" dirty="0">
              <a:solidFill>
                <a:srgbClr val="24292E"/>
              </a:solidFill>
              <a:effectLst/>
              <a:latin typeface="-apple-system"/>
            </a:endParaRPr>
          </a:p>
          <a:p>
            <a:pPr marL="171450" indent="-171450" algn="l">
              <a:buFont typeface="Arial" panose="020B0604020202020204" pitchFamily="34" charset="0"/>
              <a:buChar char="•"/>
            </a:pPr>
            <a:endParaRPr lang="es-ES" b="0" i="0" dirty="0">
              <a:solidFill>
                <a:srgbClr val="24292E"/>
              </a:solidFill>
              <a:effectLst/>
              <a:latin typeface="-apple-system"/>
            </a:endParaRP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72</a:t>
            </a:fld>
            <a:endParaRPr lang="es-ES"/>
          </a:p>
        </p:txBody>
      </p:sp>
    </p:spTree>
    <p:extLst>
      <p:ext uri="{BB962C8B-B14F-4D97-AF65-F5344CB8AC3E}">
        <p14:creationId xmlns:p14="http://schemas.microsoft.com/office/powerpoint/2010/main" val="40421250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 typeface="Arial" panose="020B0604020202020204" pitchFamily="34" charset="0"/>
              <a:buChar char="•"/>
            </a:pPr>
            <a:r>
              <a:rPr lang="es-ES" b="0" i="0" dirty="0">
                <a:solidFill>
                  <a:srgbClr val="24292E"/>
                </a:solidFill>
                <a:effectLst/>
                <a:latin typeface="-apple-system"/>
              </a:rPr>
              <a:t>Básicamente esta opción propone la elección de las dos opciones anteriores en paralelo, apoyándonos en que el diseño de la arquitectura para el proyecto ASIO lo permite. Esto permitirá que una decisión arquitectónica, que en estos momentos pueda parecer acertada, pero de la cual en un futuro, pudiesen aparecer nuevos impedimentos, pueda ser revertida, además de permitir usar las bondades de cada una de las opciones, sin renunciar a ninguna.</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73</a:t>
            </a:fld>
            <a:endParaRPr lang="es-ES"/>
          </a:p>
        </p:txBody>
      </p:sp>
    </p:spTree>
    <p:extLst>
      <p:ext uri="{BB962C8B-B14F-4D97-AF65-F5344CB8AC3E}">
        <p14:creationId xmlns:p14="http://schemas.microsoft.com/office/powerpoint/2010/main" val="29977956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1" i="0" dirty="0">
                <a:solidFill>
                  <a:srgbClr val="24292E"/>
                </a:solidFill>
                <a:effectLst/>
                <a:latin typeface="-apple-system"/>
              </a:rPr>
              <a:t>Autentificación</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Según la </a:t>
            </a:r>
            <a:r>
              <a:rPr lang="es-ES" b="0" i="0" u="none" strike="noStrike" dirty="0">
                <a:solidFill>
                  <a:srgbClr val="24292E"/>
                </a:solidFill>
                <a:effectLst/>
                <a:latin typeface="-apple-system"/>
                <a:hlinkClick r:id="rId3"/>
              </a:rPr>
              <a:t>documentación</a:t>
            </a:r>
            <a:r>
              <a:rPr lang="es-ES" b="0" i="0" dirty="0">
                <a:solidFill>
                  <a:srgbClr val="24292E"/>
                </a:solidFill>
                <a:effectLst/>
                <a:latin typeface="-apple-system"/>
              </a:rPr>
              <a:t> disponible, </a:t>
            </a:r>
            <a:r>
              <a:rPr lang="es-ES" b="0" i="0" u="none" strike="noStrike" dirty="0" err="1">
                <a:solidFill>
                  <a:srgbClr val="24292E"/>
                </a:solidFill>
                <a:effectLst/>
                <a:latin typeface="-apple-system"/>
                <a:hlinkClick r:id="rId4"/>
              </a:rPr>
              <a:t>WSOAuth</a:t>
            </a:r>
            <a:r>
              <a:rPr lang="es-ES" b="0" i="0" dirty="0">
                <a:solidFill>
                  <a:srgbClr val="24292E"/>
                </a:solidFill>
                <a:effectLst/>
                <a:latin typeface="-apple-system"/>
              </a:rPr>
              <a:t> permite que </a:t>
            </a:r>
            <a:r>
              <a:rPr lang="es-ES" b="0" i="0" dirty="0" err="1">
                <a:solidFill>
                  <a:srgbClr val="24292E"/>
                </a:solidFill>
                <a:effectLst/>
                <a:latin typeface="-apple-system"/>
              </a:rPr>
              <a:t>Wikibase</a:t>
            </a:r>
            <a:r>
              <a:rPr lang="es-ES" b="0" i="0" dirty="0">
                <a:solidFill>
                  <a:srgbClr val="24292E"/>
                </a:solidFill>
                <a:effectLst/>
                <a:latin typeface="-apple-system"/>
              </a:rPr>
              <a:t> delegue la autentificación a cualquier proveedor OAuth, permitiendo mediante el uso de </a:t>
            </a:r>
            <a:r>
              <a:rPr lang="es-ES" b="0" i="0" dirty="0" err="1">
                <a:solidFill>
                  <a:srgbClr val="24292E"/>
                </a:solidFill>
                <a:effectLst/>
                <a:latin typeface="-apple-system"/>
              </a:rPr>
              <a:t>PluggableAuth</a:t>
            </a:r>
            <a:r>
              <a:rPr lang="es-ES" b="0" i="0" dirty="0">
                <a:solidFill>
                  <a:srgbClr val="24292E"/>
                </a:solidFill>
                <a:effectLst/>
                <a:latin typeface="-apple-system"/>
              </a:rPr>
              <a:t>, un inicio seguro de sesión para el usuario, desde una ubicación central mediante un inicio de sesión único.</a:t>
            </a:r>
          </a:p>
          <a:p>
            <a:pPr algn="l"/>
            <a:r>
              <a:rPr lang="es-ES" b="0" i="0" dirty="0">
                <a:solidFill>
                  <a:srgbClr val="24292E"/>
                </a:solidFill>
                <a:effectLst/>
                <a:latin typeface="-apple-system"/>
              </a:rPr>
              <a:t>En este aspecto, mediante el uso del plugin, </a:t>
            </a:r>
            <a:r>
              <a:rPr lang="es-ES" b="0" i="0" dirty="0" err="1">
                <a:solidFill>
                  <a:srgbClr val="24292E"/>
                </a:solidFill>
                <a:effectLst/>
                <a:latin typeface="-apple-system"/>
              </a:rPr>
              <a:t>Wikibase</a:t>
            </a:r>
            <a:r>
              <a:rPr lang="es-ES" b="0" i="0" dirty="0">
                <a:solidFill>
                  <a:srgbClr val="24292E"/>
                </a:solidFill>
                <a:effectLst/>
                <a:latin typeface="-apple-system"/>
              </a:rPr>
              <a:t> podría ser una opción viable.</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ALTA</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Trellis</a:t>
            </a:r>
            <a:r>
              <a:rPr lang="es-ES" b="1" i="0" dirty="0">
                <a:solidFill>
                  <a:srgbClr val="24292E"/>
                </a:solidFill>
                <a:effectLst/>
                <a:latin typeface="-apple-system"/>
              </a:rPr>
              <a:t> + </a:t>
            </a:r>
            <a:r>
              <a:rPr lang="es-ES" b="1" i="0" dirty="0" err="1">
                <a:solidFill>
                  <a:srgbClr val="24292E"/>
                </a:solidFill>
                <a:effectLst/>
                <a:latin typeface="-apple-system"/>
              </a:rPr>
              <a:t>Fuseki</a:t>
            </a:r>
            <a:endParaRPr lang="es-ES" b="1" i="0" dirty="0">
              <a:solidFill>
                <a:srgbClr val="24292E"/>
              </a:solidFill>
              <a:effectLst/>
              <a:latin typeface="-apple-system"/>
            </a:endParaRPr>
          </a:p>
          <a:p>
            <a:pPr algn="l"/>
            <a:r>
              <a:rPr lang="es-ES" b="0" i="0" dirty="0">
                <a:solidFill>
                  <a:srgbClr val="24292E"/>
                </a:solidFill>
                <a:effectLst/>
                <a:latin typeface="-apple-system"/>
              </a:rPr>
              <a:t>Actualmente </a:t>
            </a:r>
            <a:r>
              <a:rPr lang="es-ES" b="0" i="0" dirty="0" err="1">
                <a:solidFill>
                  <a:srgbClr val="24292E"/>
                </a:solidFill>
                <a:effectLst/>
                <a:latin typeface="-apple-system"/>
              </a:rPr>
              <a:t>Trellis</a:t>
            </a:r>
            <a:r>
              <a:rPr lang="es-ES" b="0" i="0" dirty="0">
                <a:solidFill>
                  <a:srgbClr val="24292E"/>
                </a:solidFill>
                <a:effectLst/>
                <a:latin typeface="-apple-system"/>
              </a:rPr>
              <a:t> soporta dos tipos de autentificación:</a:t>
            </a:r>
          </a:p>
          <a:p>
            <a:pPr algn="l">
              <a:buFont typeface="Arial" panose="020B0604020202020204" pitchFamily="34" charset="0"/>
              <a:buChar char="•"/>
            </a:pPr>
            <a:r>
              <a:rPr lang="es-ES" b="1" i="0" dirty="0">
                <a:solidFill>
                  <a:srgbClr val="24292E"/>
                </a:solidFill>
                <a:effectLst/>
                <a:latin typeface="-apple-system"/>
              </a:rPr>
              <a:t>Autentificación JWT</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La autentificación JWT es un mecanismo de autentificación que consiste en la generación de un token a partir de la información relativa a la información del usuario, cifrada con una clave compartida por </a:t>
            </a:r>
            <a:r>
              <a:rPr lang="es-ES" b="0" i="0" dirty="0" err="1">
                <a:solidFill>
                  <a:srgbClr val="24292E"/>
                </a:solidFill>
                <a:effectLst/>
                <a:latin typeface="-apple-system"/>
              </a:rPr>
              <a:t>Trellis</a:t>
            </a:r>
            <a:r>
              <a:rPr lang="es-ES" b="0" i="0" dirty="0">
                <a:solidFill>
                  <a:srgbClr val="24292E"/>
                </a:solidFill>
                <a:effectLst/>
                <a:latin typeface="-apple-system"/>
              </a:rPr>
              <a:t> y el servidor que realiza el proceso de autentificación del usuario, y un algoritmo de cifrado común (en este caso Base64-encoded). Este es el método recomendado por </a:t>
            </a:r>
            <a:r>
              <a:rPr lang="es-ES" b="0" i="0" dirty="0" err="1">
                <a:solidFill>
                  <a:srgbClr val="24292E"/>
                </a:solidFill>
                <a:effectLst/>
                <a:latin typeface="-apple-system"/>
              </a:rPr>
              <a:t>Trellis</a:t>
            </a:r>
            <a:r>
              <a:rPr lang="es-ES" b="0" i="0" dirty="0">
                <a:solidFill>
                  <a:srgbClr val="24292E"/>
                </a:solidFill>
                <a:effectLst/>
                <a:latin typeface="-apple-system"/>
              </a:rPr>
              <a:t>.</a:t>
            </a:r>
          </a:p>
          <a:p>
            <a:pPr algn="l">
              <a:buFont typeface="Arial" panose="020B0604020202020204" pitchFamily="34" charset="0"/>
              <a:buChar char="•"/>
            </a:pPr>
            <a:r>
              <a:rPr lang="es-ES" b="0" i="0" dirty="0">
                <a:solidFill>
                  <a:srgbClr val="24292E"/>
                </a:solidFill>
                <a:effectLst/>
                <a:latin typeface="-apple-system"/>
              </a:rPr>
              <a:t>Para realizar el proceso de </a:t>
            </a:r>
            <a:r>
              <a:rPr lang="es-ES" b="0" i="0" dirty="0" err="1">
                <a:solidFill>
                  <a:srgbClr val="24292E"/>
                </a:solidFill>
                <a:effectLst/>
                <a:latin typeface="-apple-system"/>
              </a:rPr>
              <a:t>login</a:t>
            </a:r>
            <a:r>
              <a:rPr lang="es-ES" b="0" i="0" dirty="0">
                <a:solidFill>
                  <a:srgbClr val="24292E"/>
                </a:solidFill>
                <a:effectLst/>
                <a:latin typeface="-apple-system"/>
              </a:rPr>
              <a:t> es necesario obtener un </a:t>
            </a:r>
            <a:r>
              <a:rPr lang="es-ES" b="0" i="0" dirty="0" err="1">
                <a:solidFill>
                  <a:srgbClr val="24292E"/>
                </a:solidFill>
                <a:effectLst/>
                <a:latin typeface="-apple-system"/>
              </a:rPr>
              <a:t>WebId</a:t>
            </a:r>
            <a:r>
              <a:rPr lang="es-ES" b="0" i="0" dirty="0">
                <a:solidFill>
                  <a:srgbClr val="24292E"/>
                </a:solidFill>
                <a:effectLst/>
                <a:latin typeface="-apple-system"/>
              </a:rPr>
              <a:t>, de la forma que se indica en </a:t>
            </a:r>
            <a:r>
              <a:rPr lang="es-ES" b="0" i="0" u="none" strike="noStrike" dirty="0">
                <a:solidFill>
                  <a:srgbClr val="24292E"/>
                </a:solidFill>
                <a:effectLst/>
                <a:latin typeface="-apple-system"/>
                <a:hlinkClick r:id="rId5"/>
              </a:rPr>
              <a:t>Solid </a:t>
            </a:r>
            <a:r>
              <a:rPr lang="es-ES" b="0" i="0" u="none" strike="noStrike" dirty="0" err="1">
                <a:solidFill>
                  <a:srgbClr val="24292E"/>
                </a:solidFill>
                <a:effectLst/>
                <a:latin typeface="-apple-system"/>
                <a:hlinkClick r:id="rId5"/>
              </a:rPr>
              <a:t>WebID</a:t>
            </a:r>
            <a:r>
              <a:rPr lang="es-ES" b="0" i="0" u="none" strike="noStrike" dirty="0">
                <a:solidFill>
                  <a:srgbClr val="24292E"/>
                </a:solidFill>
                <a:effectLst/>
                <a:latin typeface="-apple-system"/>
                <a:hlinkClick r:id="rId5"/>
              </a:rPr>
              <a:t>-OIDC </a:t>
            </a:r>
            <a:r>
              <a:rPr lang="es-ES" b="0" i="0" u="none" strike="noStrike" dirty="0" err="1">
                <a:solidFill>
                  <a:srgbClr val="24292E"/>
                </a:solidFill>
                <a:effectLst/>
                <a:latin typeface="-apple-system"/>
                <a:hlinkClick r:id="rId5"/>
              </a:rPr>
              <a:t>specification</a:t>
            </a:r>
            <a:r>
              <a:rPr lang="es-ES" b="0" i="0" dirty="0">
                <a:solidFill>
                  <a:srgbClr val="24292E"/>
                </a:solidFill>
                <a:effectLst/>
                <a:latin typeface="-apple-system"/>
              </a:rPr>
              <a:t>.</a:t>
            </a:r>
          </a:p>
          <a:p>
            <a:pPr algn="l">
              <a:buFont typeface="Arial" panose="020B0604020202020204" pitchFamily="34" charset="0"/>
              <a:buChar char="•"/>
            </a:pPr>
            <a:r>
              <a:rPr lang="es-ES" b="0" i="0" dirty="0">
                <a:solidFill>
                  <a:srgbClr val="24292E"/>
                </a:solidFill>
                <a:effectLst/>
                <a:latin typeface="-apple-system"/>
              </a:rPr>
              <a:t>Este proceso para la obtención del token permite delegar a un tercero el proceso de obtención del token que será usado como autentificación por </a:t>
            </a:r>
            <a:r>
              <a:rPr lang="es-ES" b="0" i="0" dirty="0" err="1">
                <a:solidFill>
                  <a:srgbClr val="24292E"/>
                </a:solidFill>
                <a:effectLst/>
                <a:latin typeface="-apple-system"/>
              </a:rPr>
              <a:t>Trellis</a:t>
            </a:r>
            <a:r>
              <a:rPr lang="es-ES" b="0" i="0" dirty="0">
                <a:solidFill>
                  <a:srgbClr val="24292E"/>
                </a:solidFill>
                <a:effectLst/>
                <a:latin typeface="-apple-system"/>
              </a:rPr>
              <a:t>, por lo tanto es posible integrarlo con cualquier método de autentificación que sea necesario para el proyecto.</a:t>
            </a:r>
          </a:p>
          <a:p>
            <a:pPr algn="l">
              <a:buFont typeface="Arial" panose="020B0604020202020204" pitchFamily="34" charset="0"/>
              <a:buChar char="•"/>
            </a:pPr>
            <a:r>
              <a:rPr lang="es-ES" b="1" i="0" dirty="0">
                <a:solidFill>
                  <a:srgbClr val="24292E"/>
                </a:solidFill>
                <a:effectLst/>
                <a:latin typeface="-apple-system"/>
              </a:rPr>
              <a:t>Autentificación básica</a:t>
            </a:r>
            <a:endParaRPr lang="es-ES" b="0" i="0" dirty="0">
              <a:solidFill>
                <a:srgbClr val="24292E"/>
              </a:solidFill>
              <a:effectLst/>
              <a:latin typeface="-apple-system"/>
            </a:endParaRPr>
          </a:p>
          <a:p>
            <a:pPr algn="l">
              <a:buFont typeface="Arial" panose="020B0604020202020204" pitchFamily="34" charset="0"/>
              <a:buChar char="•"/>
            </a:pPr>
            <a:r>
              <a:rPr lang="es-ES" b="0" i="0" dirty="0">
                <a:solidFill>
                  <a:srgbClr val="24292E"/>
                </a:solidFill>
                <a:effectLst/>
                <a:latin typeface="-apple-system"/>
              </a:rPr>
              <a:t>Este mecanismo permite autenticar mediante nombre de usuario y </a:t>
            </a:r>
            <a:r>
              <a:rPr lang="es-ES" b="0" i="0" dirty="0" err="1">
                <a:solidFill>
                  <a:srgbClr val="24292E"/>
                </a:solidFill>
                <a:effectLst/>
                <a:latin typeface="-apple-system"/>
              </a:rPr>
              <a:t>password</a:t>
            </a:r>
            <a:r>
              <a:rPr lang="es-ES" b="0" i="0" dirty="0">
                <a:solidFill>
                  <a:srgbClr val="24292E"/>
                </a:solidFill>
                <a:effectLst/>
                <a:latin typeface="-apple-system"/>
              </a:rPr>
              <a:t>. Solo se recomienda para grupos pequeños de usuarios, como por ejemplo usuarios de administración.</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ALTA</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Autorización</a:t>
            </a: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No hemos encontrado ningún tipo de documentación relevante, que indique que por si misma, o mediante el uso de algún plugin, </a:t>
            </a:r>
            <a:r>
              <a:rPr lang="es-ES" b="0" i="0" dirty="0" err="1">
                <a:solidFill>
                  <a:srgbClr val="24292E"/>
                </a:solidFill>
                <a:effectLst/>
                <a:latin typeface="-apple-system"/>
              </a:rPr>
              <a:t>Wikibase</a:t>
            </a:r>
            <a:r>
              <a:rPr lang="es-ES" b="0" i="0" dirty="0">
                <a:solidFill>
                  <a:srgbClr val="24292E"/>
                </a:solidFill>
                <a:effectLst/>
                <a:latin typeface="-apple-system"/>
              </a:rPr>
              <a:t> pueda proporcionar algún mecanismo de autentificación, con la granularidad suficiente para cubrir los requisitos del proyecto.</a:t>
            </a:r>
          </a:p>
          <a:p>
            <a:pPr algn="l"/>
            <a:r>
              <a:rPr lang="es-ES" b="0" i="0" dirty="0">
                <a:solidFill>
                  <a:srgbClr val="24292E"/>
                </a:solidFill>
                <a:effectLst/>
                <a:latin typeface="-apple-system"/>
              </a:rPr>
              <a:t>Es cierto que se puede establecer algunos aspectos de autorización a </a:t>
            </a:r>
            <a:r>
              <a:rPr lang="es-ES" b="1" i="0" dirty="0">
                <a:solidFill>
                  <a:srgbClr val="24292E"/>
                </a:solidFill>
                <a:effectLst/>
                <a:latin typeface="-apple-system"/>
              </a:rPr>
              <a:t>nivel global</a:t>
            </a:r>
            <a:r>
              <a:rPr lang="es-ES" b="0" i="0" dirty="0">
                <a:solidFill>
                  <a:srgbClr val="24292E"/>
                </a:solidFill>
                <a:effectLst/>
                <a:latin typeface="-apple-system"/>
              </a:rPr>
              <a:t> sobre la plataforma, tales como lectura, edición, creación, borrado de entidades y algunas autorizaciones administrativas, tales como dar de alta nuevos usuarios, bloquearlos, etc... , un ejemplo de ello lo podemos ver en el siguiente </a:t>
            </a:r>
            <a:r>
              <a:rPr lang="es-ES" b="0" i="0" u="none" strike="noStrike" dirty="0">
                <a:solidFill>
                  <a:srgbClr val="24292E"/>
                </a:solidFill>
                <a:effectLst/>
                <a:latin typeface="-apple-system"/>
                <a:hlinkClick r:id="rId6"/>
              </a:rPr>
              <a:t>enlace</a:t>
            </a:r>
            <a:r>
              <a:rPr lang="es-ES" b="0" i="0" dirty="0">
                <a:solidFill>
                  <a:srgbClr val="24292E"/>
                </a:solidFill>
                <a:effectLst/>
                <a:latin typeface="-apple-system"/>
              </a:rPr>
              <a:t>, pero por la documentación leída, parece ser que, sin modificar su Core, </a:t>
            </a:r>
            <a:r>
              <a:rPr lang="es-ES" b="1" i="0" dirty="0">
                <a:solidFill>
                  <a:srgbClr val="24292E"/>
                </a:solidFill>
                <a:effectLst/>
                <a:latin typeface="-apple-system"/>
              </a:rPr>
              <a:t>no es posible gestionar una autorización a nivel de recurso, o de conjunto de recursos, para usuarios concretos o grupos de usuarios</a:t>
            </a:r>
            <a:r>
              <a:rPr lang="es-ES" b="0" i="0" dirty="0">
                <a:solidFill>
                  <a:srgbClr val="24292E"/>
                </a:solidFill>
                <a:effectLst/>
                <a:latin typeface="-apple-system"/>
              </a:rPr>
              <a:t>.</a:t>
            </a:r>
          </a:p>
          <a:p>
            <a:pPr algn="l"/>
            <a:r>
              <a:rPr lang="es-ES" b="0" i="0" dirty="0">
                <a:solidFill>
                  <a:srgbClr val="24292E"/>
                </a:solidFill>
                <a:effectLst/>
                <a:latin typeface="-apple-system"/>
              </a:rPr>
              <a:t>Es posible que esto se deba a que </a:t>
            </a:r>
            <a:r>
              <a:rPr lang="es-ES" b="0" i="0" dirty="0" err="1">
                <a:solidFill>
                  <a:srgbClr val="24292E"/>
                </a:solidFill>
                <a:effectLst/>
                <a:latin typeface="-apple-system"/>
              </a:rPr>
              <a:t>Wikibase</a:t>
            </a:r>
            <a:r>
              <a:rPr lang="es-ES" b="0" i="0" dirty="0">
                <a:solidFill>
                  <a:srgbClr val="24292E"/>
                </a:solidFill>
                <a:effectLst/>
                <a:latin typeface="-apple-system"/>
              </a:rPr>
              <a:t>, es un proyecto diseñado para dar soporte a </a:t>
            </a:r>
            <a:r>
              <a:rPr lang="es-ES" b="0" i="0" dirty="0" err="1">
                <a:solidFill>
                  <a:srgbClr val="24292E"/>
                </a:solidFill>
                <a:effectLst/>
                <a:latin typeface="-apple-system"/>
              </a:rPr>
              <a:t>Wikidata</a:t>
            </a:r>
            <a:r>
              <a:rPr lang="es-ES" b="0" i="0" dirty="0">
                <a:solidFill>
                  <a:srgbClr val="24292E"/>
                </a:solidFill>
                <a:effectLst/>
                <a:latin typeface="-apple-system"/>
              </a:rPr>
              <a:t>, y que siendo este un proyecto colaborativo, no presente un marco rígido respecto a los aspectos propios de la autentificación.</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INSUFICIENTE</a:t>
            </a:r>
            <a:endParaRPr lang="es-ES" b="0"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Trellis</a:t>
            </a:r>
            <a:r>
              <a:rPr lang="es-ES" b="1" i="0" dirty="0">
                <a:solidFill>
                  <a:srgbClr val="24292E"/>
                </a:solidFill>
                <a:effectLst/>
                <a:latin typeface="-apple-system"/>
              </a:rPr>
              <a:t> + </a:t>
            </a:r>
            <a:r>
              <a:rPr lang="es-ES" b="1" i="0" dirty="0" err="1">
                <a:solidFill>
                  <a:srgbClr val="24292E"/>
                </a:solidFill>
                <a:effectLst/>
                <a:latin typeface="-apple-system"/>
              </a:rPr>
              <a:t>Fuseki</a:t>
            </a:r>
            <a:endParaRPr lang="es-ES" b="1" i="0" dirty="0">
              <a:solidFill>
                <a:srgbClr val="24292E"/>
              </a:solidFill>
              <a:effectLst/>
              <a:latin typeface="-apple-system"/>
            </a:endParaRPr>
          </a:p>
          <a:p>
            <a:pPr algn="l"/>
            <a:r>
              <a:rPr lang="es-ES" b="0" i="0" dirty="0" err="1">
                <a:solidFill>
                  <a:srgbClr val="24292E"/>
                </a:solidFill>
                <a:effectLst/>
                <a:latin typeface="-apple-system"/>
              </a:rPr>
              <a:t>Trellis</a:t>
            </a:r>
            <a:r>
              <a:rPr lang="es-ES" b="0" i="0" dirty="0">
                <a:solidFill>
                  <a:srgbClr val="24292E"/>
                </a:solidFill>
                <a:effectLst/>
                <a:latin typeface="-apple-system"/>
              </a:rPr>
              <a:t> usa </a:t>
            </a:r>
            <a:r>
              <a:rPr lang="es-ES" b="0" i="0" dirty="0" err="1">
                <a:solidFill>
                  <a:srgbClr val="24292E"/>
                </a:solidFill>
                <a:effectLst/>
                <a:latin typeface="-apple-system"/>
              </a:rPr>
              <a:t>WebAC</a:t>
            </a:r>
            <a:r>
              <a:rPr lang="es-ES" b="0" i="0" dirty="0">
                <a:solidFill>
                  <a:srgbClr val="24292E"/>
                </a:solidFill>
                <a:effectLst/>
                <a:latin typeface="-apple-system"/>
              </a:rPr>
              <a:t> para autorizar acceso a recursos, definidos por el estándar </a:t>
            </a:r>
            <a:r>
              <a:rPr lang="es-ES" b="0" i="0" u="none" strike="noStrike" dirty="0">
                <a:solidFill>
                  <a:srgbClr val="24292E"/>
                </a:solidFill>
                <a:effectLst/>
                <a:latin typeface="-apple-system"/>
                <a:hlinkClick r:id="rId5"/>
              </a:rPr>
              <a:t>Solid </a:t>
            </a:r>
            <a:r>
              <a:rPr lang="es-ES" b="0" i="0" u="none" strike="noStrike" dirty="0" err="1">
                <a:solidFill>
                  <a:srgbClr val="24292E"/>
                </a:solidFill>
                <a:effectLst/>
                <a:latin typeface="-apple-system"/>
                <a:hlinkClick r:id="rId5"/>
              </a:rPr>
              <a:t>WebID</a:t>
            </a:r>
            <a:r>
              <a:rPr lang="es-ES" b="0" i="0" u="none" strike="noStrike" dirty="0">
                <a:solidFill>
                  <a:srgbClr val="24292E"/>
                </a:solidFill>
                <a:effectLst/>
                <a:latin typeface="-apple-system"/>
                <a:hlinkClick r:id="rId5"/>
              </a:rPr>
              <a:t>-OIDC </a:t>
            </a:r>
            <a:r>
              <a:rPr lang="es-ES" b="0" i="0" u="none" strike="noStrike" dirty="0" err="1">
                <a:solidFill>
                  <a:srgbClr val="24292E"/>
                </a:solidFill>
                <a:effectLst/>
                <a:latin typeface="-apple-system"/>
                <a:hlinkClick r:id="rId5"/>
              </a:rPr>
              <a:t>specification</a:t>
            </a:r>
            <a:r>
              <a:rPr lang="es-ES" b="0" i="0" dirty="0">
                <a:solidFill>
                  <a:srgbClr val="24292E"/>
                </a:solidFill>
                <a:effectLst/>
                <a:latin typeface="-apple-system"/>
              </a:rPr>
              <a:t>, que permite incluso en tiempo de ejecución, restringir de forma granular, el acceso a un recurso y las acciones permitidas sobre el, por lo tanto creemos que ofrece una granularidad suficiente en los aspectos relativos a autorización para dar soporte al proyecto.</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ALTA</a:t>
            </a:r>
          </a:p>
          <a:p>
            <a:pPr algn="l"/>
            <a:endParaRPr lang="es-ES" b="0" i="0" dirty="0">
              <a:solidFill>
                <a:srgbClr val="24292E"/>
              </a:solidFill>
              <a:effectLst/>
              <a:latin typeface="-apple-system"/>
            </a:endParaRPr>
          </a:p>
          <a:p>
            <a:pPr algn="l"/>
            <a:r>
              <a:rPr lang="es-ES" b="1" i="0" dirty="0">
                <a:solidFill>
                  <a:srgbClr val="24292E"/>
                </a:solidFill>
                <a:effectLst/>
                <a:latin typeface="-apple-system"/>
              </a:rPr>
              <a:t>Análisis por requisitos API </a:t>
            </a:r>
            <a:r>
              <a:rPr lang="es-ES" b="1" i="0" dirty="0" err="1">
                <a:solidFill>
                  <a:srgbClr val="24292E"/>
                </a:solidFill>
                <a:effectLst/>
                <a:latin typeface="-apple-system"/>
              </a:rPr>
              <a:t>Linked</a:t>
            </a:r>
            <a:r>
              <a:rPr lang="es-ES" b="1" i="0" dirty="0">
                <a:solidFill>
                  <a:srgbClr val="24292E"/>
                </a:solidFill>
                <a:effectLst/>
                <a:latin typeface="-apple-system"/>
              </a:rPr>
              <a:t> Data</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La </a:t>
            </a:r>
            <a:r>
              <a:rPr lang="es-ES" b="0" i="0" u="none" strike="noStrike" dirty="0" err="1">
                <a:solidFill>
                  <a:srgbClr val="24292E"/>
                </a:solidFill>
                <a:effectLst/>
                <a:latin typeface="-apple-system"/>
                <a:hlinkClick r:id="rId7"/>
              </a:rPr>
              <a:t>Wikibase</a:t>
            </a:r>
            <a:r>
              <a:rPr lang="es-ES" b="0" i="0" u="none" strike="noStrike" dirty="0">
                <a:solidFill>
                  <a:srgbClr val="24292E"/>
                </a:solidFill>
                <a:effectLst/>
                <a:latin typeface="-apple-system"/>
                <a:hlinkClick r:id="rId7"/>
              </a:rPr>
              <a:t> API</a:t>
            </a:r>
            <a:r>
              <a:rPr lang="es-ES" b="0" i="0" dirty="0">
                <a:solidFill>
                  <a:srgbClr val="24292E"/>
                </a:solidFill>
                <a:effectLst/>
                <a:latin typeface="-apple-system"/>
              </a:rPr>
              <a:t> (el api desplegada por </a:t>
            </a:r>
            <a:r>
              <a:rPr lang="es-ES" b="0" i="0" dirty="0" err="1">
                <a:solidFill>
                  <a:srgbClr val="24292E"/>
                </a:solidFill>
                <a:effectLst/>
                <a:latin typeface="-apple-system"/>
              </a:rPr>
              <a:t>Wikibase</a:t>
            </a:r>
            <a:r>
              <a:rPr lang="es-ES" b="0" i="0" dirty="0">
                <a:solidFill>
                  <a:srgbClr val="24292E"/>
                </a:solidFill>
                <a:effectLst/>
                <a:latin typeface="-apple-system"/>
              </a:rPr>
              <a:t>), no parece que pretenda ser un </a:t>
            </a:r>
            <a:r>
              <a:rPr lang="es-ES" b="0" i="0" dirty="0" err="1">
                <a:solidFill>
                  <a:srgbClr val="24292E"/>
                </a:solidFill>
                <a:effectLst/>
                <a:latin typeface="-apple-system"/>
              </a:rPr>
              <a:t>un</a:t>
            </a:r>
            <a:r>
              <a:rPr lang="es-ES" b="0" i="0" dirty="0">
                <a:solidFill>
                  <a:srgbClr val="24292E"/>
                </a:solidFill>
                <a:effectLst/>
                <a:latin typeface="-apple-system"/>
              </a:rPr>
              <a:t> API que cumpla con los requerimientos anunciados por la LDP, ya que ni siquiera aparece en las </a:t>
            </a:r>
            <a:r>
              <a:rPr lang="es-ES" b="0" i="0" u="none" strike="noStrike" dirty="0">
                <a:solidFill>
                  <a:srgbClr val="24292E"/>
                </a:solidFill>
                <a:effectLst/>
                <a:latin typeface="-apple-system"/>
                <a:hlinkClick r:id="rId8"/>
              </a:rPr>
              <a:t>implementaciones LDP</a:t>
            </a:r>
            <a:r>
              <a:rPr lang="es-ES" b="0" i="0" dirty="0">
                <a:solidFill>
                  <a:srgbClr val="24292E"/>
                </a:solidFill>
                <a:effectLst/>
                <a:latin typeface="-apple-system"/>
              </a:rPr>
              <a:t> enunciada por la W3.org</a:t>
            </a:r>
          </a:p>
          <a:p>
            <a:pPr algn="l"/>
            <a:r>
              <a:rPr lang="es-ES" b="0" i="0" dirty="0">
                <a:solidFill>
                  <a:srgbClr val="24292E"/>
                </a:solidFill>
                <a:effectLst/>
                <a:latin typeface="-apple-system"/>
              </a:rPr>
              <a:t>Creemos que el motivo es que el API, esta fuertemente acoplada al </a:t>
            </a:r>
            <a:r>
              <a:rPr lang="es-ES" b="0" i="0" u="none" strike="noStrike" dirty="0">
                <a:solidFill>
                  <a:srgbClr val="24292E"/>
                </a:solidFill>
                <a:effectLst/>
                <a:latin typeface="-apple-system"/>
                <a:hlinkClick r:id="rId9"/>
              </a:rPr>
              <a:t>Modelo de Datos</a:t>
            </a:r>
            <a:r>
              <a:rPr lang="es-ES" b="0" i="0" dirty="0">
                <a:solidFill>
                  <a:srgbClr val="24292E"/>
                </a:solidFill>
                <a:effectLst/>
                <a:latin typeface="-apple-system"/>
              </a:rPr>
              <a:t> de </a:t>
            </a:r>
            <a:r>
              <a:rPr lang="es-ES" b="0" i="0" dirty="0" err="1">
                <a:solidFill>
                  <a:srgbClr val="24292E"/>
                </a:solidFill>
                <a:effectLst/>
                <a:latin typeface="-apple-system"/>
              </a:rPr>
              <a:t>Wikibase</a:t>
            </a:r>
            <a:r>
              <a:rPr lang="es-ES" b="0" i="0" dirty="0">
                <a:solidFill>
                  <a:srgbClr val="24292E"/>
                </a:solidFill>
                <a:effectLst/>
                <a:latin typeface="-apple-system"/>
              </a:rPr>
              <a:t> para el que fue creada, por lo que pensamos que a priori, no seria sencillo añadir un Servidor LDP estándar, para sustituir o complementar el API desplegada por </a:t>
            </a:r>
            <a:r>
              <a:rPr lang="es-ES" b="0" i="0" dirty="0" err="1">
                <a:solidFill>
                  <a:srgbClr val="24292E"/>
                </a:solidFill>
                <a:effectLst/>
                <a:latin typeface="-apple-system"/>
              </a:rPr>
              <a:t>Wikibase</a:t>
            </a:r>
            <a:r>
              <a:rPr lang="es-ES" b="0" i="0" dirty="0">
                <a:solidFill>
                  <a:srgbClr val="24292E"/>
                </a:solidFill>
                <a:effectLst/>
                <a:latin typeface="-apple-system"/>
              </a:rPr>
              <a:t>.</a:t>
            </a:r>
          </a:p>
          <a:p>
            <a:pPr algn="l"/>
            <a:r>
              <a:rPr lang="es-ES" b="0" i="0" dirty="0">
                <a:solidFill>
                  <a:srgbClr val="24292E"/>
                </a:solidFill>
                <a:effectLst/>
                <a:latin typeface="-apple-system"/>
              </a:rPr>
              <a:t>Desde el punto de vista de la arquitectura completa de la solución, el hecho de no cumplir con el estándar enunciado por la LDP, y estar tan fuertemente acopado al </a:t>
            </a:r>
            <a:r>
              <a:rPr lang="es-ES" b="0" i="0" u="none" strike="noStrike" dirty="0">
                <a:solidFill>
                  <a:srgbClr val="24292E"/>
                </a:solidFill>
                <a:effectLst/>
                <a:latin typeface="-apple-system"/>
                <a:hlinkClick r:id="rId9"/>
              </a:rPr>
              <a:t>Modelo de Datos</a:t>
            </a:r>
            <a:r>
              <a:rPr lang="es-ES" b="0" i="0" dirty="0">
                <a:solidFill>
                  <a:srgbClr val="24292E"/>
                </a:solidFill>
                <a:effectLst/>
                <a:latin typeface="-apple-system"/>
              </a:rPr>
              <a:t> de </a:t>
            </a:r>
            <a:r>
              <a:rPr lang="es-ES" b="0" i="0" dirty="0" err="1">
                <a:solidFill>
                  <a:srgbClr val="24292E"/>
                </a:solidFill>
                <a:effectLst/>
                <a:latin typeface="-apple-system"/>
              </a:rPr>
              <a:t>Wikibase</a:t>
            </a:r>
            <a:r>
              <a:rPr lang="es-ES" b="0" i="0" dirty="0">
                <a:solidFill>
                  <a:srgbClr val="24292E"/>
                </a:solidFill>
                <a:effectLst/>
                <a:latin typeface="-apple-system"/>
              </a:rPr>
              <a:t>, hace que cualquier componente que interactúe con ella (especialmente el procesador de eventos o la factoría de </a:t>
            </a:r>
            <a:r>
              <a:rPr lang="es-ES" b="0" i="0" dirty="0" err="1">
                <a:solidFill>
                  <a:srgbClr val="24292E"/>
                </a:solidFill>
                <a:effectLst/>
                <a:latin typeface="-apple-system"/>
              </a:rPr>
              <a:t>URIs</a:t>
            </a:r>
            <a:r>
              <a:rPr lang="es-ES" b="0" i="0" dirty="0">
                <a:solidFill>
                  <a:srgbClr val="24292E"/>
                </a:solidFill>
                <a:effectLst/>
                <a:latin typeface="-apple-system"/>
              </a:rPr>
              <a:t> en la parte de Back-</a:t>
            </a:r>
            <a:r>
              <a:rPr lang="es-ES" b="0" i="0" dirty="0" err="1">
                <a:solidFill>
                  <a:srgbClr val="24292E"/>
                </a:solidFill>
                <a:effectLst/>
                <a:latin typeface="-apple-system"/>
              </a:rPr>
              <a:t>end</a:t>
            </a:r>
            <a:r>
              <a:rPr lang="es-ES" b="0" i="0" dirty="0">
                <a:solidFill>
                  <a:srgbClr val="24292E"/>
                </a:solidFill>
                <a:effectLst/>
                <a:latin typeface="-apple-system"/>
              </a:rPr>
              <a:t> o el servicio de publicación Web en la parte Front-</a:t>
            </a:r>
            <a:r>
              <a:rPr lang="es-ES" b="0" i="0" dirty="0" err="1">
                <a:solidFill>
                  <a:srgbClr val="24292E"/>
                </a:solidFill>
                <a:effectLst/>
                <a:latin typeface="-apple-system"/>
              </a:rPr>
              <a:t>End</a:t>
            </a:r>
            <a:r>
              <a:rPr lang="es-ES" b="0" i="0" dirty="0">
                <a:solidFill>
                  <a:srgbClr val="24292E"/>
                </a:solidFill>
                <a:effectLst/>
                <a:latin typeface="-apple-system"/>
              </a:rPr>
              <a:t>) tendrán un fuerte acoplamiento con esta.</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INSUFICIENTE</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Trellis</a:t>
            </a:r>
            <a:r>
              <a:rPr lang="es-ES" b="1" i="0" dirty="0">
                <a:solidFill>
                  <a:srgbClr val="24292E"/>
                </a:solidFill>
                <a:effectLst/>
                <a:latin typeface="-apple-system"/>
              </a:rPr>
              <a:t> + </a:t>
            </a:r>
            <a:r>
              <a:rPr lang="es-ES" b="1" i="0" dirty="0" err="1">
                <a:solidFill>
                  <a:srgbClr val="24292E"/>
                </a:solidFill>
                <a:effectLst/>
                <a:latin typeface="-apple-system"/>
              </a:rPr>
              <a:t>Fuseki</a:t>
            </a:r>
            <a:endParaRPr lang="es-ES" b="1" i="0" dirty="0">
              <a:solidFill>
                <a:srgbClr val="24292E"/>
              </a:solidFill>
              <a:effectLst/>
              <a:latin typeface="-apple-system"/>
            </a:endParaRPr>
          </a:p>
          <a:p>
            <a:pPr algn="l"/>
            <a:r>
              <a:rPr lang="es-ES" b="0" i="0" dirty="0">
                <a:solidFill>
                  <a:srgbClr val="24292E"/>
                </a:solidFill>
                <a:effectLst/>
                <a:latin typeface="-apple-system"/>
              </a:rPr>
              <a:t>Desde el punto de vista del cumplimento LDP, </a:t>
            </a:r>
            <a:r>
              <a:rPr lang="es-ES" b="0" i="0" u="none" strike="noStrike" dirty="0" err="1">
                <a:solidFill>
                  <a:srgbClr val="24292E"/>
                </a:solidFill>
                <a:effectLst/>
                <a:latin typeface="-apple-system"/>
                <a:hlinkClick r:id="rId10"/>
              </a:rPr>
              <a:t>Trellis</a:t>
            </a:r>
            <a:r>
              <a:rPr lang="es-ES" b="0" i="0" dirty="0">
                <a:solidFill>
                  <a:srgbClr val="24292E"/>
                </a:solidFill>
                <a:effectLst/>
                <a:latin typeface="-apple-system"/>
              </a:rPr>
              <a:t> en su documentación, asegura un cumplimiento completo de los </a:t>
            </a:r>
            <a:r>
              <a:rPr lang="es-ES" b="0" i="0" u="none" strike="noStrike" dirty="0">
                <a:solidFill>
                  <a:srgbClr val="24292E"/>
                </a:solidFill>
                <a:effectLst/>
                <a:latin typeface="-apple-system"/>
                <a:hlinkClick r:id="rId11"/>
              </a:rPr>
              <a:t>requisitos de un servidor LDP</a:t>
            </a:r>
            <a:r>
              <a:rPr lang="es-ES" b="0" i="0" dirty="0">
                <a:solidFill>
                  <a:srgbClr val="24292E"/>
                </a:solidFill>
                <a:effectLst/>
                <a:latin typeface="-apple-system"/>
              </a:rPr>
              <a:t>.</a:t>
            </a:r>
          </a:p>
          <a:p>
            <a:pPr algn="l"/>
            <a:r>
              <a:rPr lang="es-ES" b="0" i="0" dirty="0">
                <a:solidFill>
                  <a:srgbClr val="24292E"/>
                </a:solidFill>
                <a:effectLst/>
                <a:latin typeface="-apple-system"/>
              </a:rPr>
              <a:t>Para evaluar el cumplimiento de dichos requisitos de primera mano, se ha usado el </a:t>
            </a:r>
            <a:r>
              <a:rPr lang="es-ES" b="0" i="0" u="none" strike="noStrike" dirty="0">
                <a:solidFill>
                  <a:srgbClr val="24292E"/>
                </a:solidFill>
                <a:effectLst/>
                <a:latin typeface="-apple-system"/>
                <a:hlinkClick r:id="rId12"/>
              </a:rPr>
              <a:t>LDP Test </a:t>
            </a:r>
            <a:r>
              <a:rPr lang="es-ES" b="0" i="0" u="none" strike="noStrike" dirty="0" err="1">
                <a:solidFill>
                  <a:srgbClr val="24292E"/>
                </a:solidFill>
                <a:effectLst/>
                <a:latin typeface="-apple-system"/>
                <a:hlinkClick r:id="rId12"/>
              </a:rPr>
              <a:t>Suit</a:t>
            </a:r>
            <a:r>
              <a:rPr lang="es-ES" b="0" i="0" dirty="0">
                <a:solidFill>
                  <a:srgbClr val="24292E"/>
                </a:solidFill>
                <a:effectLst/>
                <a:latin typeface="-apple-system"/>
              </a:rPr>
              <a:t>, creado exprofeso por la LDP, para evaluar el nivel de cumplimiento.</a:t>
            </a:r>
          </a:p>
          <a:p>
            <a:pPr algn="l"/>
            <a:r>
              <a:rPr lang="es-ES" b="0" i="0" dirty="0">
                <a:solidFill>
                  <a:srgbClr val="24292E"/>
                </a:solidFill>
                <a:effectLst/>
                <a:latin typeface="-apple-system"/>
              </a:rPr>
              <a:t>Los resultados, y las causas de los </a:t>
            </a:r>
            <a:r>
              <a:rPr lang="es-ES" b="0" i="1" dirty="0">
                <a:solidFill>
                  <a:srgbClr val="24292E"/>
                </a:solidFill>
                <a:effectLst/>
                <a:latin typeface="-apple-system"/>
              </a:rPr>
              <a:t>"errores"</a:t>
            </a:r>
            <a:r>
              <a:rPr lang="es-ES" b="0" i="0" dirty="0">
                <a:solidFill>
                  <a:srgbClr val="24292E"/>
                </a:solidFill>
                <a:effectLst/>
                <a:latin typeface="-apple-system"/>
              </a:rPr>
              <a:t> en los test, están descritos de forma exhaustiva en el documento </a:t>
            </a:r>
            <a:r>
              <a:rPr lang="es-ES" b="0" i="0" u="none" strike="noStrike" dirty="0" err="1">
                <a:solidFill>
                  <a:srgbClr val="24292E"/>
                </a:solidFill>
                <a:effectLst/>
                <a:latin typeface="-apple-system"/>
                <a:hlinkClick r:id="rId13"/>
              </a:rPr>
              <a:t>Analisis</a:t>
            </a:r>
            <a:r>
              <a:rPr lang="es-ES" b="0" i="0" u="none" strike="noStrike" dirty="0">
                <a:solidFill>
                  <a:srgbClr val="24292E"/>
                </a:solidFill>
                <a:effectLst/>
                <a:latin typeface="-apple-system"/>
                <a:hlinkClick r:id="rId13"/>
              </a:rPr>
              <a:t> de Test LDP (caso de uso </a:t>
            </a:r>
            <a:r>
              <a:rPr lang="es-ES" b="0" i="0" u="none" strike="noStrike" dirty="0" err="1">
                <a:solidFill>
                  <a:srgbClr val="24292E"/>
                </a:solidFill>
                <a:effectLst/>
                <a:latin typeface="-apple-system"/>
                <a:hlinkClick r:id="rId13"/>
              </a:rPr>
              <a:t>Trellis</a:t>
            </a:r>
            <a:r>
              <a:rPr lang="es-ES" b="0" i="0" u="none" strike="noStrike" dirty="0">
                <a:solidFill>
                  <a:srgbClr val="24292E"/>
                </a:solidFill>
                <a:effectLst/>
                <a:latin typeface="-apple-system"/>
                <a:hlinkClick r:id="rId13"/>
              </a:rPr>
              <a:t>).</a:t>
            </a:r>
            <a:r>
              <a:rPr lang="es-ES" b="0" i="0" u="none" strike="noStrike" dirty="0" err="1">
                <a:solidFill>
                  <a:srgbClr val="24292E"/>
                </a:solidFill>
                <a:effectLst/>
                <a:latin typeface="-apple-system"/>
                <a:hlinkClick r:id="rId13"/>
              </a:rPr>
              <a:t>md</a:t>
            </a:r>
            <a:endParaRPr lang="es-ES" b="0" i="0" dirty="0">
              <a:solidFill>
                <a:srgbClr val="24292E"/>
              </a:solidFill>
              <a:effectLst/>
              <a:latin typeface="-apple-system"/>
            </a:endParaRPr>
          </a:p>
          <a:p>
            <a:pPr algn="l"/>
            <a:r>
              <a:rPr lang="es-ES" b="0" i="0" dirty="0">
                <a:solidFill>
                  <a:srgbClr val="24292E"/>
                </a:solidFill>
                <a:effectLst/>
                <a:latin typeface="-apple-system"/>
              </a:rPr>
              <a:t>Por otra parte nos parece muy interesante que el comportamiento del API, es en todo momento muy consistente sea cual sea el sistema de almacenamiento elegido (al menos en los probados) ya sea relacional (PostgreSQL) , en memoria o triple store (TDB o </a:t>
            </a:r>
            <a:r>
              <a:rPr lang="es-ES" b="0" i="0" dirty="0" err="1">
                <a:solidFill>
                  <a:srgbClr val="24292E"/>
                </a:solidFill>
                <a:effectLst/>
                <a:latin typeface="-apple-system"/>
              </a:rPr>
              <a:t>Blaze</a:t>
            </a:r>
            <a:r>
              <a:rPr lang="es-ES" b="0" i="0" dirty="0">
                <a:solidFill>
                  <a:srgbClr val="24292E"/>
                </a:solidFill>
                <a:effectLst/>
                <a:latin typeface="-apple-system"/>
              </a:rPr>
              <a:t> </a:t>
            </a:r>
            <a:r>
              <a:rPr lang="es-ES" b="0" i="0" dirty="0" err="1">
                <a:solidFill>
                  <a:srgbClr val="24292E"/>
                </a:solidFill>
                <a:effectLst/>
                <a:latin typeface="-apple-system"/>
              </a:rPr>
              <a:t>Graph</a:t>
            </a:r>
            <a:r>
              <a:rPr lang="es-ES" b="0" i="0" dirty="0">
                <a:solidFill>
                  <a:srgbClr val="24292E"/>
                </a:solidFill>
                <a:effectLst/>
                <a:latin typeface="-apple-system"/>
              </a:rPr>
              <a:t>), demostrándose este hecho en los resultados de los test, ya que estos </a:t>
            </a:r>
            <a:r>
              <a:rPr lang="es-ES" b="1" i="0" dirty="0">
                <a:solidFill>
                  <a:srgbClr val="24292E"/>
                </a:solidFill>
                <a:effectLst/>
                <a:latin typeface="-apple-system"/>
              </a:rPr>
              <a:t>no se ven afectados</a:t>
            </a:r>
            <a:r>
              <a:rPr lang="es-ES" b="0" i="0" dirty="0">
                <a:solidFill>
                  <a:srgbClr val="24292E"/>
                </a:solidFill>
                <a:effectLst/>
                <a:latin typeface="-apple-system"/>
              </a:rPr>
              <a:t> . Este hecho que permite garantizar mucha flexibilidad a la hora de cambiar el sistema de almacenamiento (requisito expresado en el pliego), sin afectar a los clientes.</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Análisis por requisitos </a:t>
            </a:r>
            <a:r>
              <a:rPr lang="es-ES" b="1" i="0" dirty="0" err="1">
                <a:solidFill>
                  <a:srgbClr val="24292E"/>
                </a:solidFill>
                <a:effectLst/>
                <a:latin typeface="-apple-system"/>
              </a:rPr>
              <a:t>End</a:t>
            </a:r>
            <a:r>
              <a:rPr lang="es-ES" b="1" i="0" dirty="0">
                <a:solidFill>
                  <a:srgbClr val="24292E"/>
                </a:solidFill>
                <a:effectLst/>
                <a:latin typeface="-apple-system"/>
              </a:rPr>
              <a:t> Point SPARQL</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En principio cumple con los requisitos enunciados anteriormente relativos a un endpoint SPARQL.</a:t>
            </a:r>
          </a:p>
          <a:p>
            <a:pPr algn="l"/>
            <a:r>
              <a:rPr lang="es-ES" b="0" i="0" dirty="0" err="1">
                <a:solidFill>
                  <a:srgbClr val="24292E"/>
                </a:solidFill>
                <a:effectLst/>
                <a:latin typeface="-apple-system"/>
              </a:rPr>
              <a:t>Wikibase</a:t>
            </a:r>
            <a:r>
              <a:rPr lang="es-ES" b="0" i="0" dirty="0">
                <a:solidFill>
                  <a:srgbClr val="24292E"/>
                </a:solidFill>
                <a:effectLst/>
                <a:latin typeface="-apple-system"/>
              </a:rPr>
              <a:t> usa el </a:t>
            </a:r>
            <a:r>
              <a:rPr lang="es-ES" b="0" i="0" dirty="0" err="1">
                <a:solidFill>
                  <a:srgbClr val="24292E"/>
                </a:solidFill>
                <a:effectLst/>
                <a:latin typeface="-apple-system"/>
              </a:rPr>
              <a:t>EndPoint</a:t>
            </a:r>
            <a:r>
              <a:rPr lang="es-ES" b="0" i="0" dirty="0">
                <a:solidFill>
                  <a:srgbClr val="24292E"/>
                </a:solidFill>
                <a:effectLst/>
                <a:latin typeface="-apple-system"/>
              </a:rPr>
              <a:t> SPARQL expuesto por </a:t>
            </a:r>
            <a:r>
              <a:rPr lang="es-ES" b="0" i="0" dirty="0" err="1">
                <a:solidFill>
                  <a:srgbClr val="24292E"/>
                </a:solidFill>
                <a:effectLst/>
                <a:latin typeface="-apple-system"/>
              </a:rPr>
              <a:t>BlazeGraph</a:t>
            </a:r>
            <a:r>
              <a:rPr lang="es-ES" b="0" i="0" dirty="0">
                <a:solidFill>
                  <a:srgbClr val="24292E"/>
                </a:solidFill>
                <a:effectLst/>
                <a:latin typeface="-apple-system"/>
              </a:rPr>
              <a:t>, para ofrecer una interface gráfica llamada </a:t>
            </a:r>
            <a:r>
              <a:rPr lang="es-ES" b="1" i="0" dirty="0">
                <a:solidFill>
                  <a:srgbClr val="24292E"/>
                </a:solidFill>
                <a:effectLst/>
                <a:latin typeface="-apple-system"/>
              </a:rPr>
              <a:t>Servicio de consulta</a:t>
            </a:r>
            <a:r>
              <a:rPr lang="es-ES" b="0" i="0" dirty="0">
                <a:solidFill>
                  <a:srgbClr val="24292E"/>
                </a:solidFill>
                <a:effectLst/>
                <a:latin typeface="-apple-system"/>
              </a:rPr>
              <a:t>, que hace uso de dicho </a:t>
            </a:r>
            <a:r>
              <a:rPr lang="es-ES" b="0" i="0" dirty="0" err="1">
                <a:solidFill>
                  <a:srgbClr val="24292E"/>
                </a:solidFill>
                <a:effectLst/>
                <a:latin typeface="-apple-system"/>
              </a:rPr>
              <a:t>EndPoint</a:t>
            </a:r>
            <a:r>
              <a:rPr lang="es-ES" b="0" i="0" dirty="0">
                <a:solidFill>
                  <a:srgbClr val="24292E"/>
                </a:solidFill>
                <a:effectLst/>
                <a:latin typeface="-apple-system"/>
              </a:rPr>
              <a:t>, con una funcionalidad muy atractiva, ya por un lado ofrece autocompletado de variables y por otro, permite representación de resultados en múltiples formatos tales como Tabulares, Timelines, Geo-posicionados ....</a:t>
            </a:r>
          </a:p>
          <a:p>
            <a:pPr algn="l"/>
            <a:r>
              <a:rPr lang="es-ES" b="0" i="0" dirty="0">
                <a:solidFill>
                  <a:srgbClr val="24292E"/>
                </a:solidFill>
                <a:effectLst/>
                <a:latin typeface="-apple-system"/>
              </a:rPr>
              <a:t>Sin embargo la dependencia con </a:t>
            </a:r>
            <a:r>
              <a:rPr lang="es-ES" b="0" i="0" dirty="0" err="1">
                <a:solidFill>
                  <a:srgbClr val="24292E"/>
                </a:solidFill>
                <a:effectLst/>
                <a:latin typeface="-apple-system"/>
              </a:rPr>
              <a:t>BlazeGraph</a:t>
            </a:r>
            <a:r>
              <a:rPr lang="es-ES" b="0" i="0" dirty="0">
                <a:solidFill>
                  <a:srgbClr val="24292E"/>
                </a:solidFill>
                <a:effectLst/>
                <a:latin typeface="-apple-system"/>
              </a:rPr>
              <a:t> para ofrecer ese servicio (y en definitiva para almacenar el triple store), hace que sea imposible cumplir el requisito de </a:t>
            </a:r>
            <a:r>
              <a:rPr lang="es-ES" b="1" i="0" dirty="0">
                <a:solidFill>
                  <a:srgbClr val="24292E"/>
                </a:solidFill>
                <a:effectLst/>
                <a:latin typeface="-apple-system"/>
              </a:rPr>
              <a:t>Independencia de Triple Store</a:t>
            </a:r>
            <a:r>
              <a:rPr lang="es-ES" b="0" i="0" dirty="0">
                <a:solidFill>
                  <a:srgbClr val="24292E"/>
                </a:solidFill>
                <a:effectLst/>
                <a:latin typeface="-apple-system"/>
              </a:rPr>
              <a:t>.</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SUFICIENTE</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Trellis</a:t>
            </a:r>
            <a:r>
              <a:rPr lang="es-ES" b="1" i="0" dirty="0">
                <a:solidFill>
                  <a:srgbClr val="24292E"/>
                </a:solidFill>
                <a:effectLst/>
                <a:latin typeface="-apple-system"/>
              </a:rPr>
              <a:t> + </a:t>
            </a:r>
            <a:r>
              <a:rPr lang="es-ES" b="1" i="0" dirty="0" err="1">
                <a:solidFill>
                  <a:srgbClr val="24292E"/>
                </a:solidFill>
                <a:effectLst/>
                <a:latin typeface="-apple-system"/>
              </a:rPr>
              <a:t>Fuseki</a:t>
            </a:r>
            <a:endParaRPr lang="es-ES" b="1" i="0" dirty="0">
              <a:solidFill>
                <a:srgbClr val="24292E"/>
              </a:solidFill>
              <a:effectLst/>
              <a:latin typeface="-apple-system"/>
            </a:endParaRPr>
          </a:p>
          <a:p>
            <a:pPr algn="l"/>
            <a:r>
              <a:rPr lang="es-ES" b="0" i="0" u="none" strike="noStrike" dirty="0">
                <a:solidFill>
                  <a:srgbClr val="24292E"/>
                </a:solidFill>
                <a:effectLst/>
                <a:latin typeface="-apple-system"/>
                <a:hlinkClick r:id="rId14"/>
              </a:rPr>
              <a:t>Apache Jena </a:t>
            </a:r>
            <a:r>
              <a:rPr lang="es-ES" b="0" i="0" u="none" strike="noStrike" dirty="0" err="1">
                <a:solidFill>
                  <a:srgbClr val="24292E"/>
                </a:solidFill>
                <a:effectLst/>
                <a:latin typeface="-apple-system"/>
                <a:hlinkClick r:id="rId14"/>
              </a:rPr>
              <a:t>Fuseki</a:t>
            </a:r>
            <a:r>
              <a:rPr lang="es-ES" b="0" i="0" dirty="0">
                <a:solidFill>
                  <a:srgbClr val="24292E"/>
                </a:solidFill>
                <a:effectLst/>
                <a:latin typeface="-apple-system"/>
              </a:rPr>
              <a:t> es un servidor SPARQL que proporciona un capa de abstracción en el acceso a el sistema de almacenamiento, que por medio de el uso de </a:t>
            </a:r>
            <a:r>
              <a:rPr lang="es-ES" b="0" i="0" u="none" strike="noStrike" dirty="0">
                <a:solidFill>
                  <a:srgbClr val="24292E"/>
                </a:solidFill>
                <a:effectLst/>
                <a:latin typeface="-apple-system"/>
                <a:hlinkClick r:id="rId15"/>
              </a:rPr>
              <a:t>Jena </a:t>
            </a:r>
            <a:r>
              <a:rPr lang="es-ES" b="0" i="0" u="none" strike="noStrike" dirty="0" err="1">
                <a:solidFill>
                  <a:srgbClr val="24292E"/>
                </a:solidFill>
                <a:effectLst/>
                <a:latin typeface="-apple-system"/>
                <a:hlinkClick r:id="rId15"/>
              </a:rPr>
              <a:t>text</a:t>
            </a:r>
            <a:r>
              <a:rPr lang="es-ES" b="0" i="0" u="none" strike="noStrike" dirty="0">
                <a:solidFill>
                  <a:srgbClr val="24292E"/>
                </a:solidFill>
                <a:effectLst/>
                <a:latin typeface="-apple-system"/>
                <a:hlinkClick r:id="rId15"/>
              </a:rPr>
              <a:t> </a:t>
            </a:r>
            <a:r>
              <a:rPr lang="es-ES" b="0" i="0" u="none" strike="noStrike" dirty="0" err="1">
                <a:solidFill>
                  <a:srgbClr val="24292E"/>
                </a:solidFill>
                <a:effectLst/>
                <a:latin typeface="-apple-system"/>
                <a:hlinkClick r:id="rId15"/>
              </a:rPr>
              <a:t>query</a:t>
            </a:r>
            <a:r>
              <a:rPr lang="es-ES" b="0" i="0" dirty="0">
                <a:solidFill>
                  <a:srgbClr val="24292E"/>
                </a:solidFill>
                <a:effectLst/>
                <a:latin typeface="-apple-system"/>
              </a:rPr>
              <a:t> lo que potencialmente hace que sea posible la conexión con cualquier otro sistema de almacenamiento ofreciendo sobre el un servidor SPARQL/1.1</a:t>
            </a:r>
          </a:p>
          <a:p>
            <a:pPr algn="l"/>
            <a:r>
              <a:rPr lang="es-ES" b="0" i="0" dirty="0">
                <a:solidFill>
                  <a:srgbClr val="24292E"/>
                </a:solidFill>
                <a:effectLst/>
                <a:latin typeface="-apple-system"/>
              </a:rPr>
              <a:t>En cuanto a la seguridad, esta es proporcionada por Apache </a:t>
            </a:r>
            <a:r>
              <a:rPr lang="es-ES" b="0" i="0" dirty="0" err="1">
                <a:solidFill>
                  <a:srgbClr val="24292E"/>
                </a:solidFill>
                <a:effectLst/>
                <a:latin typeface="-apple-system"/>
              </a:rPr>
              <a:t>Shiro</a:t>
            </a:r>
            <a:r>
              <a:rPr lang="es-ES" b="0" i="0" dirty="0">
                <a:solidFill>
                  <a:srgbClr val="24292E"/>
                </a:solidFill>
                <a:effectLst/>
                <a:latin typeface="-apple-system"/>
              </a:rPr>
              <a:t>, que permite implementar autentificación y autorización, y que a su vez es fácilmente integrable con la capa de permisos de Apache Jena.</a:t>
            </a:r>
          </a:p>
          <a:p>
            <a:pPr algn="l"/>
            <a:r>
              <a:rPr lang="es-ES" b="0" i="0" dirty="0" err="1">
                <a:solidFill>
                  <a:srgbClr val="24292E"/>
                </a:solidFill>
                <a:effectLst/>
                <a:latin typeface="-apple-system"/>
              </a:rPr>
              <a:t>Fuseki</a:t>
            </a:r>
            <a:r>
              <a:rPr lang="es-ES" b="0" i="0" dirty="0">
                <a:solidFill>
                  <a:srgbClr val="24292E"/>
                </a:solidFill>
                <a:effectLst/>
                <a:latin typeface="-apple-system"/>
              </a:rPr>
              <a:t> proporciona distintas interfaces para realizar consultar SPARQL, tanto de lectura de datos como de actualización:</a:t>
            </a:r>
          </a:p>
          <a:p>
            <a:pPr algn="l">
              <a:buFont typeface="Arial" panose="020B0604020202020204" pitchFamily="34" charset="0"/>
              <a:buChar char="•"/>
            </a:pPr>
            <a:r>
              <a:rPr lang="es-ES" b="0" i="0" dirty="0">
                <a:solidFill>
                  <a:srgbClr val="24292E"/>
                </a:solidFill>
                <a:effectLst/>
                <a:latin typeface="-apple-system"/>
              </a:rPr>
              <a:t>Frontal Web</a:t>
            </a:r>
          </a:p>
          <a:p>
            <a:pPr algn="l">
              <a:buFont typeface="Arial" panose="020B0604020202020204" pitchFamily="34" charset="0"/>
              <a:buChar char="•"/>
            </a:pPr>
            <a:r>
              <a:rPr lang="es-ES" b="0" i="0" dirty="0">
                <a:solidFill>
                  <a:srgbClr val="24292E"/>
                </a:solidFill>
                <a:effectLst/>
                <a:latin typeface="-apple-system"/>
              </a:rPr>
              <a:t>API </a:t>
            </a:r>
            <a:r>
              <a:rPr lang="es-ES" b="0" i="0" dirty="0" err="1">
                <a:solidFill>
                  <a:srgbClr val="24292E"/>
                </a:solidFill>
                <a:effectLst/>
                <a:latin typeface="-apple-system"/>
              </a:rPr>
              <a:t>Rest</a:t>
            </a:r>
            <a:endParaRPr lang="es-ES" b="0" i="0" dirty="0">
              <a:solidFill>
                <a:srgbClr val="24292E"/>
              </a:solidFill>
              <a:effectLst/>
              <a:latin typeface="-apple-system"/>
            </a:endParaRP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Análisis por requisitos de Triple Store</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a:solidFill>
                  <a:srgbClr val="24292E"/>
                </a:solidFill>
                <a:effectLst/>
                <a:latin typeface="-apple-system"/>
              </a:rPr>
              <a:t>Como ya se enuncio en el punto anterior, </a:t>
            </a:r>
            <a:r>
              <a:rPr lang="es-ES" b="0" i="0" dirty="0" err="1">
                <a:solidFill>
                  <a:srgbClr val="24292E"/>
                </a:solidFill>
                <a:effectLst/>
                <a:latin typeface="-apple-system"/>
              </a:rPr>
              <a:t>Wikibase</a:t>
            </a:r>
            <a:r>
              <a:rPr lang="es-ES" b="0" i="0" dirty="0">
                <a:solidFill>
                  <a:srgbClr val="24292E"/>
                </a:solidFill>
                <a:effectLst/>
                <a:latin typeface="-apple-system"/>
              </a:rPr>
              <a:t>, usa como triple Store </a:t>
            </a:r>
            <a:r>
              <a:rPr lang="es-ES" b="0" i="0" dirty="0" err="1">
                <a:solidFill>
                  <a:srgbClr val="24292E"/>
                </a:solidFill>
                <a:effectLst/>
                <a:latin typeface="-apple-system"/>
              </a:rPr>
              <a:t>BlazeGraph</a:t>
            </a:r>
            <a:r>
              <a:rPr lang="es-ES" b="0" i="0" dirty="0">
                <a:solidFill>
                  <a:srgbClr val="24292E"/>
                </a:solidFill>
                <a:effectLst/>
                <a:latin typeface="-apple-system"/>
              </a:rPr>
              <a:t>, además construye su propio Servicio de consulta, sobre el Endpoint SPARQL desplegado por </a:t>
            </a:r>
            <a:r>
              <a:rPr lang="es-ES" b="0" i="0" dirty="0" err="1">
                <a:solidFill>
                  <a:srgbClr val="24292E"/>
                </a:solidFill>
                <a:effectLst/>
                <a:latin typeface="-apple-system"/>
              </a:rPr>
              <a:t>BlazeGraph</a:t>
            </a:r>
            <a:r>
              <a:rPr lang="es-ES" b="0" i="0" dirty="0">
                <a:solidFill>
                  <a:srgbClr val="24292E"/>
                </a:solidFill>
                <a:effectLst/>
                <a:latin typeface="-apple-system"/>
              </a:rPr>
              <a:t>, por lo tanto, usar esa funcionalidad, fuerza la elección del Triple Store a solo </a:t>
            </a:r>
            <a:r>
              <a:rPr lang="es-ES" b="0" i="0" dirty="0" err="1">
                <a:solidFill>
                  <a:srgbClr val="24292E"/>
                </a:solidFill>
                <a:effectLst/>
                <a:latin typeface="-apple-system"/>
              </a:rPr>
              <a:t>BlazeGraph</a:t>
            </a:r>
            <a:r>
              <a:rPr lang="es-ES" b="0" i="0" dirty="0">
                <a:solidFill>
                  <a:srgbClr val="24292E"/>
                </a:solidFill>
                <a:effectLst/>
                <a:latin typeface="-apple-system"/>
              </a:rPr>
              <a:t>.</a:t>
            </a:r>
          </a:p>
          <a:p>
            <a:pPr algn="l"/>
            <a:r>
              <a:rPr lang="es-ES" b="0" i="0" dirty="0">
                <a:solidFill>
                  <a:srgbClr val="24292E"/>
                </a:solidFill>
                <a:effectLst/>
                <a:latin typeface="-apple-system"/>
              </a:rPr>
              <a:t>Dado el aparente acoplamiento de </a:t>
            </a:r>
            <a:r>
              <a:rPr lang="es-ES" b="0" i="0" dirty="0" err="1">
                <a:solidFill>
                  <a:srgbClr val="24292E"/>
                </a:solidFill>
                <a:effectLst/>
                <a:latin typeface="-apple-system"/>
              </a:rPr>
              <a:t>Wikibase</a:t>
            </a:r>
            <a:r>
              <a:rPr lang="es-ES" b="0" i="0" dirty="0">
                <a:solidFill>
                  <a:srgbClr val="24292E"/>
                </a:solidFill>
                <a:effectLst/>
                <a:latin typeface="-apple-system"/>
              </a:rPr>
              <a:t> con </a:t>
            </a:r>
            <a:r>
              <a:rPr lang="es-ES" b="0" i="0" dirty="0" err="1">
                <a:solidFill>
                  <a:srgbClr val="24292E"/>
                </a:solidFill>
                <a:effectLst/>
                <a:latin typeface="-apple-system"/>
              </a:rPr>
              <a:t>BlazeGraph</a:t>
            </a:r>
            <a:r>
              <a:rPr lang="es-ES" b="0" i="0" dirty="0">
                <a:solidFill>
                  <a:srgbClr val="24292E"/>
                </a:solidFill>
                <a:effectLst/>
                <a:latin typeface="-apple-system"/>
              </a:rPr>
              <a:t>, estos requisitos, los requisitos relativos a la elección del triple store ,no pueden ser soportados, ya que al imponer </a:t>
            </a:r>
            <a:r>
              <a:rPr lang="es-ES" b="0" i="0" dirty="0" err="1">
                <a:solidFill>
                  <a:srgbClr val="24292E"/>
                </a:solidFill>
                <a:effectLst/>
                <a:latin typeface="-apple-system"/>
              </a:rPr>
              <a:t>BlazeGraph</a:t>
            </a:r>
            <a:r>
              <a:rPr lang="es-ES" b="0" i="0" dirty="0">
                <a:solidFill>
                  <a:srgbClr val="24292E"/>
                </a:solidFill>
                <a:effectLst/>
                <a:latin typeface="-apple-system"/>
              </a:rPr>
              <a:t>, careceríamos de ningún grado de libertad el la elección de ningún otro triple store, y por lo tanto, carecerá de sentido evaluar uno u otro.</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BAJO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Fuseki</a:t>
            </a:r>
            <a:r>
              <a:rPr lang="es-ES" b="1" i="0" dirty="0">
                <a:solidFill>
                  <a:srgbClr val="24292E"/>
                </a:solidFill>
                <a:effectLst/>
                <a:latin typeface="-apple-system"/>
              </a:rPr>
              <a:t> + </a:t>
            </a:r>
            <a:r>
              <a:rPr lang="es-ES" b="1" i="0" dirty="0" err="1">
                <a:solidFill>
                  <a:srgbClr val="24292E"/>
                </a:solidFill>
                <a:effectLst/>
                <a:latin typeface="-apple-system"/>
              </a:rPr>
              <a:t>Trellis</a:t>
            </a:r>
            <a:endParaRPr lang="es-ES" b="1" i="0" dirty="0">
              <a:solidFill>
                <a:srgbClr val="24292E"/>
              </a:solidFill>
              <a:effectLst/>
              <a:latin typeface="-apple-system"/>
            </a:endParaRPr>
          </a:p>
          <a:p>
            <a:pPr algn="l"/>
            <a:r>
              <a:rPr lang="es-ES" b="0" i="0" dirty="0">
                <a:solidFill>
                  <a:srgbClr val="24292E"/>
                </a:solidFill>
                <a:effectLst/>
                <a:latin typeface="-apple-system"/>
              </a:rPr>
              <a:t>El uso de un </a:t>
            </a:r>
            <a:r>
              <a:rPr lang="es-ES" b="0" i="0" dirty="0" err="1">
                <a:solidFill>
                  <a:srgbClr val="24292E"/>
                </a:solidFill>
                <a:effectLst/>
                <a:latin typeface="-apple-system"/>
              </a:rPr>
              <a:t>EndPoint</a:t>
            </a:r>
            <a:r>
              <a:rPr lang="es-ES" b="0" i="0" dirty="0">
                <a:solidFill>
                  <a:srgbClr val="24292E"/>
                </a:solidFill>
                <a:effectLst/>
                <a:latin typeface="-apple-system"/>
              </a:rPr>
              <a:t> que implemente el protocolo SPARQL, permite abstraer a el servidor LDP (</a:t>
            </a:r>
            <a:r>
              <a:rPr lang="es-ES" b="0" i="0" dirty="0" err="1">
                <a:solidFill>
                  <a:srgbClr val="24292E"/>
                </a:solidFill>
                <a:effectLst/>
                <a:latin typeface="-apple-system"/>
              </a:rPr>
              <a:t>Trellis</a:t>
            </a:r>
            <a:r>
              <a:rPr lang="es-ES" b="0" i="0" dirty="0">
                <a:solidFill>
                  <a:srgbClr val="24292E"/>
                </a:solidFill>
                <a:effectLst/>
                <a:latin typeface="-apple-system"/>
              </a:rPr>
              <a:t>), del sistema de almacenamiento usado, recayendo </a:t>
            </a:r>
            <a:r>
              <a:rPr lang="es-ES" b="0" i="0" dirty="0" err="1">
                <a:solidFill>
                  <a:srgbClr val="24292E"/>
                </a:solidFill>
                <a:effectLst/>
                <a:latin typeface="-apple-system"/>
              </a:rPr>
              <a:t>asi</a:t>
            </a:r>
            <a:r>
              <a:rPr lang="es-ES" b="0" i="0" dirty="0">
                <a:solidFill>
                  <a:srgbClr val="24292E"/>
                </a:solidFill>
                <a:effectLst/>
                <a:latin typeface="-apple-system"/>
              </a:rPr>
              <a:t> la flexibilidad de elección de uno u otro triple store en </a:t>
            </a:r>
            <a:r>
              <a:rPr lang="es-ES" b="0" i="0" dirty="0" err="1">
                <a:solidFill>
                  <a:srgbClr val="24292E"/>
                </a:solidFill>
                <a:effectLst/>
                <a:latin typeface="-apple-system"/>
              </a:rPr>
              <a:t>Fuseki</a:t>
            </a:r>
            <a:r>
              <a:rPr lang="es-ES" b="0" i="0" dirty="0">
                <a:solidFill>
                  <a:srgbClr val="24292E"/>
                </a:solidFill>
                <a:effectLst/>
                <a:latin typeface="-apple-system"/>
              </a:rPr>
              <a:t>.</a:t>
            </a:r>
          </a:p>
          <a:p>
            <a:pPr algn="l"/>
            <a:r>
              <a:rPr lang="es-ES" b="0" i="0" dirty="0">
                <a:solidFill>
                  <a:srgbClr val="24292E"/>
                </a:solidFill>
                <a:effectLst/>
                <a:latin typeface="-apple-system"/>
              </a:rPr>
              <a:t>Apache </a:t>
            </a:r>
            <a:r>
              <a:rPr lang="es-ES" b="0" i="0" dirty="0" err="1">
                <a:solidFill>
                  <a:srgbClr val="24292E"/>
                </a:solidFill>
                <a:effectLst/>
                <a:latin typeface="-apple-system"/>
              </a:rPr>
              <a:t>Fuseki</a:t>
            </a:r>
            <a:r>
              <a:rPr lang="es-ES" b="0" i="0" dirty="0">
                <a:solidFill>
                  <a:srgbClr val="24292E"/>
                </a:solidFill>
                <a:effectLst/>
                <a:latin typeface="-apple-system"/>
              </a:rPr>
              <a:t> en principio parece una herramienta bastante flexible, al ser capaz de soportar conectores para múltiples Triple </a:t>
            </a:r>
            <a:r>
              <a:rPr lang="es-ES" b="0" i="0" dirty="0" err="1">
                <a:solidFill>
                  <a:srgbClr val="24292E"/>
                </a:solidFill>
                <a:effectLst/>
                <a:latin typeface="-apple-system"/>
              </a:rPr>
              <a:t>Stores</a:t>
            </a:r>
            <a:r>
              <a:rPr lang="es-ES" b="0" i="0" dirty="0">
                <a:solidFill>
                  <a:srgbClr val="24292E"/>
                </a:solidFill>
                <a:effectLst/>
                <a:latin typeface="-apple-system"/>
              </a:rPr>
              <a:t> y obedecer el protocolo SPAPQL/1.1, que permite su sencilla integración con un servidor LDP (en este caso </a:t>
            </a:r>
            <a:r>
              <a:rPr lang="es-ES" b="0" i="0" dirty="0" err="1">
                <a:solidFill>
                  <a:srgbClr val="24292E"/>
                </a:solidFill>
                <a:effectLst/>
                <a:latin typeface="-apple-system"/>
              </a:rPr>
              <a:t>Trellis</a:t>
            </a:r>
            <a:r>
              <a:rPr lang="es-ES" b="0" i="0" dirty="0">
                <a:solidFill>
                  <a:srgbClr val="24292E"/>
                </a:solidFill>
                <a:effectLst/>
                <a:latin typeface="-apple-system"/>
              </a:rPr>
              <a:t>)</a:t>
            </a:r>
          </a:p>
          <a:p>
            <a:pPr algn="l"/>
            <a:r>
              <a:rPr lang="es-ES" b="0" i="0" dirty="0">
                <a:solidFill>
                  <a:srgbClr val="24292E"/>
                </a:solidFill>
                <a:effectLst/>
                <a:latin typeface="-apple-system"/>
              </a:rPr>
              <a:t>En definitiva, proporciona un comportamiento que se ajusta a los estándares definidos para el protocolo SPARQL 1.1, y probablemente cumpla con los requerimientos del proyecto ASIO.</a:t>
            </a:r>
          </a:p>
          <a:p>
            <a:pPr algn="l"/>
            <a:r>
              <a:rPr lang="es-ES" b="0" i="0" dirty="0">
                <a:solidFill>
                  <a:srgbClr val="24292E"/>
                </a:solidFill>
                <a:effectLst/>
                <a:latin typeface="-apple-system"/>
              </a:rPr>
              <a:t>Por otro lado también </a:t>
            </a:r>
            <a:r>
              <a:rPr lang="es-ES" b="0" i="0" dirty="0" err="1">
                <a:solidFill>
                  <a:srgbClr val="24292E"/>
                </a:solidFill>
                <a:effectLst/>
                <a:latin typeface="-apple-system"/>
              </a:rPr>
              <a:t>Trellis</a:t>
            </a:r>
            <a:r>
              <a:rPr lang="es-ES" b="0" i="0" dirty="0">
                <a:solidFill>
                  <a:srgbClr val="24292E"/>
                </a:solidFill>
                <a:effectLst/>
                <a:latin typeface="-apple-system"/>
              </a:rPr>
              <a:t>, aparte de los conectores incluidos en la herramienta, nos permite implementar aquellos que pudiesen ser necesarios, por también nos ofrece flexibilidad a la hora se seleccionar un triple store u otro.</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Análisis por requisitos de Interface Gráfica</a:t>
            </a:r>
          </a:p>
          <a:p>
            <a:pPr algn="l"/>
            <a:r>
              <a:rPr lang="es-ES" b="0" i="0" dirty="0">
                <a:solidFill>
                  <a:srgbClr val="24292E"/>
                </a:solidFill>
                <a:effectLst/>
                <a:latin typeface="-apple-system"/>
              </a:rPr>
              <a:t>Los requisitos[10 (10.1.5, 10.1.7, 10.2.2),9.2.5](#REQ REQ 10.2 SPARQL endpoint (página 75 del pliego)) y [9.1.8 ](#REQ 9 Gestión de datos (página 72,73 del pliego))) enumeran desde distintos puntos de vista, los requisitos para la Interface Gráfica.</a:t>
            </a: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1: </a:t>
            </a:r>
            <a:r>
              <a:rPr lang="es-ES" b="1" i="0" dirty="0" err="1">
                <a:solidFill>
                  <a:srgbClr val="24292E"/>
                </a:solidFill>
                <a:effectLst/>
                <a:latin typeface="-apple-system"/>
              </a:rPr>
              <a:t>Wikibase</a:t>
            </a:r>
            <a:endParaRPr lang="es-ES" b="1" i="0" dirty="0">
              <a:solidFill>
                <a:srgbClr val="24292E"/>
              </a:solidFill>
              <a:effectLst/>
              <a:latin typeface="-apple-system"/>
            </a:endParaRPr>
          </a:p>
          <a:p>
            <a:pPr algn="l"/>
            <a:r>
              <a:rPr lang="es-ES" b="0" i="0" dirty="0" err="1">
                <a:solidFill>
                  <a:srgbClr val="24292E"/>
                </a:solidFill>
                <a:effectLst/>
                <a:latin typeface="-apple-system"/>
              </a:rPr>
              <a:t>Wikibase</a:t>
            </a:r>
            <a:r>
              <a:rPr lang="es-ES" b="0" i="0" dirty="0">
                <a:solidFill>
                  <a:srgbClr val="24292E"/>
                </a:solidFill>
                <a:effectLst/>
                <a:latin typeface="-apple-system"/>
              </a:rPr>
              <a:t> ofrece una interface gráfica solida y madura, puesta en producción con éxito en el proyecto </a:t>
            </a:r>
            <a:r>
              <a:rPr lang="es-ES" b="0" i="0" dirty="0" err="1">
                <a:solidFill>
                  <a:srgbClr val="24292E"/>
                </a:solidFill>
                <a:effectLst/>
                <a:latin typeface="-apple-system"/>
              </a:rPr>
              <a:t>Wikidata</a:t>
            </a:r>
            <a:r>
              <a:rPr lang="es-ES" b="0" i="0" dirty="0">
                <a:solidFill>
                  <a:srgbClr val="24292E"/>
                </a:solidFill>
                <a:effectLst/>
                <a:latin typeface="-apple-system"/>
              </a:rPr>
              <a:t>, que además, ofrece cierto grado de personalización, que permitiría probablemente adaptarla a las distintas universidades, o perfiles de cliente que pudiesen ser necesarias para el proyecto ASIO.</a:t>
            </a:r>
          </a:p>
          <a:p>
            <a:pPr algn="l"/>
            <a:r>
              <a:rPr lang="es-ES" b="0" i="0" dirty="0">
                <a:solidFill>
                  <a:srgbClr val="24292E"/>
                </a:solidFill>
                <a:effectLst/>
                <a:latin typeface="-apple-system"/>
              </a:rPr>
              <a:t>La interface de usuario de </a:t>
            </a:r>
            <a:r>
              <a:rPr lang="es-ES" b="0" i="0" dirty="0" err="1">
                <a:solidFill>
                  <a:srgbClr val="24292E"/>
                </a:solidFill>
                <a:effectLst/>
                <a:latin typeface="-apple-system"/>
              </a:rPr>
              <a:t>Wikibase</a:t>
            </a:r>
            <a:r>
              <a:rPr lang="es-ES" b="0" i="0" dirty="0">
                <a:solidFill>
                  <a:srgbClr val="24292E"/>
                </a:solidFill>
                <a:effectLst/>
                <a:latin typeface="-apple-system"/>
              </a:rPr>
              <a:t> ofrece también soporte, tanto a la edición de entidades, ofreciendo por ejemplo ayuda en la búsqueda, como en soporte el </a:t>
            </a:r>
            <a:r>
              <a:rPr lang="es-ES" b="0" i="0" dirty="0" err="1">
                <a:solidFill>
                  <a:srgbClr val="24292E"/>
                </a:solidFill>
                <a:effectLst/>
                <a:latin typeface="-apple-system"/>
              </a:rPr>
              <a:t>EndPoint</a:t>
            </a:r>
            <a:r>
              <a:rPr lang="es-ES" b="0" i="0" dirty="0">
                <a:solidFill>
                  <a:srgbClr val="24292E"/>
                </a:solidFill>
                <a:effectLst/>
                <a:latin typeface="-apple-system"/>
              </a:rPr>
              <a:t> SPARQL, ofreciendo una funcionalidad muy atractiva, ya por un lado ofrece autocompletado de variables y por otro, permite representación de resultados en múltiples formatos tales como Tabulares, Timelines, Geo-posicionados ....</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ALTO</a:t>
            </a:r>
            <a:endParaRPr lang="es-ES" b="0" i="0" dirty="0">
              <a:solidFill>
                <a:srgbClr val="24292E"/>
              </a:solidFill>
              <a:effectLst/>
              <a:latin typeface="-apple-system"/>
            </a:endParaRPr>
          </a:p>
          <a:p>
            <a:pPr algn="l"/>
            <a:endParaRPr lang="es-ES" b="1" i="0" dirty="0">
              <a:solidFill>
                <a:srgbClr val="24292E"/>
              </a:solidFill>
              <a:effectLst/>
              <a:latin typeface="-apple-system"/>
            </a:endParaRPr>
          </a:p>
          <a:p>
            <a:pPr algn="l"/>
            <a:r>
              <a:rPr lang="es-ES" b="1" i="0" dirty="0">
                <a:solidFill>
                  <a:srgbClr val="24292E"/>
                </a:solidFill>
                <a:effectLst/>
                <a:latin typeface="-apple-system"/>
              </a:rPr>
              <a:t>Opción 2: </a:t>
            </a:r>
            <a:r>
              <a:rPr lang="es-ES" b="1" i="0" dirty="0" err="1">
                <a:solidFill>
                  <a:srgbClr val="24292E"/>
                </a:solidFill>
                <a:effectLst/>
                <a:latin typeface="-apple-system"/>
              </a:rPr>
              <a:t>Fuseki</a:t>
            </a:r>
            <a:r>
              <a:rPr lang="es-ES" b="1" i="0" dirty="0">
                <a:solidFill>
                  <a:srgbClr val="24292E"/>
                </a:solidFill>
                <a:effectLst/>
                <a:latin typeface="-apple-system"/>
              </a:rPr>
              <a:t> + </a:t>
            </a:r>
            <a:r>
              <a:rPr lang="es-ES" b="1" i="0" dirty="0" err="1">
                <a:solidFill>
                  <a:srgbClr val="24292E"/>
                </a:solidFill>
                <a:effectLst/>
                <a:latin typeface="-apple-system"/>
              </a:rPr>
              <a:t>Trellis</a:t>
            </a:r>
            <a:endParaRPr lang="es-ES" b="1" i="0" dirty="0">
              <a:solidFill>
                <a:srgbClr val="24292E"/>
              </a:solidFill>
              <a:effectLst/>
              <a:latin typeface="-apple-system"/>
            </a:endParaRPr>
          </a:p>
          <a:p>
            <a:pPr algn="l"/>
            <a:r>
              <a:rPr lang="es-ES" b="0" i="0" dirty="0" err="1">
                <a:solidFill>
                  <a:srgbClr val="24292E"/>
                </a:solidFill>
                <a:effectLst/>
                <a:latin typeface="-apple-system"/>
              </a:rPr>
              <a:t>Trellis</a:t>
            </a:r>
            <a:r>
              <a:rPr lang="es-ES" b="0" i="0" dirty="0">
                <a:solidFill>
                  <a:srgbClr val="24292E"/>
                </a:solidFill>
                <a:effectLst/>
                <a:latin typeface="-apple-system"/>
              </a:rPr>
              <a:t> ofrece una interface de usuario manifiestamente inmadura, con una funcionalidad muy reducida. Obviamente no es un componente Core de la solución, y quizás en futuras versiones, esto pueda ser un importante área de mejora.</a:t>
            </a:r>
          </a:p>
          <a:p>
            <a:pPr algn="l"/>
            <a:r>
              <a:rPr lang="es-ES" b="0" i="0" dirty="0" err="1">
                <a:solidFill>
                  <a:srgbClr val="24292E"/>
                </a:solidFill>
                <a:effectLst/>
                <a:latin typeface="-apple-system"/>
              </a:rPr>
              <a:t>Fuseki</a:t>
            </a:r>
            <a:r>
              <a:rPr lang="es-ES" b="0" i="0" dirty="0">
                <a:solidFill>
                  <a:srgbClr val="24292E"/>
                </a:solidFill>
                <a:effectLst/>
                <a:latin typeface="-apple-system"/>
              </a:rPr>
              <a:t> sin embargo ofrece una interface de usuario, que si cubriría con los requerimientos expresados en el pliego para la misma, sin embargo, no alcanza el nivel de conseguido por el servicio de consultas de </a:t>
            </a:r>
            <a:r>
              <a:rPr lang="es-ES" b="0" i="0" dirty="0" err="1">
                <a:solidFill>
                  <a:srgbClr val="24292E"/>
                </a:solidFill>
                <a:effectLst/>
                <a:latin typeface="-apple-system"/>
              </a:rPr>
              <a:t>Wikibase</a:t>
            </a:r>
            <a:r>
              <a:rPr lang="es-ES" b="0" i="0" dirty="0">
                <a:solidFill>
                  <a:srgbClr val="24292E"/>
                </a:solidFill>
                <a:effectLst/>
                <a:latin typeface="-apple-system"/>
              </a:rPr>
              <a:t>.</a:t>
            </a:r>
          </a:p>
          <a:p>
            <a:pPr algn="l"/>
            <a:r>
              <a:rPr lang="es-ES" b="0" i="0" dirty="0">
                <a:solidFill>
                  <a:srgbClr val="24292E"/>
                </a:solidFill>
                <a:effectLst/>
                <a:latin typeface="-apple-system"/>
              </a:rPr>
              <a:t>Probablemente , especialmente en el caso de </a:t>
            </a:r>
            <a:r>
              <a:rPr lang="es-ES" b="0" i="0" dirty="0" err="1">
                <a:solidFill>
                  <a:srgbClr val="24292E"/>
                </a:solidFill>
                <a:effectLst/>
                <a:latin typeface="-apple-system"/>
              </a:rPr>
              <a:t>Trellis</a:t>
            </a:r>
            <a:r>
              <a:rPr lang="es-ES" b="0" i="0" dirty="0">
                <a:solidFill>
                  <a:srgbClr val="24292E"/>
                </a:solidFill>
                <a:effectLst/>
                <a:latin typeface="-apple-system"/>
              </a:rPr>
              <a:t>, sea necesario implementar soluciones Font-</a:t>
            </a:r>
            <a:r>
              <a:rPr lang="es-ES" b="0" i="0" dirty="0" err="1">
                <a:solidFill>
                  <a:srgbClr val="24292E"/>
                </a:solidFill>
                <a:effectLst/>
                <a:latin typeface="-apple-system"/>
              </a:rPr>
              <a:t>end</a:t>
            </a:r>
            <a:r>
              <a:rPr lang="es-ES" b="0" i="0" dirty="0">
                <a:solidFill>
                  <a:srgbClr val="24292E"/>
                </a:solidFill>
                <a:effectLst/>
                <a:latin typeface="-apple-system"/>
              </a:rPr>
              <a:t> propias, bien encontrar herramientas que alcancen el nivel deseado.</a:t>
            </a:r>
          </a:p>
          <a:p>
            <a:pPr algn="l"/>
            <a:r>
              <a:rPr lang="es-ES" b="0" i="0" dirty="0">
                <a:solidFill>
                  <a:srgbClr val="24292E"/>
                </a:solidFill>
                <a:effectLst/>
                <a:latin typeface="-apple-system"/>
              </a:rPr>
              <a:t>Estimación de ajuste a requisitos: </a:t>
            </a:r>
            <a:r>
              <a:rPr lang="es-ES" b="1" i="0" dirty="0">
                <a:solidFill>
                  <a:srgbClr val="24292E"/>
                </a:solidFill>
                <a:effectLst/>
                <a:latin typeface="-apple-system"/>
              </a:rPr>
              <a:t>INSUFICIENTE</a:t>
            </a:r>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endParaRPr lang="es-ES" b="0" i="0" dirty="0">
              <a:solidFill>
                <a:srgbClr val="24292E"/>
              </a:solidFill>
              <a:effectLst/>
              <a:latin typeface="-apple-system"/>
            </a:endParaRPr>
          </a:p>
          <a:p>
            <a:pPr algn="l"/>
            <a:r>
              <a:rPr lang="es-ES" b="0" i="0" dirty="0">
                <a:solidFill>
                  <a:srgbClr val="24292E"/>
                </a:solidFill>
                <a:effectLst/>
                <a:latin typeface="-apple-system"/>
              </a:rPr>
              <a:t>Actualmente creemos que de las opciones enumeradas, la mejor opción en estos momentos, es la </a:t>
            </a:r>
            <a:r>
              <a:rPr lang="es-ES" b="1" i="0" dirty="0">
                <a:solidFill>
                  <a:srgbClr val="24292E"/>
                </a:solidFill>
                <a:effectLst/>
                <a:latin typeface="-apple-system"/>
              </a:rPr>
              <a:t>Opción 3</a:t>
            </a:r>
            <a:r>
              <a:rPr lang="es-ES" b="0" i="0" dirty="0">
                <a:solidFill>
                  <a:srgbClr val="24292E"/>
                </a:solidFill>
                <a:effectLst/>
                <a:latin typeface="-apple-system"/>
              </a:rPr>
              <a:t>, es decir, usar ambas soluciones, apoyándonos en la flexibilidad del diseño de la arquitectura, ya que esto supondría únicamente, mantener 2 Storage </a:t>
            </a:r>
            <a:r>
              <a:rPr lang="es-ES" b="0" i="0" dirty="0" err="1">
                <a:solidFill>
                  <a:srgbClr val="24292E"/>
                </a:solidFill>
                <a:effectLst/>
                <a:latin typeface="-apple-system"/>
              </a:rPr>
              <a:t>Adapters</a:t>
            </a:r>
            <a:r>
              <a:rPr lang="es-ES" b="0" i="0" dirty="0">
                <a:solidFill>
                  <a:srgbClr val="24292E"/>
                </a:solidFill>
                <a:effectLst/>
                <a:latin typeface="-apple-system"/>
              </a:rPr>
              <a:t>, cada uno de ellos, acoplado a una de las soluciones, no afectando en absoluto al el resto de la arquitectura. Por un lado la solución </a:t>
            </a:r>
            <a:r>
              <a:rPr lang="es-ES" b="0" i="0" dirty="0" err="1">
                <a:solidFill>
                  <a:srgbClr val="24292E"/>
                </a:solidFill>
                <a:effectLst/>
                <a:latin typeface="-apple-system"/>
              </a:rPr>
              <a:t>Trellis</a:t>
            </a:r>
            <a:r>
              <a:rPr lang="es-ES" b="0" i="0" dirty="0">
                <a:solidFill>
                  <a:srgbClr val="24292E"/>
                </a:solidFill>
                <a:effectLst/>
                <a:latin typeface="-apple-system"/>
              </a:rPr>
              <a:t> + </a:t>
            </a:r>
            <a:r>
              <a:rPr lang="es-ES" b="0" i="0" dirty="0" err="1">
                <a:solidFill>
                  <a:srgbClr val="24292E"/>
                </a:solidFill>
                <a:effectLst/>
                <a:latin typeface="-apple-system"/>
              </a:rPr>
              <a:t>Fuseki</a:t>
            </a:r>
            <a:r>
              <a:rPr lang="es-ES" b="0" i="0" dirty="0">
                <a:solidFill>
                  <a:srgbClr val="24292E"/>
                </a:solidFill>
                <a:effectLst/>
                <a:latin typeface="-apple-system"/>
              </a:rPr>
              <a:t>, se muestra más robusta y encaja mejor con los requerimientos del proyecto para todos los bloques funcionales relativos a la seguridad, API </a:t>
            </a:r>
            <a:r>
              <a:rPr lang="es-ES" b="0" i="0" dirty="0" err="1">
                <a:solidFill>
                  <a:srgbClr val="24292E"/>
                </a:solidFill>
                <a:effectLst/>
                <a:latin typeface="-apple-system"/>
              </a:rPr>
              <a:t>linked</a:t>
            </a:r>
            <a:r>
              <a:rPr lang="es-ES" b="0" i="0" dirty="0">
                <a:solidFill>
                  <a:srgbClr val="24292E"/>
                </a:solidFill>
                <a:effectLst/>
                <a:latin typeface="-apple-system"/>
              </a:rPr>
              <a:t> Data, </a:t>
            </a:r>
            <a:r>
              <a:rPr lang="es-ES" b="0" i="0" dirty="0" err="1">
                <a:solidFill>
                  <a:srgbClr val="24292E"/>
                </a:solidFill>
                <a:effectLst/>
                <a:latin typeface="-apple-system"/>
              </a:rPr>
              <a:t>EndPoint</a:t>
            </a:r>
            <a:r>
              <a:rPr lang="es-ES" b="0" i="0" dirty="0">
                <a:solidFill>
                  <a:srgbClr val="24292E"/>
                </a:solidFill>
                <a:effectLst/>
                <a:latin typeface="-apple-system"/>
              </a:rPr>
              <a:t> SPARQL y Triple Store, es decir los bloques centrales de la solución, pero </a:t>
            </a:r>
            <a:r>
              <a:rPr lang="es-ES" b="0" i="0" dirty="0" err="1">
                <a:solidFill>
                  <a:srgbClr val="24292E"/>
                </a:solidFill>
                <a:effectLst/>
                <a:latin typeface="-apple-system"/>
              </a:rPr>
              <a:t>Wikibase</a:t>
            </a:r>
            <a:r>
              <a:rPr lang="es-ES" b="0" i="0" dirty="0">
                <a:solidFill>
                  <a:srgbClr val="24292E"/>
                </a:solidFill>
                <a:effectLst/>
                <a:latin typeface="-apple-system"/>
              </a:rPr>
              <a:t> es una mejor solución en el bloque funcional relativo a la interface Gráfica.</a:t>
            </a:r>
          </a:p>
          <a:p>
            <a:pPr algn="l"/>
            <a:r>
              <a:rPr lang="es-ES" b="0" i="0" dirty="0">
                <a:solidFill>
                  <a:srgbClr val="24292E"/>
                </a:solidFill>
                <a:effectLst/>
                <a:latin typeface="-apple-system"/>
              </a:rPr>
              <a:t>De hecho se valora la opción de </a:t>
            </a:r>
            <a:r>
              <a:rPr lang="es-ES" b="0" i="0" dirty="0" err="1">
                <a:solidFill>
                  <a:srgbClr val="24292E"/>
                </a:solidFill>
                <a:effectLst/>
                <a:latin typeface="-apple-system"/>
              </a:rPr>
              <a:t>Wikibase</a:t>
            </a:r>
            <a:r>
              <a:rPr lang="es-ES" b="0" i="0" dirty="0">
                <a:solidFill>
                  <a:srgbClr val="24292E"/>
                </a:solidFill>
                <a:effectLst/>
                <a:latin typeface="-apple-system"/>
              </a:rPr>
              <a:t> para un perfil de usuario de administración o back office y para el uso datos públicos y </a:t>
            </a:r>
            <a:r>
              <a:rPr lang="es-ES" b="0" i="0" dirty="0" err="1">
                <a:solidFill>
                  <a:srgbClr val="24292E"/>
                </a:solidFill>
                <a:effectLst/>
                <a:latin typeface="-apple-system"/>
              </a:rPr>
              <a:t>Trellis</a:t>
            </a:r>
            <a:r>
              <a:rPr lang="es-ES" b="0" i="0" dirty="0">
                <a:solidFill>
                  <a:srgbClr val="24292E"/>
                </a:solidFill>
                <a:effectLst/>
                <a:latin typeface="-apple-system"/>
              </a:rPr>
              <a:t> + </a:t>
            </a:r>
            <a:r>
              <a:rPr lang="es-ES" b="0" i="0" dirty="0" err="1">
                <a:solidFill>
                  <a:srgbClr val="24292E"/>
                </a:solidFill>
                <a:effectLst/>
                <a:latin typeface="-apple-system"/>
              </a:rPr>
              <a:t>Fuseki</a:t>
            </a:r>
            <a:r>
              <a:rPr lang="es-ES" b="0" i="0" dirty="0">
                <a:solidFill>
                  <a:srgbClr val="24292E"/>
                </a:solidFill>
                <a:effectLst/>
                <a:latin typeface="-apple-system"/>
              </a:rPr>
              <a:t> para uso general.</a:t>
            </a:r>
          </a:p>
          <a:p>
            <a:pPr algn="l"/>
            <a:endParaRPr lang="es-ES" b="0" i="0" dirty="0">
              <a:solidFill>
                <a:srgbClr val="24292E"/>
              </a:solidFill>
              <a:effectLst/>
              <a:latin typeface="-apple-system"/>
            </a:endParaRP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74</a:t>
            </a:fld>
            <a:endParaRPr lang="es-ES"/>
          </a:p>
        </p:txBody>
      </p:sp>
    </p:spTree>
    <p:extLst>
      <p:ext uri="{BB962C8B-B14F-4D97-AF65-F5344CB8AC3E}">
        <p14:creationId xmlns:p14="http://schemas.microsoft.com/office/powerpoint/2010/main" val="9694167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https://www.w3.org/2012/ldp/wiki/Examples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75</a:t>
            </a:fld>
            <a:endParaRPr lang="es-ES"/>
          </a:p>
        </p:txBody>
      </p:sp>
    </p:spTree>
    <p:extLst>
      <p:ext uri="{BB962C8B-B14F-4D97-AF65-F5344CB8AC3E}">
        <p14:creationId xmlns:p14="http://schemas.microsoft.com/office/powerpoint/2010/main" val="23244966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https://www.w3.org/2012/ldp/wiki/Examples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76</a:t>
            </a:fld>
            <a:endParaRPr lang="es-ES"/>
          </a:p>
        </p:txBody>
      </p:sp>
    </p:spTree>
    <p:extLst>
      <p:ext uri="{BB962C8B-B14F-4D97-AF65-F5344CB8AC3E}">
        <p14:creationId xmlns:p14="http://schemas.microsoft.com/office/powerpoint/2010/main" val="26141754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https://www.w3.org/2012/ldp/wiki/Examples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77</a:t>
            </a:fld>
            <a:endParaRPr lang="es-ES"/>
          </a:p>
        </p:txBody>
      </p:sp>
    </p:spTree>
    <p:extLst>
      <p:ext uri="{BB962C8B-B14F-4D97-AF65-F5344CB8AC3E}">
        <p14:creationId xmlns:p14="http://schemas.microsoft.com/office/powerpoint/2010/main" val="33089830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https://www.w3.org/2012/ldp/wiki/Examples</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78</a:t>
            </a:fld>
            <a:endParaRPr lang="es-ES"/>
          </a:p>
        </p:txBody>
      </p:sp>
    </p:spTree>
    <p:extLst>
      <p:ext uri="{BB962C8B-B14F-4D97-AF65-F5344CB8AC3E}">
        <p14:creationId xmlns:p14="http://schemas.microsoft.com/office/powerpoint/2010/main" val="11338803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79</a:t>
            </a:fld>
            <a:endParaRPr lang="es-ES"/>
          </a:p>
        </p:txBody>
      </p:sp>
    </p:spTree>
    <p:extLst>
      <p:ext uri="{BB962C8B-B14F-4D97-AF65-F5344CB8AC3E}">
        <p14:creationId xmlns:p14="http://schemas.microsoft.com/office/powerpoint/2010/main" val="339602655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80</a:t>
            </a:fld>
            <a:endParaRPr lang="es-ES"/>
          </a:p>
        </p:txBody>
      </p:sp>
    </p:spTree>
    <p:extLst>
      <p:ext uri="{BB962C8B-B14F-4D97-AF65-F5344CB8AC3E}">
        <p14:creationId xmlns:p14="http://schemas.microsoft.com/office/powerpoint/2010/main" val="216626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9</a:t>
            </a:fld>
            <a:endParaRPr lang="es-ES"/>
          </a:p>
        </p:txBody>
      </p:sp>
    </p:spTree>
    <p:extLst>
      <p:ext uri="{BB962C8B-B14F-4D97-AF65-F5344CB8AC3E}">
        <p14:creationId xmlns:p14="http://schemas.microsoft.com/office/powerpoint/2010/main" val="19048940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El Servicio de Identidad de </a:t>
            </a:r>
            <a:r>
              <a:rPr lang="es-ES" b="0" i="0" dirty="0" err="1">
                <a:solidFill>
                  <a:srgbClr val="24292E"/>
                </a:solidFill>
                <a:effectLst/>
                <a:latin typeface="-apple-system"/>
              </a:rPr>
              <a:t>RedIRIS</a:t>
            </a:r>
            <a:r>
              <a:rPr lang="es-ES" b="0" i="0" dirty="0">
                <a:solidFill>
                  <a:srgbClr val="24292E"/>
                </a:solidFill>
                <a:effectLst/>
                <a:latin typeface="-apple-system"/>
              </a:rPr>
              <a:t> (SIR) ofrece un servicio de autenticación federado para los servicios que proveen las entidades asociadas, tanto a nivel nacional como internacional. Tiene las siguientes características:</a:t>
            </a:r>
          </a:p>
          <a:p>
            <a:pPr marL="171450" indent="-171450" algn="l">
              <a:buFontTx/>
              <a:buChar char="-"/>
            </a:pPr>
            <a:r>
              <a:rPr lang="es-ES" b="0" i="0" dirty="0">
                <a:solidFill>
                  <a:srgbClr val="24292E"/>
                </a:solidFill>
                <a:effectLst/>
                <a:latin typeface="-apple-system"/>
              </a:rPr>
              <a:t>La autenticación se realiza en la plataforma local de cada institución, ofreciendo la forma de autenticación a la que está acostumbrado cada usuario</a:t>
            </a:r>
          </a:p>
          <a:p>
            <a:pPr marL="171450" indent="-171450" algn="l">
              <a:buFontTx/>
              <a:buChar char="-"/>
            </a:pPr>
            <a:r>
              <a:rPr lang="es-ES" b="0" i="0" dirty="0">
                <a:solidFill>
                  <a:srgbClr val="24292E"/>
                </a:solidFill>
                <a:effectLst/>
                <a:latin typeface="-apple-system"/>
              </a:rPr>
              <a:t>Ofrece una mayor seguridad, ya que las credenciales no salen del entorno local de la propia institución</a:t>
            </a:r>
          </a:p>
          <a:p>
            <a:pPr marL="171450" indent="-171450" algn="l">
              <a:buFontTx/>
              <a:buChar char="-"/>
            </a:pPr>
            <a:r>
              <a:rPr lang="es-ES" b="0" i="0" dirty="0">
                <a:solidFill>
                  <a:srgbClr val="24292E"/>
                </a:solidFill>
                <a:effectLst/>
                <a:latin typeface="-apple-system"/>
              </a:rPr>
              <a:t>Cada institución aplica los mecanismos de control que estime convenientes</a:t>
            </a:r>
          </a:p>
          <a:p>
            <a:endParaRPr lang="es-ES" dirty="0"/>
          </a:p>
          <a:p>
            <a:endParaRPr lang="es-ES" dirty="0"/>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81</a:t>
            </a:fld>
            <a:endParaRPr lang="es-ES"/>
          </a:p>
        </p:txBody>
      </p:sp>
    </p:spTree>
    <p:extLst>
      <p:ext uri="{BB962C8B-B14F-4D97-AF65-F5344CB8AC3E}">
        <p14:creationId xmlns:p14="http://schemas.microsoft.com/office/powerpoint/2010/main" val="41479557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¿qué es una federación de identidad digital?</a:t>
            </a:r>
          </a:p>
          <a:p>
            <a:pPr marL="171450" indent="-171450">
              <a:buFontTx/>
              <a:buChar char="-"/>
            </a:pPr>
            <a:r>
              <a:rPr lang="es-ES" dirty="0"/>
              <a:t>En su definición más básica, es el esfuerzo entre dos o más entidades para conseguir interoperabilidad de identidad entre ellas</a:t>
            </a:r>
          </a:p>
          <a:p>
            <a:pPr marL="171450" indent="-171450">
              <a:buFontTx/>
              <a:buChar char="-"/>
            </a:pPr>
            <a:r>
              <a:rPr lang="es-ES" dirty="0"/>
              <a:t>Ampliando la definición:</a:t>
            </a:r>
          </a:p>
          <a:p>
            <a:pPr marL="628650" lvl="1" indent="-171450">
              <a:buFontTx/>
              <a:buChar char="-"/>
            </a:pPr>
            <a:r>
              <a:rPr lang="es-ES" dirty="0"/>
              <a:t>Sienta las bases de una relación entre varias entidades digitales, habitualmente entre entidades que proveen recursos, y entidades que proveen identidades</a:t>
            </a:r>
          </a:p>
          <a:p>
            <a:pPr marL="628650" lvl="1" indent="-171450">
              <a:buFontTx/>
              <a:buChar char="-"/>
            </a:pPr>
            <a:r>
              <a:rPr lang="es-ES" dirty="0"/>
              <a:t>Establece los formatos y protocolos (perfiles tecnológicos) con los cuales se transmitirá la información entre pares</a:t>
            </a:r>
          </a:p>
          <a:p>
            <a:endParaRPr lang="es-ES" dirty="0"/>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82</a:t>
            </a:fld>
            <a:endParaRPr lang="es-ES"/>
          </a:p>
        </p:txBody>
      </p:sp>
    </p:spTree>
    <p:extLst>
      <p:ext uri="{BB962C8B-B14F-4D97-AF65-F5344CB8AC3E}">
        <p14:creationId xmlns:p14="http://schemas.microsoft.com/office/powerpoint/2010/main" val="23190732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a:t>
            </a:r>
            <a:r>
              <a:rPr lang="es-ES" dirty="0" err="1"/>
              <a:t>IdP</a:t>
            </a:r>
            <a:r>
              <a:rPr lang="es-ES" dirty="0"/>
              <a:t> (proveedor de identidad) permite</a:t>
            </a:r>
          </a:p>
          <a:p>
            <a:endParaRPr lang="es-ES" dirty="0"/>
          </a:p>
          <a:p>
            <a:pPr marL="171450" indent="-171450">
              <a:buFont typeface="Arial" panose="020B0604020202020204" pitchFamily="34" charset="0"/>
              <a:buChar char="•"/>
            </a:pPr>
            <a:r>
              <a:rPr lang="es-ES" dirty="0"/>
              <a:t>Autenticar (habitualmente a individuos)</a:t>
            </a:r>
          </a:p>
          <a:p>
            <a:pPr marL="628650" lvl="1" indent="-171450">
              <a:buFont typeface="Arial" panose="020B0604020202020204" pitchFamily="34" charset="0"/>
              <a:buChar char="•"/>
            </a:pPr>
            <a:r>
              <a:rPr lang="es-ES" dirty="0"/>
              <a:t>Verificar que alguien es quien dice ser</a:t>
            </a:r>
          </a:p>
          <a:p>
            <a:pPr marL="628650" lvl="1" indent="-171450">
              <a:buFont typeface="Arial" panose="020B0604020202020204" pitchFamily="34" charset="0"/>
              <a:buChar char="•"/>
            </a:pPr>
            <a:r>
              <a:rPr lang="es-ES" dirty="0"/>
              <a:t>No únicamente mediante usuario y contraseña: </a:t>
            </a:r>
          </a:p>
          <a:p>
            <a:pPr marL="1085850" lvl="2" indent="-171450">
              <a:buFont typeface="Arial" panose="020B0604020202020204" pitchFamily="34" charset="0"/>
              <a:buChar char="•"/>
            </a:pPr>
            <a:r>
              <a:rPr lang="es-ES" dirty="0"/>
              <a:t>Otros mecanismos: certificados, doble factor, biometría, ...</a:t>
            </a:r>
          </a:p>
          <a:p>
            <a:pPr marL="171450" lvl="0" indent="-171450">
              <a:buFont typeface="Arial" panose="020B0604020202020204" pitchFamily="34" charset="0"/>
              <a:buChar char="•"/>
            </a:pPr>
            <a:r>
              <a:rPr lang="es-ES" dirty="0"/>
              <a:t>Enviar atributos (usados de cara a autorización)</a:t>
            </a:r>
          </a:p>
          <a:p>
            <a:pPr marL="628650" lvl="1" indent="-171450">
              <a:buFont typeface="Arial" panose="020B0604020202020204" pitchFamily="34" charset="0"/>
              <a:buChar char="•"/>
            </a:pPr>
            <a:r>
              <a:rPr lang="es-ES" dirty="0"/>
              <a:t>Si sólo es esto segundo, se denomina “autoridad de atributos”</a:t>
            </a:r>
          </a:p>
          <a:p>
            <a:pPr marL="171450" indent="-171450">
              <a:buFont typeface="Arial" panose="020B0604020202020204" pitchFamily="34" charset="0"/>
              <a:buChar char="•"/>
            </a:pPr>
            <a:r>
              <a:rPr lang="es-ES" dirty="0"/>
              <a:t>El </a:t>
            </a:r>
            <a:r>
              <a:rPr lang="es-ES" dirty="0" err="1"/>
              <a:t>IdP</a:t>
            </a:r>
            <a:r>
              <a:rPr lang="es-ES" dirty="0"/>
              <a:t> suele estar conectado con uno o varios repositorios de identidad (LDAP o BD relacional por ejemplo), o con algún otro software SSO (CAS, ADFS, ...)</a:t>
            </a:r>
          </a:p>
          <a:p>
            <a:pPr marL="171450" indent="-171450">
              <a:buFont typeface="Arial" panose="020B0604020202020204" pitchFamily="34" charset="0"/>
              <a:buChar char="•"/>
            </a:pPr>
            <a:r>
              <a:rPr lang="es-ES" dirty="0"/>
              <a:t>El </a:t>
            </a:r>
            <a:r>
              <a:rPr lang="es-ES" dirty="0" err="1"/>
              <a:t>IdP</a:t>
            </a:r>
            <a:r>
              <a:rPr lang="es-ES" dirty="0"/>
              <a:t> suele implementar a su vez un SSO</a:t>
            </a:r>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83</a:t>
            </a:fld>
            <a:endParaRPr lang="es-ES"/>
          </a:p>
        </p:txBody>
      </p:sp>
    </p:spTree>
    <p:extLst>
      <p:ext uri="{BB962C8B-B14F-4D97-AF65-F5344CB8AC3E}">
        <p14:creationId xmlns:p14="http://schemas.microsoft.com/office/powerpoint/2010/main" val="38891728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SP (proveedor de servicio), que permite</a:t>
            </a:r>
          </a:p>
          <a:p>
            <a:pPr marL="171450" indent="-171450">
              <a:buFont typeface="Arial" panose="020B0604020202020204" pitchFamily="34" charset="0"/>
              <a:buChar char="•"/>
            </a:pPr>
            <a:r>
              <a:rPr lang="es-ES" dirty="0"/>
              <a:t>Conectar directamente con el </a:t>
            </a:r>
            <a:r>
              <a:rPr lang="es-ES" dirty="0" err="1"/>
              <a:t>IdP</a:t>
            </a:r>
            <a:r>
              <a:rPr lang="es-ES" dirty="0"/>
              <a:t>, o bien con un servicio de descubrimiento</a:t>
            </a:r>
          </a:p>
          <a:p>
            <a:pPr marL="171450" indent="-171450">
              <a:buFont typeface="Arial" panose="020B0604020202020204" pitchFamily="34" charset="0"/>
              <a:buChar char="•"/>
            </a:pPr>
            <a:r>
              <a:rPr lang="es-ES" dirty="0"/>
              <a:t>Delegar la autenticación a un ente externo</a:t>
            </a:r>
          </a:p>
          <a:p>
            <a:pPr marL="171450" indent="-171450">
              <a:buFont typeface="Arial" panose="020B0604020202020204" pitchFamily="34" charset="0"/>
              <a:buChar char="•"/>
            </a:pPr>
            <a:r>
              <a:rPr lang="es-ES" dirty="0"/>
              <a:t>Autorizar en base a la respuesta recibida de dicho ente externo</a:t>
            </a:r>
          </a:p>
          <a:p>
            <a:pPr marL="0" indent="0">
              <a:buFont typeface="Arial" panose="020B0604020202020204" pitchFamily="34" charset="0"/>
              <a:buNone/>
            </a:pPr>
            <a:endParaRPr lang="es-ES" dirty="0"/>
          </a:p>
          <a:p>
            <a:r>
              <a:rPr lang="es-ES" dirty="0"/>
              <a:t>El SP además</a:t>
            </a:r>
          </a:p>
          <a:p>
            <a:pPr marL="171450" indent="-171450">
              <a:buFont typeface="Arial" panose="020B0604020202020204" pitchFamily="34" charset="0"/>
              <a:buChar char="•"/>
            </a:pPr>
            <a:r>
              <a:rPr lang="es-ES" dirty="0"/>
              <a:t>Consume aserciones (sobre respuestas de autenticación o atributos)</a:t>
            </a:r>
          </a:p>
          <a:p>
            <a:pPr marL="171450" indent="-171450">
              <a:buFont typeface="Arial" panose="020B0604020202020204" pitchFamily="34" charset="0"/>
              <a:buChar char="•"/>
            </a:pPr>
            <a:r>
              <a:rPr lang="es-ES" dirty="0"/>
              <a:t>Crea por lo general cuentas locales en base a la información recibida</a:t>
            </a:r>
          </a:p>
          <a:p>
            <a:pPr marL="628650" lvl="1" indent="-171450">
              <a:buFont typeface="Arial" panose="020B0604020202020204" pitchFamily="34" charset="0"/>
              <a:buChar char="•"/>
            </a:pPr>
            <a:r>
              <a:rPr lang="es-ES" dirty="0"/>
              <a:t>Importante que ciertos atributos lleguen siempre</a:t>
            </a:r>
          </a:p>
          <a:p>
            <a:pPr marL="628650" lvl="1" indent="-171450">
              <a:buFont typeface="Arial" panose="020B0604020202020204" pitchFamily="34" charset="0"/>
              <a:buChar char="•"/>
            </a:pPr>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84</a:t>
            </a:fld>
            <a:endParaRPr lang="es-ES"/>
          </a:p>
        </p:txBody>
      </p:sp>
    </p:spTree>
    <p:extLst>
      <p:ext uri="{BB962C8B-B14F-4D97-AF65-F5344CB8AC3E}">
        <p14:creationId xmlns:p14="http://schemas.microsoft.com/office/powerpoint/2010/main" val="23529091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El DS (servicio de descubrimiento) permite al usuario localizar su organización (</a:t>
            </a:r>
            <a:r>
              <a:rPr lang="es-ES" dirty="0" err="1"/>
              <a:t>IdP</a:t>
            </a:r>
            <a:r>
              <a:rPr lang="es-ES" dirty="0"/>
              <a:t>)</a:t>
            </a:r>
          </a:p>
          <a:p>
            <a:pPr marL="171450" indent="-171450">
              <a:buFont typeface="Arial" panose="020B0604020202020204" pitchFamily="34" charset="0"/>
              <a:buChar char="•"/>
            </a:pPr>
            <a:r>
              <a:rPr lang="es-ES" dirty="0"/>
              <a:t>Suele implementar elementos de filtrado (por nombre, siglas, geolocalización, detección en base a dirección IP,...)</a:t>
            </a:r>
          </a:p>
          <a:p>
            <a:pPr marL="171450" indent="-171450">
              <a:buFont typeface="Arial" panose="020B0604020202020204" pitchFamily="34" charset="0"/>
              <a:buChar char="•"/>
            </a:pPr>
            <a:r>
              <a:rPr lang="es-ES" dirty="0"/>
              <a:t>Suele también tener memoria (último o últimos proveedores de identidad elegidos)</a:t>
            </a:r>
          </a:p>
          <a:p>
            <a:pPr marL="171450" indent="-171450">
              <a:buFont typeface="Arial" panose="020B0604020202020204" pitchFamily="34" charset="0"/>
              <a:buChar char="•"/>
            </a:pPr>
            <a:r>
              <a:rPr lang="es-ES" dirty="0"/>
              <a:t>Puede implementarse en el propio SP, o estar delegado a un servicio externo</a:t>
            </a:r>
          </a:p>
          <a:p>
            <a:pPr marL="171450" indent="-171450">
              <a:buFont typeface="Arial" panose="020B0604020202020204" pitchFamily="34" charset="0"/>
              <a:buChar char="•"/>
            </a:pPr>
            <a:r>
              <a:rPr lang="es-ES" dirty="0"/>
              <a:t>Esto último bastante común en federaciones </a:t>
            </a:r>
            <a:r>
              <a:rPr lang="es-ES" dirty="0" err="1"/>
              <a:t>hub&amp;spoke</a:t>
            </a:r>
            <a:r>
              <a:rPr lang="es-ES" dirty="0"/>
              <a:t>, aunque también suele verse en </a:t>
            </a:r>
            <a:r>
              <a:rPr lang="es-ES" dirty="0" err="1"/>
              <a:t>mesh</a:t>
            </a:r>
            <a:endParaRPr lang="es-ES" dirty="0"/>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85</a:t>
            </a:fld>
            <a:endParaRPr lang="es-ES"/>
          </a:p>
        </p:txBody>
      </p:sp>
    </p:spTree>
    <p:extLst>
      <p:ext uri="{BB962C8B-B14F-4D97-AF65-F5344CB8AC3E}">
        <p14:creationId xmlns:p14="http://schemas.microsoft.com/office/powerpoint/2010/main" val="917430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La confianza dentro de la federación se establece en base a políticas, acuerdos, y a metadatos:</a:t>
            </a:r>
          </a:p>
          <a:p>
            <a:pPr marL="628650" lvl="1" indent="-171450">
              <a:buFont typeface="Arial" panose="020B0604020202020204" pitchFamily="34" charset="0"/>
              <a:buChar char="•"/>
            </a:pPr>
            <a:r>
              <a:rPr lang="es-ES" dirty="0"/>
              <a:t>Identificadores de entidad </a:t>
            </a:r>
          </a:p>
          <a:p>
            <a:pPr marL="628650" lvl="1" indent="-171450">
              <a:buFont typeface="Arial" panose="020B0604020202020204" pitchFamily="34" charset="0"/>
              <a:buChar char="•"/>
            </a:pPr>
            <a:r>
              <a:rPr lang="es-ES" dirty="0"/>
              <a:t>Clave pública de la entidad para firmado y cifrado</a:t>
            </a:r>
          </a:p>
          <a:p>
            <a:pPr marL="628650" lvl="1" indent="-171450">
              <a:buFont typeface="Arial" panose="020B0604020202020204" pitchFamily="34" charset="0"/>
              <a:buChar char="•"/>
            </a:pPr>
            <a:r>
              <a:rPr lang="es-ES" dirty="0" err="1"/>
              <a:t>end-points</a:t>
            </a:r>
            <a:r>
              <a:rPr lang="es-ES" dirty="0"/>
              <a:t> en los que se espera recibir peticiones de autenticación o atributos, o de respuesta</a:t>
            </a:r>
          </a:p>
          <a:p>
            <a:pPr marL="628650" lvl="1" indent="-171450">
              <a:buFont typeface="Arial" panose="020B0604020202020204" pitchFamily="34" charset="0"/>
              <a:buChar char="•"/>
            </a:pPr>
            <a:r>
              <a:rPr lang="es-ES" dirty="0"/>
              <a:t>En el caso de </a:t>
            </a:r>
            <a:r>
              <a:rPr lang="es-ES" dirty="0" err="1"/>
              <a:t>SPs</a:t>
            </a:r>
            <a:r>
              <a:rPr lang="es-ES" dirty="0"/>
              <a:t>, atributos que se solicitan</a:t>
            </a:r>
          </a:p>
          <a:p>
            <a:pPr marL="171450" indent="-171450">
              <a:buFont typeface="Arial" panose="020B0604020202020204" pitchFamily="34" charset="0"/>
              <a:buChar char="•"/>
            </a:pPr>
            <a:r>
              <a:rPr lang="es-ES" dirty="0"/>
              <a:t>Los metadatos (en clave SAML) suelen contener además información de protocolos soportados, extensiones: (</a:t>
            </a:r>
            <a:r>
              <a:rPr lang="es-ES" dirty="0" err="1"/>
              <a:t>md:ui</a:t>
            </a:r>
            <a:r>
              <a:rPr lang="es-ES" dirty="0"/>
              <a:t> por ejemplo), o </a:t>
            </a:r>
            <a:r>
              <a:rPr lang="es-ES" dirty="0" err="1"/>
              <a:t>Entity</a:t>
            </a:r>
            <a:r>
              <a:rPr lang="es-ES" dirty="0"/>
              <a:t> </a:t>
            </a:r>
            <a:r>
              <a:rPr lang="es-ES" dirty="0" err="1"/>
              <a:t>Categories</a:t>
            </a:r>
            <a:endParaRPr lang="es-ES" dirty="0"/>
          </a:p>
          <a:p>
            <a:pPr marL="171450" indent="-171450">
              <a:buFont typeface="Arial" panose="020B0604020202020204" pitchFamily="34" charset="0"/>
              <a:buChar char="•"/>
            </a:pPr>
            <a:r>
              <a:rPr lang="es-ES" dirty="0"/>
              <a:t>Generalmente estos metadatos suelen estar unidos al proceso por el que se firma la pertenencia de una entidad a la federación, la política de la federación</a:t>
            </a:r>
          </a:p>
          <a:p>
            <a:pPr marL="171450" indent="-171450">
              <a:buFont typeface="Arial" panose="020B0604020202020204" pitchFamily="34" charset="0"/>
              <a:buChar char="•"/>
            </a:pPr>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86</a:t>
            </a:fld>
            <a:endParaRPr lang="es-ES"/>
          </a:p>
        </p:txBody>
      </p:sp>
    </p:spTree>
    <p:extLst>
      <p:ext uri="{BB962C8B-B14F-4D97-AF65-F5344CB8AC3E}">
        <p14:creationId xmlns:p14="http://schemas.microsoft.com/office/powerpoint/2010/main" val="42404151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Conexión directa entre </a:t>
            </a:r>
            <a:r>
              <a:rPr lang="es-ES" dirty="0" err="1"/>
              <a:t>IdPs</a:t>
            </a:r>
            <a:r>
              <a:rPr lang="es-ES" dirty="0"/>
              <a:t> y </a:t>
            </a:r>
            <a:r>
              <a:rPr lang="es-ES" dirty="0" err="1"/>
              <a:t>SPs</a:t>
            </a:r>
            <a:endParaRPr lang="es-ES" dirty="0"/>
          </a:p>
          <a:p>
            <a:pPr marL="171450" indent="-171450">
              <a:buFont typeface="Arial" panose="020B0604020202020204" pitchFamily="34" charset="0"/>
              <a:buChar char="•"/>
            </a:pPr>
            <a:r>
              <a:rPr lang="es-ES" dirty="0"/>
              <a:t>Soporte de </a:t>
            </a:r>
            <a:r>
              <a:rPr lang="es-ES" dirty="0" err="1"/>
              <a:t>protocolosdepende</a:t>
            </a:r>
            <a:r>
              <a:rPr lang="es-ES" dirty="0"/>
              <a:t> de los protocolos soportados por el </a:t>
            </a:r>
            <a:r>
              <a:rPr lang="es-ES" dirty="0" err="1"/>
              <a:t>IdP</a:t>
            </a:r>
            <a:endParaRPr lang="es-ES" dirty="0"/>
          </a:p>
          <a:p>
            <a:pPr marL="171450" indent="-171450">
              <a:buFont typeface="Arial" panose="020B0604020202020204" pitchFamily="34" charset="0"/>
              <a:buChar char="•"/>
            </a:pPr>
            <a:r>
              <a:rPr lang="es-ES" dirty="0"/>
              <a:t>Puede existir descubrimiento centralizado</a:t>
            </a:r>
          </a:p>
          <a:p>
            <a:pPr marL="171450" indent="-171450">
              <a:buFont typeface="Arial" panose="020B0604020202020204" pitchFamily="34" charset="0"/>
              <a:buChar char="•"/>
            </a:pPr>
            <a:r>
              <a:rPr lang="es-ES" dirty="0"/>
              <a:t>Metadatos centralizados(</a:t>
            </a:r>
            <a:r>
              <a:rPr lang="es-ES" dirty="0" err="1"/>
              <a:t>metadata</a:t>
            </a:r>
            <a:r>
              <a:rPr lang="es-ES" dirty="0"/>
              <a:t> </a:t>
            </a:r>
            <a:r>
              <a:rPr lang="es-ES" dirty="0" err="1"/>
              <a:t>registry</a:t>
            </a:r>
            <a:r>
              <a:rPr lang="es-ES" dirty="0"/>
              <a:t>)</a:t>
            </a:r>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87</a:t>
            </a:fld>
            <a:endParaRPr lang="es-ES"/>
          </a:p>
        </p:txBody>
      </p:sp>
    </p:spTree>
    <p:extLst>
      <p:ext uri="{BB962C8B-B14F-4D97-AF65-F5344CB8AC3E}">
        <p14:creationId xmlns:p14="http://schemas.microsoft.com/office/powerpoint/2010/main" val="26875063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S" dirty="0"/>
              <a:t>Conexión directa entre </a:t>
            </a:r>
            <a:r>
              <a:rPr lang="es-ES" dirty="0" err="1"/>
              <a:t>IdPs</a:t>
            </a:r>
            <a:r>
              <a:rPr lang="es-ES" dirty="0"/>
              <a:t> y </a:t>
            </a:r>
            <a:r>
              <a:rPr lang="es-ES" dirty="0" err="1"/>
              <a:t>SPs</a:t>
            </a:r>
            <a:endParaRPr lang="es-ES" dirty="0"/>
          </a:p>
          <a:p>
            <a:pPr marL="171450" indent="-171450">
              <a:buFont typeface="Arial" panose="020B0604020202020204" pitchFamily="34" charset="0"/>
              <a:buChar char="•"/>
            </a:pPr>
            <a:r>
              <a:rPr lang="es-ES" dirty="0"/>
              <a:t>Soporte de </a:t>
            </a:r>
            <a:r>
              <a:rPr lang="es-ES" dirty="0" err="1"/>
              <a:t>protocolosdepende</a:t>
            </a:r>
            <a:r>
              <a:rPr lang="es-ES" dirty="0"/>
              <a:t> de los protocolos soportados por el </a:t>
            </a:r>
            <a:r>
              <a:rPr lang="es-ES" dirty="0" err="1"/>
              <a:t>IdP</a:t>
            </a:r>
            <a:endParaRPr lang="es-ES" dirty="0"/>
          </a:p>
          <a:p>
            <a:pPr marL="171450" indent="-171450">
              <a:buFont typeface="Arial" panose="020B0604020202020204" pitchFamily="34" charset="0"/>
              <a:buChar char="•"/>
            </a:pPr>
            <a:r>
              <a:rPr lang="es-ES" dirty="0"/>
              <a:t>Puede existir descubrimiento centralizado</a:t>
            </a:r>
          </a:p>
          <a:p>
            <a:pPr marL="171450" indent="-171450">
              <a:buFont typeface="Arial" panose="020B0604020202020204" pitchFamily="34" charset="0"/>
              <a:buChar char="•"/>
            </a:pPr>
            <a:r>
              <a:rPr lang="es-ES" dirty="0"/>
              <a:t>Metadatos centralizados(</a:t>
            </a:r>
            <a:r>
              <a:rPr lang="es-ES" dirty="0" err="1"/>
              <a:t>metadata</a:t>
            </a:r>
            <a:r>
              <a:rPr lang="es-ES" dirty="0"/>
              <a:t> </a:t>
            </a:r>
            <a:r>
              <a:rPr lang="es-ES" dirty="0" err="1"/>
              <a:t>registry</a:t>
            </a:r>
            <a:r>
              <a:rPr lang="es-ES" dirty="0"/>
              <a:t>)</a:t>
            </a:r>
          </a:p>
          <a:p>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88</a:t>
            </a:fld>
            <a:endParaRPr lang="es-ES"/>
          </a:p>
        </p:txBody>
      </p:sp>
    </p:spTree>
    <p:extLst>
      <p:ext uri="{BB962C8B-B14F-4D97-AF65-F5344CB8AC3E}">
        <p14:creationId xmlns:p14="http://schemas.microsoft.com/office/powerpoint/2010/main" val="28436218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l">
              <a:buFont typeface="Arial" panose="020B0604020202020204" pitchFamily="34" charset="0"/>
              <a:buChar char="•"/>
            </a:pPr>
            <a:r>
              <a:rPr lang="es-ES" dirty="0"/>
              <a:t>Conexión entre </a:t>
            </a:r>
            <a:r>
              <a:rPr lang="es-ES" dirty="0" err="1"/>
              <a:t>IdPs</a:t>
            </a:r>
            <a:r>
              <a:rPr lang="es-ES" dirty="0"/>
              <a:t> y </a:t>
            </a:r>
            <a:r>
              <a:rPr lang="es-ES" dirty="0" err="1"/>
              <a:t>SPs</a:t>
            </a:r>
            <a:r>
              <a:rPr lang="es-ES" dirty="0"/>
              <a:t> a través de </a:t>
            </a:r>
            <a:r>
              <a:rPr lang="es-ES" dirty="0" err="1"/>
              <a:t>hub</a:t>
            </a:r>
            <a:endParaRPr lang="es-ES" dirty="0"/>
          </a:p>
          <a:p>
            <a:pPr marL="171450" lvl="0" indent="-171450" algn="l">
              <a:buFont typeface="Arial" panose="020B0604020202020204" pitchFamily="34" charset="0"/>
              <a:buChar char="•"/>
            </a:pPr>
            <a:r>
              <a:rPr lang="es-ES" dirty="0"/>
              <a:t>Pasarelas centralizadas</a:t>
            </a:r>
          </a:p>
          <a:p>
            <a:pPr marL="171450" lvl="0" indent="-171450" algn="l">
              <a:buFont typeface="Arial" panose="020B0604020202020204" pitchFamily="34" charset="0"/>
              <a:buChar char="•"/>
            </a:pPr>
            <a:r>
              <a:rPr lang="es-ES" dirty="0"/>
              <a:t>El descubrimiento centralizado juega papel más importante</a:t>
            </a:r>
          </a:p>
          <a:p>
            <a:pPr marL="171450" lvl="0" indent="-171450" algn="l">
              <a:buFont typeface="Arial" panose="020B0604020202020204" pitchFamily="34" charset="0"/>
              <a:buChar char="•"/>
            </a:pPr>
            <a:r>
              <a:rPr lang="es-ES" dirty="0"/>
              <a:t>Metadatos centralizados también</a:t>
            </a:r>
          </a:p>
          <a:p>
            <a:pPr marL="171450" lvl="0" indent="-171450" algn="l">
              <a:buFont typeface="Arial" panose="020B0604020202020204" pitchFamily="34" charset="0"/>
              <a:buChar char="•"/>
            </a:pPr>
            <a:endParaRPr lang="es-ES" dirty="0"/>
          </a:p>
          <a:p>
            <a:r>
              <a:rPr lang="es-ES" dirty="0"/>
              <a:t>https://wiki.rediris.es/pages/viewpage.action?pageId=334502&amp;preview=/334502/334509/Modulo-1-introduccion.pdf</a:t>
            </a:r>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89</a:t>
            </a:fld>
            <a:endParaRPr lang="es-ES"/>
          </a:p>
        </p:txBody>
      </p:sp>
    </p:spTree>
    <p:extLst>
      <p:ext uri="{BB962C8B-B14F-4D97-AF65-F5344CB8AC3E}">
        <p14:creationId xmlns:p14="http://schemas.microsoft.com/office/powerpoint/2010/main" val="19430658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Además de los usuarios procedentes de sistemas de SIR, es necesario poder dar soporte a otros usuarios que se crearán de forma local en el sistema, debiendo para ello:</a:t>
            </a:r>
          </a:p>
          <a:p>
            <a:pPr marL="171450" indent="-171450" algn="l">
              <a:buFont typeface="Arial" panose="020B0604020202020204" pitchFamily="34" charset="0"/>
              <a:buChar char="•"/>
            </a:pPr>
            <a:r>
              <a:rPr lang="es-ES" b="0" i="0" dirty="0">
                <a:solidFill>
                  <a:srgbClr val="24292E"/>
                </a:solidFill>
                <a:effectLst/>
                <a:latin typeface="-apple-system"/>
              </a:rPr>
              <a:t>Poder asignar roles en función del nivel de acceso preciso</a:t>
            </a:r>
          </a:p>
          <a:p>
            <a:pPr marL="171450" indent="-171450" algn="l">
              <a:buFont typeface="Arial" panose="020B0604020202020204" pitchFamily="34" charset="0"/>
              <a:buChar char="•"/>
            </a:pPr>
            <a:r>
              <a:rPr lang="es-ES" b="0" i="0" dirty="0">
                <a:solidFill>
                  <a:srgbClr val="24292E"/>
                </a:solidFill>
                <a:effectLst/>
                <a:latin typeface="-apple-system"/>
              </a:rPr>
              <a:t>Autorregistro</a:t>
            </a:r>
          </a:p>
          <a:p>
            <a:pPr marL="171450" indent="-171450" algn="l">
              <a:buFont typeface="Arial" panose="020B0604020202020204" pitchFamily="34" charset="0"/>
              <a:buChar char="•"/>
            </a:pPr>
            <a:r>
              <a:rPr lang="es-ES" b="0" i="0" dirty="0">
                <a:solidFill>
                  <a:srgbClr val="24292E"/>
                </a:solidFill>
                <a:effectLst/>
                <a:latin typeface="-apple-system"/>
              </a:rPr>
              <a:t>Gestión y administración de usuarios</a:t>
            </a:r>
          </a:p>
          <a:p>
            <a:pPr marL="171450" lvl="0" indent="-171450" algn="l">
              <a:buFont typeface="Arial" panose="020B0604020202020204" pitchFamily="34" charset="0"/>
              <a:buChar char="•"/>
            </a:pPr>
            <a:endParaRPr lang="es-ES" dirty="0"/>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90</a:t>
            </a:fld>
            <a:endParaRPr lang="es-ES"/>
          </a:p>
        </p:txBody>
      </p:sp>
    </p:spTree>
    <p:extLst>
      <p:ext uri="{BB962C8B-B14F-4D97-AF65-F5344CB8AC3E}">
        <p14:creationId xmlns:p14="http://schemas.microsoft.com/office/powerpoint/2010/main" val="336062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lgn="l">
              <a:buFontTx/>
              <a:buChar char="-"/>
            </a:pPr>
            <a:r>
              <a:rPr lang="es-ES" b="0" i="0" dirty="0">
                <a:solidFill>
                  <a:srgbClr val="24292E"/>
                </a:solidFill>
                <a:effectLst/>
                <a:latin typeface="-apple-system"/>
              </a:rPr>
              <a:t>Implementación ad-hoc utilizando diferentes piezas que den lugar a una arquitectura completa y extensible. Para ello se puede hacer uso de diferentes </a:t>
            </a:r>
            <a:r>
              <a:rPr lang="es-ES" b="0" i="0" dirty="0" err="1">
                <a:solidFill>
                  <a:srgbClr val="24292E"/>
                </a:solidFill>
                <a:effectLst/>
                <a:latin typeface="-apple-system"/>
              </a:rPr>
              <a:t>frameworks</a:t>
            </a:r>
            <a:endParaRPr lang="es-ES" b="0" i="0" dirty="0">
              <a:solidFill>
                <a:srgbClr val="24292E"/>
              </a:solidFill>
              <a:effectLst/>
              <a:latin typeface="-apple-system"/>
            </a:endParaRPr>
          </a:p>
          <a:p>
            <a:pPr marL="171450" indent="-171450" algn="l">
              <a:buFontTx/>
              <a:buChar char="-"/>
            </a:pPr>
            <a:r>
              <a:rPr lang="es-ES" b="0" i="0" dirty="0">
                <a:solidFill>
                  <a:srgbClr val="24292E"/>
                </a:solidFill>
                <a:effectLst/>
                <a:latin typeface="-apple-system"/>
              </a:rPr>
              <a:t>Utilización de un </a:t>
            </a:r>
            <a:r>
              <a:rPr lang="es-ES" b="0" i="0" dirty="0" err="1">
                <a:solidFill>
                  <a:srgbClr val="24292E"/>
                </a:solidFill>
                <a:effectLst/>
                <a:latin typeface="-apple-system"/>
              </a:rPr>
              <a:t>Linked</a:t>
            </a:r>
            <a:r>
              <a:rPr lang="es-ES" b="0" i="0" dirty="0">
                <a:solidFill>
                  <a:srgbClr val="24292E"/>
                </a:solidFill>
                <a:effectLst/>
                <a:latin typeface="-apple-system"/>
              </a:rPr>
              <a:t> Data </a:t>
            </a:r>
            <a:r>
              <a:rPr lang="es-ES" b="0" i="0" dirty="0" err="1">
                <a:solidFill>
                  <a:srgbClr val="24292E"/>
                </a:solidFill>
                <a:effectLst/>
                <a:latin typeface="-apple-system"/>
              </a:rPr>
              <a:t>Platform</a:t>
            </a:r>
            <a:r>
              <a:rPr lang="es-ES" b="0" i="0" dirty="0">
                <a:solidFill>
                  <a:srgbClr val="24292E"/>
                </a:solidFill>
                <a:effectLst/>
                <a:latin typeface="-apple-system"/>
              </a:rPr>
              <a:t>, el cual por si mismo aporta todas las piezas ya montadas y listas para su utilización</a:t>
            </a:r>
          </a:p>
          <a:p>
            <a:endParaRPr lang="es-ES" dirty="0"/>
          </a:p>
          <a:p>
            <a:endParaRPr lang="es-ES" dirty="0"/>
          </a:p>
          <a:p>
            <a:r>
              <a:rPr lang="es-ES" dirty="0"/>
              <a:t>https://github.com/HerculesCRUE/ib-asio-docs-/blob/master/00-Arquitectura/arquitectura_semantica/documento_arquitectura/eleccion_arquitectura_semantica.md</a:t>
            </a:r>
          </a:p>
          <a:p>
            <a:endParaRPr lang="es-ES" dirty="0"/>
          </a:p>
          <a:p>
            <a:endParaRPr lang="es-ES" dirty="0"/>
          </a:p>
        </p:txBody>
      </p:sp>
      <p:sp>
        <p:nvSpPr>
          <p:cNvPr id="4" name="Marcador de número de diapositiva 3"/>
          <p:cNvSpPr>
            <a:spLocks noGrp="1"/>
          </p:cNvSpPr>
          <p:nvPr>
            <p:ph type="sldNum" sz="quarter" idx="5"/>
          </p:nvPr>
        </p:nvSpPr>
        <p:spPr/>
        <p:txBody>
          <a:bodyPr/>
          <a:lstStyle/>
          <a:p>
            <a:fld id="{23E50ACA-D2D5-46FA-8EEA-BB5061DC32AD}" type="slidenum">
              <a:rPr lang="es-ES" smtClean="0"/>
              <a:t>10</a:t>
            </a:fld>
            <a:endParaRPr lang="es-ES"/>
          </a:p>
        </p:txBody>
      </p:sp>
    </p:spTree>
    <p:extLst>
      <p:ext uri="{BB962C8B-B14F-4D97-AF65-F5344CB8AC3E}">
        <p14:creationId xmlns:p14="http://schemas.microsoft.com/office/powerpoint/2010/main" val="35353440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lgn="l">
              <a:buFont typeface="Arial" panose="020B0604020202020204" pitchFamily="34" charset="0"/>
              <a:buChar char="•"/>
            </a:pPr>
            <a:endParaRPr lang="es-ES" dirty="0"/>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91</a:t>
            </a:fld>
            <a:endParaRPr lang="es-ES"/>
          </a:p>
        </p:txBody>
      </p:sp>
    </p:spTree>
    <p:extLst>
      <p:ext uri="{BB962C8B-B14F-4D97-AF65-F5344CB8AC3E}">
        <p14:creationId xmlns:p14="http://schemas.microsoft.com/office/powerpoint/2010/main" val="4024882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a:buFont typeface="Arial" panose="020B0604020202020204" pitchFamily="34" charset="0"/>
              <a:buNone/>
            </a:pPr>
            <a:r>
              <a:rPr lang="es-ES" b="0" i="0" dirty="0" err="1">
                <a:solidFill>
                  <a:srgbClr val="24292E"/>
                </a:solidFill>
                <a:effectLst/>
                <a:latin typeface="-apple-system"/>
              </a:rPr>
              <a:t>Keycloak</a:t>
            </a:r>
            <a:r>
              <a:rPr lang="es-ES" b="0" i="0" dirty="0">
                <a:solidFill>
                  <a:srgbClr val="24292E"/>
                </a:solidFill>
                <a:effectLst/>
                <a:latin typeface="-apple-system"/>
              </a:rPr>
              <a:t>, es un </a:t>
            </a:r>
            <a:r>
              <a:rPr lang="es-ES" b="0" i="0" dirty="0" err="1">
                <a:solidFill>
                  <a:srgbClr val="24292E"/>
                </a:solidFill>
                <a:effectLst/>
                <a:latin typeface="-apple-system"/>
              </a:rPr>
              <a:t>un</a:t>
            </a:r>
            <a:r>
              <a:rPr lang="es-ES" b="0" i="0" dirty="0">
                <a:solidFill>
                  <a:srgbClr val="24292E"/>
                </a:solidFill>
                <a:effectLst/>
                <a:latin typeface="-apple-system"/>
              </a:rPr>
              <a:t> IAM (</a:t>
            </a:r>
            <a:r>
              <a:rPr lang="es-ES" b="0" i="0" dirty="0" err="1">
                <a:solidFill>
                  <a:srgbClr val="24292E"/>
                </a:solidFill>
                <a:effectLst/>
                <a:latin typeface="-apple-system"/>
              </a:rPr>
              <a:t>Identity</a:t>
            </a:r>
            <a:r>
              <a:rPr lang="es-ES" b="0" i="0" dirty="0">
                <a:solidFill>
                  <a:srgbClr val="24292E"/>
                </a:solidFill>
                <a:effectLst/>
                <a:latin typeface="-apple-system"/>
              </a:rPr>
              <a:t> and Access </a:t>
            </a:r>
            <a:r>
              <a:rPr lang="es-ES" b="0" i="0" dirty="0" err="1">
                <a:solidFill>
                  <a:srgbClr val="24292E"/>
                </a:solidFill>
                <a:effectLst/>
                <a:latin typeface="-apple-system"/>
              </a:rPr>
              <a:t>management</a:t>
            </a:r>
            <a:r>
              <a:rPr lang="es-ES" b="0" i="0" dirty="0">
                <a:solidFill>
                  <a:srgbClr val="24292E"/>
                </a:solidFill>
                <a:effectLst/>
                <a:latin typeface="-apple-system"/>
              </a:rPr>
              <a:t>) </a:t>
            </a:r>
            <a:r>
              <a:rPr lang="es-ES" b="0" i="0" dirty="0" err="1">
                <a:solidFill>
                  <a:srgbClr val="24292E"/>
                </a:solidFill>
                <a:effectLst/>
                <a:latin typeface="-apple-system"/>
              </a:rPr>
              <a:t>opensource</a:t>
            </a:r>
            <a:r>
              <a:rPr lang="es-ES" b="0" i="0" dirty="0">
                <a:solidFill>
                  <a:srgbClr val="24292E"/>
                </a:solidFill>
                <a:effectLst/>
                <a:latin typeface="-apple-system"/>
              </a:rPr>
              <a:t> orientado a aplicaciones y servicios. Aunque es </a:t>
            </a:r>
            <a:r>
              <a:rPr lang="es-ES" b="0" i="0" dirty="0" err="1">
                <a:solidFill>
                  <a:srgbClr val="24292E"/>
                </a:solidFill>
                <a:effectLst/>
                <a:latin typeface="-apple-system"/>
              </a:rPr>
              <a:t>opensource</a:t>
            </a:r>
            <a:r>
              <a:rPr lang="es-ES" b="0" i="0" dirty="0">
                <a:solidFill>
                  <a:srgbClr val="24292E"/>
                </a:solidFill>
                <a:effectLst/>
                <a:latin typeface="-apple-system"/>
              </a:rPr>
              <a:t>, es un proyecto que está bajo el paraguas de </a:t>
            </a:r>
            <a:r>
              <a:rPr lang="es-ES" b="0" i="0" dirty="0" err="1">
                <a:solidFill>
                  <a:srgbClr val="24292E"/>
                </a:solidFill>
                <a:effectLst/>
                <a:latin typeface="-apple-system"/>
              </a:rPr>
              <a:t>RedHat</a:t>
            </a:r>
            <a:r>
              <a:rPr lang="es-ES" b="0" i="0" dirty="0">
                <a:solidFill>
                  <a:srgbClr val="24292E"/>
                </a:solidFill>
                <a:effectLst/>
                <a:latin typeface="-apple-system"/>
              </a:rPr>
              <a:t>, lo cual es una garantía de mantenibilidad.</a:t>
            </a:r>
          </a:p>
          <a:p>
            <a:pPr marL="0" lvl="0" indent="0" algn="l">
              <a:buFont typeface="Arial" panose="020B0604020202020204" pitchFamily="34" charset="0"/>
              <a:buNone/>
            </a:pPr>
            <a:endParaRPr lang="es-ES" b="0" i="0" dirty="0">
              <a:solidFill>
                <a:srgbClr val="24292E"/>
              </a:solidFill>
              <a:effectLst/>
              <a:latin typeface="-apple-system"/>
            </a:endParaRPr>
          </a:p>
          <a:p>
            <a:pPr algn="l"/>
            <a:r>
              <a:rPr lang="es-ES" b="0" i="0" dirty="0">
                <a:solidFill>
                  <a:srgbClr val="24292E"/>
                </a:solidFill>
                <a:effectLst/>
                <a:latin typeface="-apple-system"/>
              </a:rPr>
              <a:t>Entre las características que incluye se pueden encontrar:</a:t>
            </a:r>
          </a:p>
          <a:p>
            <a:pPr marL="171450" indent="-171450" algn="l">
              <a:buFont typeface="Arial" panose="020B0604020202020204" pitchFamily="34" charset="0"/>
              <a:buChar char="•"/>
            </a:pPr>
            <a:r>
              <a:rPr lang="es-ES" b="0" i="0" dirty="0">
                <a:solidFill>
                  <a:srgbClr val="24292E"/>
                </a:solidFill>
                <a:effectLst/>
                <a:latin typeface="-apple-system"/>
              </a:rPr>
              <a:t>Registro de usuarios</a:t>
            </a:r>
          </a:p>
          <a:p>
            <a:pPr marL="171450" indent="-171450" algn="l">
              <a:buFont typeface="Arial" panose="020B0604020202020204" pitchFamily="34" charset="0"/>
              <a:buChar char="•"/>
            </a:pPr>
            <a:r>
              <a:rPr lang="es-ES" b="0" i="0" dirty="0">
                <a:solidFill>
                  <a:srgbClr val="24292E"/>
                </a:solidFill>
                <a:effectLst/>
                <a:latin typeface="-apple-system"/>
              </a:rPr>
              <a:t>Integración y federación con sistemas de </a:t>
            </a:r>
            <a:r>
              <a:rPr lang="es-ES" b="0" i="0" dirty="0" err="1">
                <a:solidFill>
                  <a:srgbClr val="24292E"/>
                </a:solidFill>
                <a:effectLst/>
                <a:latin typeface="-apple-system"/>
              </a:rPr>
              <a:t>login</a:t>
            </a:r>
            <a:r>
              <a:rPr lang="es-ES" b="0" i="0" dirty="0">
                <a:solidFill>
                  <a:srgbClr val="24292E"/>
                </a:solidFill>
                <a:effectLst/>
                <a:latin typeface="-apple-system"/>
              </a:rPr>
              <a:t> de terceros, incluyendo </a:t>
            </a:r>
            <a:r>
              <a:rPr lang="es-ES" b="0" i="0" dirty="0" err="1">
                <a:solidFill>
                  <a:srgbClr val="24292E"/>
                </a:solidFill>
                <a:effectLst/>
                <a:latin typeface="-apple-system"/>
              </a:rPr>
              <a:t>Login</a:t>
            </a:r>
            <a:r>
              <a:rPr lang="es-ES" b="0" i="0" dirty="0">
                <a:solidFill>
                  <a:srgbClr val="24292E"/>
                </a:solidFill>
                <a:effectLst/>
                <a:latin typeface="-apple-system"/>
              </a:rPr>
              <a:t> social</a:t>
            </a:r>
          </a:p>
          <a:p>
            <a:pPr marL="171450" indent="-171450" algn="l">
              <a:buFont typeface="Arial" panose="020B0604020202020204" pitchFamily="34" charset="0"/>
              <a:buChar char="•"/>
            </a:pPr>
            <a:r>
              <a:rPr lang="es-ES" b="0" i="0" dirty="0">
                <a:solidFill>
                  <a:srgbClr val="24292E"/>
                </a:solidFill>
                <a:effectLst/>
                <a:latin typeface="-apple-system"/>
              </a:rPr>
              <a:t>Uso de protocolos estándar: </a:t>
            </a:r>
            <a:r>
              <a:rPr lang="es-ES" b="0" i="0" dirty="0" err="1">
                <a:solidFill>
                  <a:srgbClr val="24292E"/>
                </a:solidFill>
                <a:effectLst/>
                <a:latin typeface="-apple-system"/>
              </a:rPr>
              <a:t>OpenID</a:t>
            </a:r>
            <a:r>
              <a:rPr lang="es-ES" b="0" i="0" dirty="0">
                <a:solidFill>
                  <a:srgbClr val="24292E"/>
                </a:solidFill>
                <a:effectLst/>
                <a:latin typeface="-apple-system"/>
              </a:rPr>
              <a:t> </a:t>
            </a:r>
            <a:r>
              <a:rPr lang="es-ES" b="0" i="0" dirty="0" err="1">
                <a:solidFill>
                  <a:srgbClr val="24292E"/>
                </a:solidFill>
                <a:effectLst/>
                <a:latin typeface="-apple-system"/>
              </a:rPr>
              <a:t>Connect</a:t>
            </a:r>
            <a:r>
              <a:rPr lang="es-ES" b="0" i="0" dirty="0">
                <a:solidFill>
                  <a:srgbClr val="24292E"/>
                </a:solidFill>
                <a:effectLst/>
                <a:latin typeface="-apple-system"/>
              </a:rPr>
              <a:t>, OAuth 2.0, SAML 2.0</a:t>
            </a:r>
          </a:p>
          <a:p>
            <a:pPr marL="171450" indent="-171450" algn="l">
              <a:buFont typeface="Arial" panose="020B0604020202020204" pitchFamily="34" charset="0"/>
              <a:buChar char="•"/>
            </a:pPr>
            <a:r>
              <a:rPr lang="es-ES" b="0" i="0" dirty="0" err="1">
                <a:solidFill>
                  <a:srgbClr val="24292E"/>
                </a:solidFill>
                <a:effectLst/>
                <a:latin typeface="-apple-system"/>
              </a:rPr>
              <a:t>Broker</a:t>
            </a:r>
            <a:r>
              <a:rPr lang="es-ES" b="0" i="0" dirty="0">
                <a:solidFill>
                  <a:srgbClr val="24292E"/>
                </a:solidFill>
                <a:effectLst/>
                <a:latin typeface="-apple-system"/>
              </a:rPr>
              <a:t> de identidad: </a:t>
            </a:r>
            <a:r>
              <a:rPr lang="es-ES" b="0" i="0" dirty="0" err="1">
                <a:solidFill>
                  <a:srgbClr val="24292E"/>
                </a:solidFill>
                <a:effectLst/>
                <a:latin typeface="-apple-system"/>
              </a:rPr>
              <a:t>IdPs</a:t>
            </a:r>
            <a:r>
              <a:rPr lang="es-ES" b="0" i="0" dirty="0">
                <a:solidFill>
                  <a:srgbClr val="24292E"/>
                </a:solidFill>
                <a:effectLst/>
                <a:latin typeface="-apple-system"/>
              </a:rPr>
              <a:t> </a:t>
            </a:r>
            <a:r>
              <a:rPr lang="es-ES" b="0" i="0" dirty="0" err="1">
                <a:solidFill>
                  <a:srgbClr val="24292E"/>
                </a:solidFill>
                <a:effectLst/>
                <a:latin typeface="-apple-system"/>
              </a:rPr>
              <a:t>OpenID</a:t>
            </a:r>
            <a:r>
              <a:rPr lang="es-ES" b="0" i="0" dirty="0">
                <a:solidFill>
                  <a:srgbClr val="24292E"/>
                </a:solidFill>
                <a:effectLst/>
                <a:latin typeface="-apple-system"/>
              </a:rPr>
              <a:t> </a:t>
            </a:r>
            <a:r>
              <a:rPr lang="es-ES" b="0" i="0" dirty="0" err="1">
                <a:solidFill>
                  <a:srgbClr val="24292E"/>
                </a:solidFill>
                <a:effectLst/>
                <a:latin typeface="-apple-system"/>
              </a:rPr>
              <a:t>Connect</a:t>
            </a:r>
            <a:r>
              <a:rPr lang="es-ES" b="0" i="0" dirty="0">
                <a:solidFill>
                  <a:srgbClr val="24292E"/>
                </a:solidFill>
                <a:effectLst/>
                <a:latin typeface="-apple-system"/>
              </a:rPr>
              <a:t> y SAML 2.0</a:t>
            </a:r>
          </a:p>
          <a:p>
            <a:pPr marL="171450" indent="-171450" algn="l">
              <a:buFont typeface="Arial" panose="020B0604020202020204" pitchFamily="34" charset="0"/>
              <a:buChar char="•"/>
            </a:pPr>
            <a:r>
              <a:rPr lang="es-ES" b="0" i="0" dirty="0">
                <a:solidFill>
                  <a:srgbClr val="24292E"/>
                </a:solidFill>
                <a:effectLst/>
                <a:latin typeface="-apple-system"/>
              </a:rPr>
              <a:t>Configuración de diferentes métodos de acceso</a:t>
            </a:r>
          </a:p>
          <a:p>
            <a:pPr marL="171450" indent="-171450" algn="l">
              <a:buFont typeface="Arial" panose="020B0604020202020204" pitchFamily="34" charset="0"/>
              <a:buChar char="•"/>
            </a:pPr>
            <a:r>
              <a:rPr lang="es-ES" b="0" i="0" dirty="0">
                <a:solidFill>
                  <a:srgbClr val="24292E"/>
                </a:solidFill>
                <a:effectLst/>
                <a:latin typeface="-apple-system"/>
              </a:rPr>
              <a:t>Customización de pantallas de registro y </a:t>
            </a:r>
            <a:r>
              <a:rPr lang="es-ES" b="0" i="0" dirty="0" err="1">
                <a:solidFill>
                  <a:srgbClr val="24292E"/>
                </a:solidFill>
                <a:effectLst/>
                <a:latin typeface="-apple-system"/>
              </a:rPr>
              <a:t>login</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SSO</a:t>
            </a:r>
          </a:p>
          <a:p>
            <a:pPr marL="171450" indent="-171450" algn="l">
              <a:buFont typeface="Arial" panose="020B0604020202020204" pitchFamily="34" charset="0"/>
              <a:buChar char="•"/>
            </a:pPr>
            <a:r>
              <a:rPr lang="es-ES" b="0" i="0" dirty="0">
                <a:solidFill>
                  <a:srgbClr val="24292E"/>
                </a:solidFill>
                <a:effectLst/>
                <a:latin typeface="-apple-system"/>
              </a:rPr>
              <a:t>Integración con LDAP y Active </a:t>
            </a:r>
            <a:r>
              <a:rPr lang="es-ES" b="0" i="0" dirty="0" err="1">
                <a:solidFill>
                  <a:srgbClr val="24292E"/>
                </a:solidFill>
                <a:effectLst/>
                <a:latin typeface="-apple-system"/>
              </a:rPr>
              <a:t>Directory</a:t>
            </a:r>
            <a:endParaRPr lang="es-ES" b="0" i="0" dirty="0">
              <a:solidFill>
                <a:srgbClr val="24292E"/>
              </a:solidFill>
              <a:effectLst/>
              <a:latin typeface="-apple-system"/>
            </a:endParaRPr>
          </a:p>
          <a:p>
            <a:pPr marL="171450" indent="-171450" algn="l">
              <a:buFont typeface="Arial" panose="020B0604020202020204" pitchFamily="34" charset="0"/>
              <a:buChar char="•"/>
            </a:pPr>
            <a:r>
              <a:rPr lang="es-ES" b="0" i="0" dirty="0">
                <a:solidFill>
                  <a:srgbClr val="24292E"/>
                </a:solidFill>
                <a:effectLst/>
                <a:latin typeface="-apple-system"/>
              </a:rPr>
              <a:t>Autenticación doble factor</a:t>
            </a:r>
          </a:p>
          <a:p>
            <a:pPr marL="171450" indent="-171450" algn="l">
              <a:buFont typeface="Arial" panose="020B0604020202020204" pitchFamily="34" charset="0"/>
              <a:buChar char="•"/>
            </a:pPr>
            <a:r>
              <a:rPr lang="es-ES" b="0" i="0" dirty="0" err="1">
                <a:solidFill>
                  <a:srgbClr val="24292E"/>
                </a:solidFill>
                <a:effectLst/>
                <a:latin typeface="-apple-system"/>
              </a:rPr>
              <a:t>Broker</a:t>
            </a:r>
            <a:r>
              <a:rPr lang="es-ES" b="0" i="0" dirty="0">
                <a:solidFill>
                  <a:srgbClr val="24292E"/>
                </a:solidFill>
                <a:effectLst/>
                <a:latin typeface="-apple-system"/>
              </a:rPr>
              <a:t> Kerberos</a:t>
            </a:r>
          </a:p>
          <a:p>
            <a:pPr marL="171450" indent="-171450" algn="l">
              <a:buFont typeface="Arial" panose="020B0604020202020204" pitchFamily="34" charset="0"/>
              <a:buChar char="•"/>
            </a:pPr>
            <a:r>
              <a:rPr lang="es-ES" b="0" i="0" dirty="0" err="1">
                <a:solidFill>
                  <a:srgbClr val="24292E"/>
                </a:solidFill>
                <a:effectLst/>
                <a:latin typeface="-apple-system"/>
              </a:rPr>
              <a:t>Multitenancy</a:t>
            </a:r>
            <a:endParaRPr lang="es-ES" b="0" i="0" dirty="0">
              <a:solidFill>
                <a:srgbClr val="24292E"/>
              </a:solidFill>
              <a:effectLst/>
              <a:latin typeface="-apple-system"/>
            </a:endParaRPr>
          </a:p>
          <a:p>
            <a:pPr marL="0" lvl="0" indent="0" algn="l">
              <a:buFont typeface="Arial" panose="020B0604020202020204" pitchFamily="34" charset="0"/>
              <a:buNone/>
            </a:pPr>
            <a:endParaRPr lang="es-ES" dirty="0"/>
          </a:p>
          <a:p>
            <a:pPr marL="0" lvl="0" indent="0" algn="l">
              <a:buFont typeface="Arial" panose="020B0604020202020204" pitchFamily="34" charset="0"/>
              <a:buNone/>
            </a:pPr>
            <a:r>
              <a:rPr lang="es-ES" b="0" i="0" dirty="0">
                <a:solidFill>
                  <a:srgbClr val="24292E"/>
                </a:solidFill>
                <a:effectLst/>
                <a:latin typeface="-apple-system"/>
              </a:rPr>
              <a:t>También cabe resaltar que es bastante sencillo de configurar de forma gráfica mediante una interfaz de administración.</a:t>
            </a:r>
            <a:endParaRPr lang="es-ES" dirty="0"/>
          </a:p>
          <a:p>
            <a:pPr marL="171450" lvl="0" indent="-171450" algn="l">
              <a:buFont typeface="Arial" panose="020B0604020202020204" pitchFamily="34" charset="0"/>
              <a:buChar char="•"/>
            </a:pPr>
            <a:endParaRPr lang="es-ES" dirty="0"/>
          </a:p>
          <a:p>
            <a:r>
              <a:rPr lang="es-ES" dirty="0"/>
              <a:t>https://github.com/HerculesCRUE/ib-asio-docs-/tree/master/00-Arquitectura/Autenticacion_autorizacion</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92</a:t>
            </a:fld>
            <a:endParaRPr lang="es-ES"/>
          </a:p>
        </p:txBody>
      </p:sp>
    </p:spTree>
    <p:extLst>
      <p:ext uri="{BB962C8B-B14F-4D97-AF65-F5344CB8AC3E}">
        <p14:creationId xmlns:p14="http://schemas.microsoft.com/office/powerpoint/2010/main" val="42542128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Se precisa que la integración entre ambas infraestructuras requieran del menor esfuerzo manual posible, automatizando la mayoría de los escenarios que surgen de los cambios en las ontologías.</a:t>
            </a:r>
          </a:p>
          <a:p>
            <a:endParaRPr lang="es-ES" dirty="0">
              <a:effectLst/>
            </a:endParaRPr>
          </a:p>
          <a:p>
            <a:r>
              <a:rPr lang="es-ES" dirty="0">
                <a:effectLst/>
              </a:rPr>
              <a:t>Es necesario indicar que aunque se busque la máxima automatización posible, habrá puntos en los que esta no se podrá llevar acabo como por ejemplo el proceso de creación/actualización de ontologías y la adaptación de estos cambios al proceso de ETL.</a:t>
            </a:r>
          </a:p>
          <a:p>
            <a:endParaRPr lang="es-ES" dirty="0"/>
          </a:p>
          <a:p>
            <a:endParaRPr lang="es-ES" dirty="0"/>
          </a:p>
          <a:p>
            <a:r>
              <a:rPr lang="es-ES" dirty="0"/>
              <a:t>https://github.com/HerculesCRUE/ib-asio-docs-/blob/master/00-Arquitectura/integracion/integration.md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93</a:t>
            </a:fld>
            <a:endParaRPr lang="es-ES"/>
          </a:p>
        </p:txBody>
      </p:sp>
    </p:spTree>
    <p:extLst>
      <p:ext uri="{BB962C8B-B14F-4D97-AF65-F5344CB8AC3E}">
        <p14:creationId xmlns:p14="http://schemas.microsoft.com/office/powerpoint/2010/main" val="312503576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b="0" i="0" dirty="0">
                <a:solidFill>
                  <a:srgbClr val="24292E"/>
                </a:solidFill>
                <a:effectLst/>
                <a:latin typeface="-apple-system"/>
              </a:rPr>
              <a:t>El proceso comienza con cambios en la red de ontologías, estos desembocan en flujos de trabajo automáticos de GitHub los cuales construyen y despliegan la </a:t>
            </a:r>
            <a:r>
              <a:rPr lang="es-ES" b="0" i="0" dirty="0" err="1">
                <a:solidFill>
                  <a:srgbClr val="24292E"/>
                </a:solidFill>
                <a:effectLst/>
                <a:latin typeface="-apple-system"/>
              </a:rPr>
              <a:t>ontologia</a:t>
            </a:r>
            <a:r>
              <a:rPr lang="es-ES" b="0" i="0" dirty="0">
                <a:solidFill>
                  <a:srgbClr val="24292E"/>
                </a:solidFill>
                <a:effectLst/>
                <a:latin typeface="-apple-system"/>
              </a:rPr>
              <a:t>. Como resultado de estas modificaciones se genera un artefacto </a:t>
            </a:r>
            <a:r>
              <a:rPr lang="es-ES" b="0" i="0" dirty="0" err="1">
                <a:solidFill>
                  <a:srgbClr val="24292E"/>
                </a:solidFill>
                <a:effectLst/>
                <a:latin typeface="-apple-system"/>
              </a:rPr>
              <a:t>jar</a:t>
            </a:r>
            <a:r>
              <a:rPr lang="es-ES" b="0" i="0" dirty="0">
                <a:solidFill>
                  <a:srgbClr val="24292E"/>
                </a:solidFill>
                <a:effectLst/>
                <a:latin typeface="-apple-system"/>
              </a:rPr>
              <a:t> con las clases java que posteriormente la arquitectura semántica utilizará. Este artefacto se subirá al repositorio Maven Central.</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Además de este artefacto se crea un fichero de instrucciones Delta con los cambios producidos.</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La comunicación entre la Infraestructura Ontológica y la Arquitectura Semántica, para recuperar esos ficheros Delta se realizará a través de una API </a:t>
            </a:r>
            <a:r>
              <a:rPr lang="es-ES" b="0" i="0" dirty="0" err="1">
                <a:solidFill>
                  <a:srgbClr val="24292E"/>
                </a:solidFill>
                <a:effectLst/>
                <a:latin typeface="-apple-system"/>
              </a:rPr>
              <a:t>rest</a:t>
            </a:r>
            <a:r>
              <a:rPr lang="es-ES" b="0" i="0" dirty="0">
                <a:solidFill>
                  <a:srgbClr val="24292E"/>
                </a:solidFill>
                <a:effectLst/>
                <a:latin typeface="-apple-system"/>
              </a:rPr>
              <a:t> Exchange.</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Cuando el número de cambios en la ontología es suficientemente maduro, un factor humano, se encargará de la parada del servidor y posterior realización de </a:t>
            </a:r>
            <a:r>
              <a:rPr lang="es-ES" b="0" i="0" dirty="0" err="1">
                <a:solidFill>
                  <a:srgbClr val="24292E"/>
                </a:solidFill>
                <a:effectLst/>
                <a:latin typeface="-apple-system"/>
              </a:rPr>
              <a:t>backup</a:t>
            </a:r>
            <a:r>
              <a:rPr lang="es-ES" b="0" i="0" dirty="0">
                <a:solidFill>
                  <a:srgbClr val="24292E"/>
                </a:solidFill>
                <a:effectLst/>
                <a:latin typeface="-apple-system"/>
              </a:rPr>
              <a:t> de los datos existentes. El siguiente paso sería hacer de forma manual los cambios en la ETL para la importación de datos.</a:t>
            </a:r>
          </a:p>
          <a:p>
            <a:pPr algn="l"/>
            <a:endParaRPr lang="es-ES" b="0" i="0" dirty="0">
              <a:solidFill>
                <a:srgbClr val="24292E"/>
              </a:solidFill>
              <a:effectLst/>
              <a:latin typeface="-apple-system"/>
            </a:endParaRPr>
          </a:p>
          <a:p>
            <a:pPr algn="l"/>
            <a:r>
              <a:rPr lang="es-ES" b="0" i="0" dirty="0">
                <a:solidFill>
                  <a:srgbClr val="24292E"/>
                </a:solidFill>
                <a:effectLst/>
                <a:latin typeface="-apple-system"/>
              </a:rPr>
              <a:t>El último paso, este de forma automática, sería el procesamiento del fichero para modificar los datos almacenados en el Triple Store (</a:t>
            </a:r>
            <a:r>
              <a:rPr lang="es-ES" b="0" i="0" dirty="0" err="1">
                <a:solidFill>
                  <a:srgbClr val="24292E"/>
                </a:solidFill>
                <a:effectLst/>
                <a:latin typeface="-apple-system"/>
              </a:rPr>
              <a:t>Wikibase</a:t>
            </a:r>
            <a:r>
              <a:rPr lang="es-ES" b="0" i="0" dirty="0">
                <a:solidFill>
                  <a:srgbClr val="24292E"/>
                </a:solidFill>
                <a:effectLst/>
                <a:latin typeface="-apple-system"/>
              </a:rPr>
              <a:t> y </a:t>
            </a:r>
            <a:r>
              <a:rPr lang="es-ES" b="0" i="0" dirty="0" err="1">
                <a:solidFill>
                  <a:srgbClr val="24292E"/>
                </a:solidFill>
                <a:effectLst/>
                <a:latin typeface="-apple-system"/>
              </a:rPr>
              <a:t>Trellis</a:t>
            </a:r>
            <a:r>
              <a:rPr lang="es-ES" b="0" i="0" dirty="0">
                <a:solidFill>
                  <a:srgbClr val="24292E"/>
                </a:solidFill>
                <a:effectLst/>
                <a:latin typeface="-apple-system"/>
              </a:rPr>
              <a:t>).</a:t>
            </a:r>
          </a:p>
          <a:p>
            <a:endParaRPr lang="es-ES" dirty="0"/>
          </a:p>
          <a:p>
            <a:endParaRPr lang="es-ES" dirty="0"/>
          </a:p>
          <a:p>
            <a:r>
              <a:rPr lang="es-ES" dirty="0"/>
              <a:t>https://github.com/HerculesCRUE/ib-asio-docs-/blob/master/00-Arquitectura/integracion/integration.md</a:t>
            </a:r>
          </a:p>
        </p:txBody>
      </p:sp>
      <p:sp>
        <p:nvSpPr>
          <p:cNvPr id="4" name="Marcador de número de diapositiva 3"/>
          <p:cNvSpPr>
            <a:spLocks noGrp="1"/>
          </p:cNvSpPr>
          <p:nvPr>
            <p:ph type="sldNum" sz="quarter" idx="5"/>
          </p:nvPr>
        </p:nvSpPr>
        <p:spPr/>
        <p:txBody>
          <a:bodyPr/>
          <a:lstStyle/>
          <a:p>
            <a:fld id="{23E50ACA-D2D5-46FA-8EEA-BB5061DC32AD}" type="slidenum">
              <a:rPr lang="es-ES" smtClean="0"/>
              <a:t>94</a:t>
            </a:fld>
            <a:endParaRPr lang="es-ES"/>
          </a:p>
        </p:txBody>
      </p:sp>
    </p:spTree>
    <p:extLst>
      <p:ext uri="{BB962C8B-B14F-4D97-AF65-F5344CB8AC3E}">
        <p14:creationId xmlns:p14="http://schemas.microsoft.com/office/powerpoint/2010/main" val="811789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B3BDD-BA7D-4DC1-A5B3-BBADB1565BDB}"/>
              </a:ext>
            </a:extLst>
          </p:cNvPr>
          <p:cNvSpPr>
            <a:spLocks noGrp="1"/>
          </p:cNvSpPr>
          <p:nvPr>
            <p:ph type="title"/>
          </p:nvPr>
        </p:nvSpPr>
        <p:spPr>
          <a:xfrm>
            <a:off x="838200" y="1305651"/>
            <a:ext cx="10515600" cy="1325563"/>
          </a:xfrm>
          <a:prstGeom prst="rect">
            <a:avLst/>
          </a:prstGeom>
        </p:spPr>
        <p:txBody>
          <a:bodyPr/>
          <a:lstStyle>
            <a:lvl1pPr>
              <a:defRPr>
                <a:latin typeface="Hypatia Sans Pro" panose="020B0502020204020303" pitchFamily="34" charset="0"/>
              </a:defRPr>
            </a:lvl1p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7AA5F9-D252-4DA4-BA9A-49866E392093}"/>
              </a:ext>
            </a:extLst>
          </p:cNvPr>
          <p:cNvSpPr>
            <a:spLocks noGrp="1"/>
          </p:cNvSpPr>
          <p:nvPr>
            <p:ph type="body" orient="vert" idx="1"/>
          </p:nvPr>
        </p:nvSpPr>
        <p:spPr>
          <a:xfrm>
            <a:off x="838200" y="2769325"/>
            <a:ext cx="10515600" cy="3407637"/>
          </a:xfrm>
          <a:prstGeom prst="rect">
            <a:avLst/>
          </a:prstGeom>
        </p:spPr>
        <p:txBody>
          <a:bodyPr vert="eaVert"/>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57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ágina en blanco 01">
    <p:spTree>
      <p:nvGrpSpPr>
        <p:cNvPr id="1" name=""/>
        <p:cNvGrpSpPr/>
        <p:nvPr/>
      </p:nvGrpSpPr>
      <p:grpSpPr>
        <a:xfrm>
          <a:off x="0" y="0"/>
          <a:ext cx="0" cy="0"/>
          <a:chOff x="0" y="0"/>
          <a:chExt cx="0" cy="0"/>
        </a:xfrm>
      </p:grpSpPr>
      <p:sp>
        <p:nvSpPr>
          <p:cNvPr id="6" name="Título 5"/>
          <p:cNvSpPr>
            <a:spLocks noGrp="1"/>
          </p:cNvSpPr>
          <p:nvPr>
            <p:ph type="title" hasCustomPrompt="1"/>
          </p:nvPr>
        </p:nvSpPr>
        <p:spPr>
          <a:xfrm>
            <a:off x="585900" y="501089"/>
            <a:ext cx="11006332" cy="555644"/>
          </a:xfrm>
          <a:prstGeom prst="rect">
            <a:avLst/>
          </a:prstGeom>
        </p:spPr>
        <p:txBody>
          <a:bodyPr vert="horz"/>
          <a:lstStyle>
            <a:lvl1pPr>
              <a:defRPr sz="2939" b="1" i="0">
                <a:latin typeface="Montserrat Bold"/>
                <a:cs typeface="Montserrat Bold"/>
              </a:defRPr>
            </a:lvl1pPr>
          </a:lstStyle>
          <a:p>
            <a:r>
              <a:rPr lang="es-ES_tradnl" dirty="0"/>
              <a:t>Título</a:t>
            </a:r>
            <a:endParaRPr lang="es-ES" dirty="0"/>
          </a:p>
        </p:txBody>
      </p:sp>
      <p:sp>
        <p:nvSpPr>
          <p:cNvPr id="8" name="Marcador de texto 7"/>
          <p:cNvSpPr>
            <a:spLocks noGrp="1"/>
          </p:cNvSpPr>
          <p:nvPr>
            <p:ph type="body" sz="quarter" idx="10" hasCustomPrompt="1"/>
          </p:nvPr>
        </p:nvSpPr>
        <p:spPr>
          <a:xfrm>
            <a:off x="578767" y="1260252"/>
            <a:ext cx="11021346" cy="4806177"/>
          </a:xfrm>
          <a:prstGeom prst="rect">
            <a:avLst/>
          </a:prstGeom>
        </p:spPr>
        <p:txBody>
          <a:bodyPr vert="horz"/>
          <a:lstStyle>
            <a:lvl1pPr marL="0" indent="0">
              <a:buNone/>
              <a:defRPr sz="1286" baseline="0">
                <a:solidFill>
                  <a:schemeClr val="bg2">
                    <a:lumMod val="25000"/>
                  </a:schemeClr>
                </a:solidFill>
              </a:defRPr>
            </a:lvl1pPr>
          </a:lstStyle>
          <a:p>
            <a:pPr lvl="0"/>
            <a:r>
              <a:rPr lang="es-ES" dirty="0"/>
              <a:t>Desarrollo del contenido</a:t>
            </a:r>
          </a:p>
        </p:txBody>
      </p:sp>
    </p:spTree>
    <p:extLst>
      <p:ext uri="{BB962C8B-B14F-4D97-AF65-F5344CB8AC3E}">
        <p14:creationId xmlns:p14="http://schemas.microsoft.com/office/powerpoint/2010/main" val="301546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7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65BE-8659-47D4-A788-3FE8759A1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6F7D73-12BA-4822-A6C9-48364AC489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6EE9A7-9250-4D82-95C2-380AE03779BE}"/>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808440A7-F716-4ACE-8E98-FDAAE7EB7BB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B23A0E0-7A48-45C3-ADF6-7F6ABFF5C3B5}"/>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66906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9C04F-8550-4867-B8AC-C424BCF856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9AF65F-A11E-4644-A6F2-238F5137854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4A7410-E9A6-4EE5-908D-F255FAF7926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E1463A6D-441D-463A-A1DD-92541DB6999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19DD27A-E175-4F69-88CC-8E0778204ED3}"/>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2093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7B5-D309-447F-BDC6-0914851E2D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C2A32C-F0A1-4273-8842-3DA0D8102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404E7F-55DE-4600-B431-75C927418DD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98F5D09C-B912-4619-B1A8-B44A610441D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9B9736E-0913-4838-9CCE-C7F2675D8F01}"/>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886040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A8851-D55E-4E07-94CC-69FBF713049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B4C44-2CE7-427F-AFD3-81284DF3FC3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54BCA0-0E3E-4A87-9FE5-35823F0E928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736A2A-190C-4DB3-8953-ECAB0923FC2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6" name="Marcador de pie de página 5">
            <a:extLst>
              <a:ext uri="{FF2B5EF4-FFF2-40B4-BE49-F238E27FC236}">
                <a16:creationId xmlns:a16="http://schemas.microsoft.com/office/drawing/2014/main" id="{381A34BF-F19A-4A4E-8936-F6D69C1A99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8DECAF2-DE11-439D-AD53-14C725D6616A}"/>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090419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77B50-E442-47AC-A9AF-17DCFBD24C6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DF184-A1A7-4C58-8CC2-E4CEC89AE4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3439B-8400-4069-8597-036899569C0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BDAFE48-14CC-4297-A412-8F4C87E435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086D72-6013-4FCC-87BA-6BED889E3B9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5E5CC16-C2FF-4022-B765-BA7C69242D9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8" name="Marcador de pie de página 7">
            <a:extLst>
              <a:ext uri="{FF2B5EF4-FFF2-40B4-BE49-F238E27FC236}">
                <a16:creationId xmlns:a16="http://schemas.microsoft.com/office/drawing/2014/main" id="{BABB818A-0BF3-4D1B-86E1-17737E0A3C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387EE789-D61E-4595-92C9-3BCC8BEE532C}"/>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4695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860-F42D-485E-9172-D6760C42D1C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1AF67-5213-4284-B772-E5E430A8656B}"/>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4" name="Marcador de pie de página 3">
            <a:extLst>
              <a:ext uri="{FF2B5EF4-FFF2-40B4-BE49-F238E27FC236}">
                <a16:creationId xmlns:a16="http://schemas.microsoft.com/office/drawing/2014/main" id="{7774E59F-05C2-4A09-B187-BC84938DDF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6A7CD839-4A60-4AFB-974E-DB6511E6B8BD}"/>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040749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01075-7BBC-4421-9849-C51C77A0EA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B17B5A-14FB-4E7B-95BE-3527AD2BC6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2E9C78-C5AF-4365-8803-B9AD6809F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836952-B9E6-42B5-A318-36AB3866602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6" name="Marcador de pie de página 5">
            <a:extLst>
              <a:ext uri="{FF2B5EF4-FFF2-40B4-BE49-F238E27FC236}">
                <a16:creationId xmlns:a16="http://schemas.microsoft.com/office/drawing/2014/main" id="{95DDC499-767A-40D2-80AF-C3CE9DB8A18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DF27EB1D-5200-4E3A-987D-BAAD9F041739}"/>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4541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CEA09-ABDC-4AA2-9ED2-27D860BD2840}"/>
              </a:ext>
            </a:extLst>
          </p:cNvPr>
          <p:cNvSpPr>
            <a:spLocks noGrp="1"/>
          </p:cNvSpPr>
          <p:nvPr>
            <p:ph type="title"/>
          </p:nvPr>
        </p:nvSpPr>
        <p:spPr>
          <a:xfrm>
            <a:off x="838200" y="1331776"/>
            <a:ext cx="10515600" cy="1325563"/>
          </a:xfrm>
          <a:prstGeom prst="rect">
            <a:avLst/>
          </a:prstGeom>
        </p:spPr>
        <p:txBody>
          <a:bodyPr/>
          <a:lstStyle>
            <a:lvl1pPr>
              <a:defRPr sz="2800">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79EAD6-5353-46DD-9806-3B98DC156EDD}"/>
              </a:ext>
            </a:extLst>
          </p:cNvPr>
          <p:cNvSpPr>
            <a:spLocks noGrp="1"/>
          </p:cNvSpPr>
          <p:nvPr>
            <p:ph idx="1"/>
          </p:nvPr>
        </p:nvSpPr>
        <p:spPr>
          <a:xfrm>
            <a:off x="838200" y="3043645"/>
            <a:ext cx="10515600" cy="3133317"/>
          </a:xfrm>
          <a:prstGeom prst="rect">
            <a:avLst/>
          </a:prstGeom>
        </p:spPr>
        <p:txBody>
          <a:bodyPr/>
          <a:lstStyle>
            <a:lvl1pPr>
              <a:defRPr>
                <a:solidFill>
                  <a:srgbClr val="9A0000"/>
                </a:solidFill>
                <a:latin typeface="Minion Pro" panose="02040503050201020203" pitchFamily="18" charset="0"/>
              </a:defRPr>
            </a:lvl1pPr>
            <a:lvl2pPr>
              <a:defRPr>
                <a:solidFill>
                  <a:srgbClr val="9A0000"/>
                </a:solidFill>
                <a:latin typeface="Minion Pro" panose="02040503050201020203" pitchFamily="18" charset="0"/>
              </a:defRPr>
            </a:lvl2pPr>
            <a:lvl3pPr>
              <a:defRPr>
                <a:solidFill>
                  <a:schemeClr val="tx1"/>
                </a:solidFill>
                <a:latin typeface="Minion Pro" panose="02040503050201020203" pitchFamily="18" charset="0"/>
              </a:defRPr>
            </a:lvl3pPr>
            <a:lvl4pPr>
              <a:defRPr>
                <a:solidFill>
                  <a:schemeClr val="tx1"/>
                </a:solidFill>
                <a:latin typeface="Minion Pro" panose="02040503050201020203" pitchFamily="18" charset="0"/>
              </a:defRPr>
            </a:lvl4pPr>
            <a:lvl5pPr>
              <a:defRPr>
                <a:solidFill>
                  <a:schemeClr val="tx1"/>
                </a:solidFill>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0509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5390D-8453-4D6D-A9E5-3CB138DC5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3B5DBA-1A3F-4D66-B902-C9E8EBF698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F3E009-5F3F-4B2E-AC64-F06382F78B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4CF4E8-6AC6-468D-A8B1-E573C90C6032}"/>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6" name="Marcador de pie de página 5">
            <a:extLst>
              <a:ext uri="{FF2B5EF4-FFF2-40B4-BE49-F238E27FC236}">
                <a16:creationId xmlns:a16="http://schemas.microsoft.com/office/drawing/2014/main" id="{03685D13-3251-421C-AA8E-40D9534FD7D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B5DA9BD-DADB-4730-B5D6-B1DE44198A3B}"/>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89813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F033-AC03-4188-87E3-CCF205FC7F5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291163-B131-4081-96EC-C5A3357B246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157BB-1EB4-48C6-8A41-AED68AD09348}"/>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BF45CE07-7FBF-48C8-A2CC-46C48E8BB84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1C05006-F438-4065-B8B5-5D6C87EA01B8}"/>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755127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10081-B247-4666-B7B2-D9F36433358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D8D6FE-EC39-4BE8-81C2-811D8B070BB1}"/>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9D82AF-28AF-4AC5-A99E-B7C9CBD49B00}"/>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25/01/2021</a:t>
            </a:fld>
            <a:endParaRPr lang="es-ES"/>
          </a:p>
        </p:txBody>
      </p:sp>
      <p:sp>
        <p:nvSpPr>
          <p:cNvPr id="5" name="Marcador de pie de página 4">
            <a:extLst>
              <a:ext uri="{FF2B5EF4-FFF2-40B4-BE49-F238E27FC236}">
                <a16:creationId xmlns:a16="http://schemas.microsoft.com/office/drawing/2014/main" id="{38746769-4059-40A4-8981-4F1967396D6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9367E47-A61A-4386-8533-565F13C80F02}"/>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110627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E953-ABCF-4286-8FE5-D8BD237A1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C42467-B493-4C6C-BABC-FF04BCF2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F047E4-33CF-4D92-9310-0B7366615B39}"/>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B2D89C5D-CAF0-4C12-91A5-AB3A509DF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0A1326-7A75-4E33-9C33-8835B9253301}"/>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48299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9187-C2E6-4084-B222-36D3C68DF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21D2E9-DF9B-4415-9B71-DC856BECFD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F1A21-CB46-45F2-8887-747905DCB4C4}"/>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A961DBE4-D362-4952-8199-4FB7CDBEA6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1BED84-3353-4F89-93DB-A2ECF32C0E9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2048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9D3B6-6FDF-4F48-BB87-B388CF275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2F1FD-3D65-4D6C-876B-95E7309F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37D-C1AF-4D98-A9DD-F7EF69D72FB9}"/>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2E426267-4AB4-4CD2-9800-F3C4811A38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A5B62D-AE0A-4268-847C-E936D66D8AC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2755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4EEF3-0812-41CD-B28C-6C2E1919B4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99E8FA-6F47-4DF2-B0F9-2EC6CF714E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BF7CC6A-190B-4A0D-B270-05F95947BC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1925A-EFC0-4ABB-818F-D813F4D7CC89}"/>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6" name="Marcador de pie de página 5">
            <a:extLst>
              <a:ext uri="{FF2B5EF4-FFF2-40B4-BE49-F238E27FC236}">
                <a16:creationId xmlns:a16="http://schemas.microsoft.com/office/drawing/2014/main" id="{522F3BC3-7163-41DA-A1B4-98F6A7F8C4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7F59DF-2979-44F0-86CB-3DE28EDCA5B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3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3F98-48A8-439B-A59B-3A9EE80E40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DE8F10-DC0C-4A60-A269-EB9A5D4E3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9363DE-8DF6-488D-8981-BDEE5FA4A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A482D9-46C2-4B05-BA73-C4C95BFCF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61EC43-7FBD-4A65-8BAE-318D610ED9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E2B0B4-D088-44E4-83C2-B6FEB837B354}"/>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8" name="Marcador de pie de página 7">
            <a:extLst>
              <a:ext uri="{FF2B5EF4-FFF2-40B4-BE49-F238E27FC236}">
                <a16:creationId xmlns:a16="http://schemas.microsoft.com/office/drawing/2014/main" id="{6EA01F99-CC75-423F-A253-E2D868816C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421A2B-063C-434B-9C2D-4D459B27F0C6}"/>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33034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609EA-7D83-4063-800D-D5D5058986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B10BDBF-D2D5-4CDE-B1EE-59346FE6726F}"/>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4" name="Marcador de pie de página 3">
            <a:extLst>
              <a:ext uri="{FF2B5EF4-FFF2-40B4-BE49-F238E27FC236}">
                <a16:creationId xmlns:a16="http://schemas.microsoft.com/office/drawing/2014/main" id="{5E27F299-FD03-42EC-9DE4-F05FB0E1544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147B5C1-1944-4BA2-93B8-07848B5FC1F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315605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10D4CF-7313-4212-B95A-8EC70CD9DF13}"/>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3" name="Marcador de pie de página 2">
            <a:extLst>
              <a:ext uri="{FF2B5EF4-FFF2-40B4-BE49-F238E27FC236}">
                <a16:creationId xmlns:a16="http://schemas.microsoft.com/office/drawing/2014/main" id="{4BE5997B-0356-4A29-84F0-D9BA667ACEC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0A9005-AAB3-4C40-97FA-BEA83D49BB7D}"/>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10847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B31E8-AEFE-44A4-AC04-49D6330EFA69}"/>
              </a:ext>
            </a:extLst>
          </p:cNvPr>
          <p:cNvSpPr>
            <a:spLocks noGrp="1"/>
          </p:cNvSpPr>
          <p:nvPr>
            <p:ph type="title"/>
          </p:nvPr>
        </p:nvSpPr>
        <p:spPr>
          <a:xfrm>
            <a:off x="831850" y="1709738"/>
            <a:ext cx="10515600" cy="2852737"/>
          </a:xfrm>
          <a:prstGeom prst="rect">
            <a:avLst/>
          </a:prstGeom>
        </p:spPr>
        <p:txBody>
          <a:bodyPr anchor="b"/>
          <a:lstStyle>
            <a:lvl1pPr>
              <a:defRPr sz="4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14831B-BBD4-4D51-A6FB-DE8A71FC48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inion Pro" panose="020405030502010202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1361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4E5-FA80-437F-9F0B-BC6528383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BCDD0-144E-4F12-93E1-5CA813B40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FDFC9D-0030-410F-AE77-51D83959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15245-3D19-4134-9A7E-6EF9D8D7829C}"/>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6" name="Marcador de pie de página 5">
            <a:extLst>
              <a:ext uri="{FF2B5EF4-FFF2-40B4-BE49-F238E27FC236}">
                <a16:creationId xmlns:a16="http://schemas.microsoft.com/office/drawing/2014/main" id="{5FFB3A44-F467-4BB2-97F6-A10648B11C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4BD9CF-7654-4DA6-91A1-BA1B37BBE68F}"/>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070792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B5CB2-1386-4006-812C-CCBACDE2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BEA69F-C26E-495A-910F-A903D2C6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F01B35-E529-4AA0-A293-15A4460C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1E626-4F7D-4F15-8D23-5A850C6E534D}"/>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6" name="Marcador de pie de página 5">
            <a:extLst>
              <a:ext uri="{FF2B5EF4-FFF2-40B4-BE49-F238E27FC236}">
                <a16:creationId xmlns:a16="http://schemas.microsoft.com/office/drawing/2014/main" id="{E3CBD240-FC8C-4A25-8EB4-D52C110AE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5FAD0-5481-401C-B194-D27E89DD63BC}"/>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555348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29701-55FB-42F3-85A5-9A146C8B1E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2984B-BB1B-49CB-9C04-B9951BC9FB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A8622-F90A-41D9-9C40-004107F9529D}"/>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63A68658-84AC-42CA-BD34-2DD4125DDA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4E1205-DCD9-4999-81A8-C995E915E17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731481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FCD97-5102-4B55-AA8E-C040A1BD35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3E76D2-59D3-4AC4-81FE-9664C38209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712062-DC47-4211-B80C-9A4A7B749ED0}"/>
              </a:ext>
            </a:extLst>
          </p:cNvPr>
          <p:cNvSpPr>
            <a:spLocks noGrp="1"/>
          </p:cNvSpPr>
          <p:nvPr>
            <p:ph type="dt" sz="half" idx="10"/>
          </p:nvPr>
        </p:nvSpPr>
        <p:spPr/>
        <p:txBody>
          <a:body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B0ADAEEB-7E19-4C4A-B673-B601363109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2B7A3-5E7C-4775-A86D-786287B5725A}"/>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413336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C153-D839-45C3-B2DC-F17FDCD72F93}"/>
              </a:ext>
            </a:extLst>
          </p:cNvPr>
          <p:cNvSpPr>
            <a:spLocks noGrp="1"/>
          </p:cNvSpPr>
          <p:nvPr>
            <p:ph type="title"/>
          </p:nvPr>
        </p:nvSpPr>
        <p:spPr>
          <a:xfrm>
            <a:off x="838200" y="1331777"/>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EE834A-F803-4EDD-A26E-A7B4D3D74A7C}"/>
              </a:ext>
            </a:extLst>
          </p:cNvPr>
          <p:cNvSpPr>
            <a:spLocks noGrp="1"/>
          </p:cNvSpPr>
          <p:nvPr>
            <p:ph sz="half" idx="1"/>
          </p:nvPr>
        </p:nvSpPr>
        <p:spPr>
          <a:xfrm>
            <a:off x="838200" y="2834639"/>
            <a:ext cx="5181600" cy="3342323"/>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12F004-C784-4CF5-9449-3FAB9F9A4365}"/>
              </a:ext>
            </a:extLst>
          </p:cNvPr>
          <p:cNvSpPr>
            <a:spLocks noGrp="1"/>
          </p:cNvSpPr>
          <p:nvPr>
            <p:ph sz="half" idx="2"/>
          </p:nvPr>
        </p:nvSpPr>
        <p:spPr>
          <a:xfrm>
            <a:off x="6172200" y="2834639"/>
            <a:ext cx="5181600" cy="3342324"/>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1601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5F57-033C-4FC9-A99C-D961B3C49EC6}"/>
              </a:ext>
            </a:extLst>
          </p:cNvPr>
          <p:cNvSpPr>
            <a:spLocks noGrp="1"/>
          </p:cNvSpPr>
          <p:nvPr>
            <p:ph type="title"/>
          </p:nvPr>
        </p:nvSpPr>
        <p:spPr>
          <a:xfrm>
            <a:off x="839788" y="1124154"/>
            <a:ext cx="10515600" cy="645659"/>
          </a:xfrm>
          <a:prstGeom prst="rect">
            <a:avLst/>
          </a:prstGeom>
        </p:spPr>
        <p:txBody>
          <a:bodyPr/>
          <a:lstStyle>
            <a:lvl1pPr algn="ctr">
              <a:defRPr sz="3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F4A197-1DEB-4B84-B43D-0B5DD4D7EFEA}"/>
              </a:ext>
            </a:extLst>
          </p:cNvPr>
          <p:cNvSpPr>
            <a:spLocks noGrp="1"/>
          </p:cNvSpPr>
          <p:nvPr>
            <p:ph type="body" idx="1"/>
          </p:nvPr>
        </p:nvSpPr>
        <p:spPr>
          <a:xfrm>
            <a:off x="839788" y="1859415"/>
            <a:ext cx="5157787" cy="645659"/>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97FA80-79B2-4542-913A-54CF56162829}"/>
              </a:ext>
            </a:extLst>
          </p:cNvPr>
          <p:cNvSpPr>
            <a:spLocks noGrp="1"/>
          </p:cNvSpPr>
          <p:nvPr>
            <p:ph sz="half" idx="2"/>
          </p:nvPr>
        </p:nvSpPr>
        <p:spPr>
          <a:xfrm>
            <a:off x="836612" y="2648766"/>
            <a:ext cx="5157787"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E200412-E5E1-4EDD-ABCD-4EB121E8A20C}"/>
              </a:ext>
            </a:extLst>
          </p:cNvPr>
          <p:cNvSpPr>
            <a:spLocks noGrp="1"/>
          </p:cNvSpPr>
          <p:nvPr>
            <p:ph type="body" sz="quarter" idx="3"/>
          </p:nvPr>
        </p:nvSpPr>
        <p:spPr>
          <a:xfrm>
            <a:off x="6172200" y="1859415"/>
            <a:ext cx="5183188" cy="645660"/>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393C04-0EEA-4520-8D64-E6138493F981}"/>
              </a:ext>
            </a:extLst>
          </p:cNvPr>
          <p:cNvSpPr>
            <a:spLocks noGrp="1"/>
          </p:cNvSpPr>
          <p:nvPr>
            <p:ph sz="quarter" idx="4"/>
          </p:nvPr>
        </p:nvSpPr>
        <p:spPr>
          <a:xfrm>
            <a:off x="6172200" y="2648766"/>
            <a:ext cx="5183188"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296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15E6A-07A0-4B5B-A9D0-0C40A41567B0}"/>
              </a:ext>
            </a:extLst>
          </p:cNvPr>
          <p:cNvSpPr>
            <a:spLocks noGrp="1"/>
          </p:cNvSpPr>
          <p:nvPr>
            <p:ph type="title"/>
          </p:nvPr>
        </p:nvSpPr>
        <p:spPr>
          <a:xfrm>
            <a:off x="733697" y="1397091"/>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Tree>
    <p:extLst>
      <p:ext uri="{BB962C8B-B14F-4D97-AF65-F5344CB8AC3E}">
        <p14:creationId xmlns:p14="http://schemas.microsoft.com/office/powerpoint/2010/main" val="39872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07CB-E55A-40CA-9EBE-67AAB0F84FB7}"/>
              </a:ext>
            </a:extLst>
          </p:cNvPr>
          <p:cNvSpPr>
            <a:spLocks noGrp="1"/>
          </p:cNvSpPr>
          <p:nvPr>
            <p:ph type="title"/>
          </p:nvPr>
        </p:nvSpPr>
        <p:spPr>
          <a:xfrm>
            <a:off x="839788" y="1417320"/>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FC1FD7-7402-4C20-BF8B-4F946C7D8C6F}"/>
              </a:ext>
            </a:extLst>
          </p:cNvPr>
          <p:cNvSpPr>
            <a:spLocks noGrp="1"/>
          </p:cNvSpPr>
          <p:nvPr>
            <p:ph idx="1"/>
          </p:nvPr>
        </p:nvSpPr>
        <p:spPr>
          <a:xfrm>
            <a:off x="5183188" y="1417320"/>
            <a:ext cx="6172200" cy="4443730"/>
          </a:xfrm>
          <a:prstGeom prst="rect">
            <a:avLst/>
          </a:prstGeom>
        </p:spPr>
        <p:txBody>
          <a:bodyPr/>
          <a:lstStyle>
            <a:lvl1pPr>
              <a:defRPr sz="3200">
                <a:latin typeface="Minion Pro" panose="02040503050201020203" pitchFamily="18" charset="0"/>
              </a:defRPr>
            </a:lvl1pPr>
            <a:lvl2pPr>
              <a:defRPr sz="2800">
                <a:latin typeface="Minion Pro" panose="02040503050201020203" pitchFamily="18" charset="0"/>
              </a:defRPr>
            </a:lvl2pPr>
            <a:lvl3pPr>
              <a:defRPr sz="2400">
                <a:latin typeface="Minion Pro" panose="02040503050201020203" pitchFamily="18" charset="0"/>
              </a:defRPr>
            </a:lvl3pPr>
            <a:lvl4pPr>
              <a:defRPr sz="2000">
                <a:latin typeface="Minion Pro" panose="02040503050201020203" pitchFamily="18" charset="0"/>
              </a:defRPr>
            </a:lvl4pPr>
            <a:lvl5pPr>
              <a:defRPr sz="2000">
                <a:latin typeface="Minion Pro" panose="02040503050201020203" pitchFamily="18"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3600B1-26EE-4579-8A1D-FA5CA17ABA2C}"/>
              </a:ext>
            </a:extLst>
          </p:cNvPr>
          <p:cNvSpPr>
            <a:spLocks noGrp="1"/>
          </p:cNvSpPr>
          <p:nvPr>
            <p:ph type="body" sz="half" idx="2"/>
          </p:nvPr>
        </p:nvSpPr>
        <p:spPr>
          <a:xfrm>
            <a:off x="839788" y="3017520"/>
            <a:ext cx="3932237" cy="2851468"/>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086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DA5C-F64C-4811-947D-92CA6F4552DC}"/>
              </a:ext>
            </a:extLst>
          </p:cNvPr>
          <p:cNvSpPr>
            <a:spLocks noGrp="1"/>
          </p:cNvSpPr>
          <p:nvPr>
            <p:ph type="title"/>
          </p:nvPr>
        </p:nvSpPr>
        <p:spPr>
          <a:xfrm>
            <a:off x="836612" y="1521822"/>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9C9B5E-46E1-4902-9390-460DE8E86129}"/>
              </a:ext>
            </a:extLst>
          </p:cNvPr>
          <p:cNvSpPr>
            <a:spLocks noGrp="1"/>
          </p:cNvSpPr>
          <p:nvPr>
            <p:ph type="pic" idx="1"/>
          </p:nvPr>
        </p:nvSpPr>
        <p:spPr>
          <a:xfrm>
            <a:off x="5183188" y="1521822"/>
            <a:ext cx="6172200" cy="4339228"/>
          </a:xfrm>
          <a:prstGeom prst="rect">
            <a:avLst/>
          </a:prstGeom>
        </p:spPr>
        <p:txBody>
          <a:bodyPr/>
          <a:lstStyle>
            <a:lvl1pPr marL="0" indent="0">
              <a:buNone/>
              <a:defRPr sz="3200">
                <a:latin typeface="Minion Pro" panose="020405030502010202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21080A-E690-4FF5-8549-DC3F8D6A7647}"/>
              </a:ext>
            </a:extLst>
          </p:cNvPr>
          <p:cNvSpPr>
            <a:spLocks noGrp="1"/>
          </p:cNvSpPr>
          <p:nvPr>
            <p:ph type="body" sz="half" idx="2"/>
          </p:nvPr>
        </p:nvSpPr>
        <p:spPr>
          <a:xfrm>
            <a:off x="839788" y="3122022"/>
            <a:ext cx="3932237" cy="2746965"/>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962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8E8166-B020-47C1-AF76-2ED923695894}"/>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4" name="Gráfico 13">
            <a:extLst>
              <a:ext uri="{FF2B5EF4-FFF2-40B4-BE49-F238E27FC236}">
                <a16:creationId xmlns:a16="http://schemas.microsoft.com/office/drawing/2014/main" id="{C2EB6925-3292-4E94-9288-5E06B0A6197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665823" y="2266950"/>
            <a:ext cx="2514273" cy="4591050"/>
          </a:xfrm>
          <a:prstGeom prst="rect">
            <a:avLst/>
          </a:prstGeom>
        </p:spPr>
      </p:pic>
      <p:grpSp>
        <p:nvGrpSpPr>
          <p:cNvPr id="16" name="Grupo 15">
            <a:extLst>
              <a:ext uri="{FF2B5EF4-FFF2-40B4-BE49-F238E27FC236}">
                <a16:creationId xmlns:a16="http://schemas.microsoft.com/office/drawing/2014/main" id="{DD75B89C-B324-45D7-AF65-8A8EBA93A8E9}"/>
              </a:ext>
            </a:extLst>
          </p:cNvPr>
          <p:cNvGrpSpPr/>
          <p:nvPr userDrawn="1"/>
        </p:nvGrpSpPr>
        <p:grpSpPr>
          <a:xfrm>
            <a:off x="3595788" y="142280"/>
            <a:ext cx="8120354" cy="6597106"/>
            <a:chOff x="4082227" y="1056830"/>
            <a:chExt cx="10364961" cy="10097480"/>
          </a:xfrm>
        </p:grpSpPr>
        <p:pic>
          <p:nvPicPr>
            <p:cNvPr id="18" name="Imagen4">
              <a:extLst>
                <a:ext uri="{FF2B5EF4-FFF2-40B4-BE49-F238E27FC236}">
                  <a16:creationId xmlns:a16="http://schemas.microsoft.com/office/drawing/2014/main" id="{A644F525-1B6C-4F00-9F3E-8ACD3DECC879}"/>
                </a:ext>
              </a:extLst>
            </p:cNvPr>
            <p:cNvPicPr>
              <a:picLocks noChangeAspect="1"/>
            </p:cNvPicPr>
            <p:nvPr userDrawn="1"/>
          </p:nvPicPr>
          <p:blipFill>
            <a:blip r:embed="rId15">
              <a:lum/>
              <a:alphaModFix/>
            </a:blip>
            <a:srcRect/>
            <a:stretch>
              <a:fillRect/>
            </a:stretch>
          </p:blipFill>
          <p:spPr>
            <a:xfrm>
              <a:off x="4082227" y="10436770"/>
              <a:ext cx="2716401" cy="717540"/>
            </a:xfrm>
            <a:prstGeom prst="rect">
              <a:avLst/>
            </a:prstGeom>
            <a:noFill/>
            <a:ln cap="flat">
              <a:noFill/>
            </a:ln>
          </p:spPr>
        </p:pic>
        <p:pic>
          <p:nvPicPr>
            <p:cNvPr id="19" name="Imagen5">
              <a:extLst>
                <a:ext uri="{FF2B5EF4-FFF2-40B4-BE49-F238E27FC236}">
                  <a16:creationId xmlns:a16="http://schemas.microsoft.com/office/drawing/2014/main" id="{09FDE27E-B42E-49E7-835F-194A306B66AB}"/>
                </a:ext>
              </a:extLst>
            </p:cNvPr>
            <p:cNvPicPr>
              <a:picLocks noChangeAspect="1"/>
            </p:cNvPicPr>
            <p:nvPr userDrawn="1"/>
          </p:nvPicPr>
          <p:blipFill>
            <a:blip r:embed="rId16">
              <a:lum/>
              <a:alphaModFix/>
            </a:blip>
            <a:srcRect/>
            <a:stretch>
              <a:fillRect/>
            </a:stretch>
          </p:blipFill>
          <p:spPr>
            <a:xfrm>
              <a:off x="12793188" y="1056830"/>
              <a:ext cx="1654000" cy="1405786"/>
            </a:xfrm>
            <a:prstGeom prst="rect">
              <a:avLst/>
            </a:prstGeom>
            <a:noFill/>
            <a:ln cap="flat">
              <a:noFill/>
            </a:ln>
          </p:spPr>
        </p:pic>
      </p:grpSp>
      <p:sp>
        <p:nvSpPr>
          <p:cNvPr id="20" name="Rectángulo 7">
            <a:extLst>
              <a:ext uri="{FF2B5EF4-FFF2-40B4-BE49-F238E27FC236}">
                <a16:creationId xmlns:a16="http://schemas.microsoft.com/office/drawing/2014/main" id="{1D548DC5-C1C6-4438-8EC4-2BF8745C43B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7E9225AB-A5F8-4217-9C59-AA64EC3AE16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2" name="Imagen 1">
            <a:extLst>
              <a:ext uri="{FF2B5EF4-FFF2-40B4-BE49-F238E27FC236}">
                <a16:creationId xmlns:a16="http://schemas.microsoft.com/office/drawing/2014/main" id="{C9B9BF36-EB97-4733-A6C6-BD751CCAC51B}"/>
              </a:ext>
            </a:extLst>
          </p:cNvPr>
          <p:cNvPicPr>
            <a:picLocks noChangeAspect="1"/>
          </p:cNvPicPr>
          <p:nvPr userDrawn="1"/>
        </p:nvPicPr>
        <p:blipFill>
          <a:blip r:embed="rId18"/>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367736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CDD1C67-BD31-42CA-8C8D-4A9C4122DFCA}"/>
              </a:ext>
            </a:extLst>
          </p:cNvPr>
          <p:cNvSpPr/>
          <p:nvPr userDrawn="1"/>
        </p:nvSpPr>
        <p:spPr>
          <a:xfrm>
            <a:off x="0" y="2266951"/>
            <a:ext cx="12192000" cy="1466573"/>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14" name="Grupo 13">
            <a:extLst>
              <a:ext uri="{FF2B5EF4-FFF2-40B4-BE49-F238E27FC236}">
                <a16:creationId xmlns:a16="http://schemas.microsoft.com/office/drawing/2014/main" id="{39D969FE-EAC5-4EAB-83CD-F2197B504465}"/>
              </a:ext>
            </a:extLst>
          </p:cNvPr>
          <p:cNvGrpSpPr/>
          <p:nvPr userDrawn="1"/>
        </p:nvGrpSpPr>
        <p:grpSpPr>
          <a:xfrm>
            <a:off x="3572235" y="2246568"/>
            <a:ext cx="8354379" cy="2533825"/>
            <a:chOff x="4231600" y="-48724"/>
            <a:chExt cx="10069832" cy="3054109"/>
          </a:xfrm>
        </p:grpSpPr>
        <p:pic>
          <p:nvPicPr>
            <p:cNvPr id="16" name="Imagen4">
              <a:extLst>
                <a:ext uri="{FF2B5EF4-FFF2-40B4-BE49-F238E27FC236}">
                  <a16:creationId xmlns:a16="http://schemas.microsoft.com/office/drawing/2014/main" id="{19BF0C0A-51CA-4C40-A271-AA6D5C8BCF84}"/>
                </a:ext>
              </a:extLst>
            </p:cNvPr>
            <p:cNvPicPr>
              <a:picLocks noChangeAspect="1"/>
            </p:cNvPicPr>
            <p:nvPr userDrawn="1"/>
          </p:nvPicPr>
          <p:blipFill>
            <a:blip r:embed="rId13">
              <a:lum/>
              <a:alphaModFix/>
            </a:blip>
            <a:srcRect/>
            <a:stretch>
              <a:fillRect/>
            </a:stretch>
          </p:blipFill>
          <p:spPr>
            <a:xfrm>
              <a:off x="4231600" y="2287845"/>
              <a:ext cx="2716401" cy="717540"/>
            </a:xfrm>
            <a:prstGeom prst="rect">
              <a:avLst/>
            </a:prstGeom>
            <a:noFill/>
            <a:ln cap="flat">
              <a:noFill/>
            </a:ln>
          </p:spPr>
        </p:pic>
        <p:pic>
          <p:nvPicPr>
            <p:cNvPr id="17" name="Imagen5">
              <a:extLst>
                <a:ext uri="{FF2B5EF4-FFF2-40B4-BE49-F238E27FC236}">
                  <a16:creationId xmlns:a16="http://schemas.microsoft.com/office/drawing/2014/main" id="{A4226F03-88EF-4DAA-9E41-D9E3E624ED79}"/>
                </a:ext>
              </a:extLst>
            </p:cNvPr>
            <p:cNvPicPr>
              <a:picLocks noChangeAspect="1"/>
            </p:cNvPicPr>
            <p:nvPr userDrawn="1"/>
          </p:nvPicPr>
          <p:blipFill>
            <a:blip r:embed="rId14">
              <a:lum/>
              <a:alphaModFix/>
            </a:blip>
            <a:srcRect/>
            <a:stretch>
              <a:fillRect/>
            </a:stretch>
          </p:blipFill>
          <p:spPr>
            <a:xfrm>
              <a:off x="12726648" y="-48724"/>
              <a:ext cx="1574784" cy="1338458"/>
            </a:xfrm>
            <a:prstGeom prst="rect">
              <a:avLst/>
            </a:prstGeom>
            <a:noFill/>
            <a:ln cap="flat">
              <a:noFill/>
            </a:ln>
          </p:spPr>
        </p:pic>
      </p:grpSp>
      <p:sp>
        <p:nvSpPr>
          <p:cNvPr id="18" name="Rectángulo 7">
            <a:extLst>
              <a:ext uri="{FF2B5EF4-FFF2-40B4-BE49-F238E27FC236}">
                <a16:creationId xmlns:a16="http://schemas.microsoft.com/office/drawing/2014/main" id="{13B1B9A1-77D5-42CE-992C-1EB827161504}"/>
              </a:ext>
            </a:extLst>
          </p:cNvPr>
          <p:cNvSpPr/>
          <p:nvPr userDrawn="1"/>
        </p:nvSpPr>
        <p:spPr>
          <a:xfrm>
            <a:off x="4129141" y="2384597"/>
            <a:ext cx="4064244"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13D62EF3-5F92-47D8-8896-BFCAC133B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058" y="2384597"/>
            <a:ext cx="2253647" cy="756110"/>
          </a:xfrm>
          <a:prstGeom prst="rect">
            <a:avLst/>
          </a:prstGeom>
        </p:spPr>
      </p:pic>
      <p:pic>
        <p:nvPicPr>
          <p:cNvPr id="9" name="Imagen 8">
            <a:extLst>
              <a:ext uri="{FF2B5EF4-FFF2-40B4-BE49-F238E27FC236}">
                <a16:creationId xmlns:a16="http://schemas.microsoft.com/office/drawing/2014/main" id="{D16BE6B8-6347-4FAC-BE1C-838813A35927}"/>
              </a:ext>
            </a:extLst>
          </p:cNvPr>
          <p:cNvPicPr>
            <a:picLocks noChangeAspect="1"/>
          </p:cNvPicPr>
          <p:nvPr userDrawn="1"/>
        </p:nvPicPr>
        <p:blipFill>
          <a:blip r:embed="rId16"/>
          <a:stretch>
            <a:fillRect/>
          </a:stretch>
        </p:blipFill>
        <p:spPr>
          <a:xfrm>
            <a:off x="6786010" y="4167506"/>
            <a:ext cx="2325403" cy="595303"/>
          </a:xfrm>
          <a:prstGeom prst="rect">
            <a:avLst/>
          </a:prstGeom>
        </p:spPr>
      </p:pic>
    </p:spTree>
    <p:extLst>
      <p:ext uri="{BB962C8B-B14F-4D97-AF65-F5344CB8AC3E}">
        <p14:creationId xmlns:p14="http://schemas.microsoft.com/office/powerpoint/2010/main" val="353383458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FCFBFC-D07F-4A22-9862-C4112B223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C422C3-A97F-4681-A1D1-4F28781FB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33EA99-866D-47B9-9709-8D1FF2CF8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45B6-2818-4683-9C60-0C1210601B5B}" type="datetimeFigureOut">
              <a:rPr lang="es-ES" smtClean="0"/>
              <a:t>25/01/2021</a:t>
            </a:fld>
            <a:endParaRPr lang="es-ES"/>
          </a:p>
        </p:txBody>
      </p:sp>
      <p:sp>
        <p:nvSpPr>
          <p:cNvPr id="5" name="Marcador de pie de página 4">
            <a:extLst>
              <a:ext uri="{FF2B5EF4-FFF2-40B4-BE49-F238E27FC236}">
                <a16:creationId xmlns:a16="http://schemas.microsoft.com/office/drawing/2014/main" id="{3C8E5F37-E9D4-4FF3-8281-9E2064D17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7D704B0-1F5A-4ACE-A3DD-3A71C096C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F0A8-F7B8-4208-ADAD-57B901281B62}" type="slidenum">
              <a:rPr lang="es-ES" smtClean="0"/>
              <a:t>‹Nº›</a:t>
            </a:fld>
            <a:endParaRPr lang="es-ES"/>
          </a:p>
        </p:txBody>
      </p:sp>
    </p:spTree>
    <p:extLst>
      <p:ext uri="{BB962C8B-B14F-4D97-AF65-F5344CB8AC3E}">
        <p14:creationId xmlns:p14="http://schemas.microsoft.com/office/powerpoint/2010/main" val="399929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3.org/TR/ldp/"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13.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BF1-4BC5-4D5F-A496-7427D6B1B6A3}"/>
              </a:ext>
            </a:extLst>
          </p:cNvPr>
          <p:cNvSpPr>
            <a:spLocks noGrp="1"/>
          </p:cNvSpPr>
          <p:nvPr>
            <p:ph type="ctrTitle"/>
          </p:nvPr>
        </p:nvSpPr>
        <p:spPr/>
        <p:txBody>
          <a:bodyPr/>
          <a:lstStyle/>
          <a:p>
            <a:r>
              <a:rPr lang="es-ES" dirty="0">
                <a:latin typeface="Hypatia Sans Pro"/>
              </a:rPr>
              <a:t>Visión General Arquitectura Semántica</a:t>
            </a:r>
          </a:p>
        </p:txBody>
      </p:sp>
    </p:spTree>
    <p:extLst>
      <p:ext uri="{BB962C8B-B14F-4D97-AF65-F5344CB8AC3E}">
        <p14:creationId xmlns:p14="http://schemas.microsoft.com/office/powerpoint/2010/main" val="341566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arquitectura semántica – Alternativas</a:t>
            </a:r>
          </a:p>
          <a:p>
            <a:endParaRPr lang="es-ES" sz="3200" b="1" dirty="0"/>
          </a:p>
          <a:p>
            <a:pPr marL="262404" indent="-262404">
              <a:buFont typeface="Arial" panose="020B0604020202020204" pitchFamily="34" charset="0"/>
              <a:buChar char="•"/>
            </a:pPr>
            <a:r>
              <a:rPr lang="es-ES" sz="2939" dirty="0"/>
              <a:t>Implementación ad-hoc</a:t>
            </a:r>
          </a:p>
          <a:p>
            <a:pPr marL="262404" indent="-262404">
              <a:buFont typeface="Arial" panose="020B0604020202020204" pitchFamily="34" charset="0"/>
              <a:buChar char="•"/>
            </a:pPr>
            <a:r>
              <a:rPr lang="es-ES" sz="2939" dirty="0"/>
              <a:t>Utilización de </a:t>
            </a:r>
            <a:r>
              <a:rPr lang="es-ES" sz="2939" dirty="0" err="1"/>
              <a:t>Liked</a:t>
            </a:r>
            <a:r>
              <a:rPr lang="es-ES" sz="2939" dirty="0"/>
              <a:t> Data </a:t>
            </a:r>
            <a:r>
              <a:rPr lang="es-ES" sz="2939" dirty="0" err="1"/>
              <a:t>Platform</a:t>
            </a:r>
            <a:r>
              <a:rPr lang="es-ES" sz="2939" dirty="0"/>
              <a:t> (LDP)</a:t>
            </a:r>
          </a:p>
        </p:txBody>
      </p:sp>
    </p:spTree>
    <p:extLst>
      <p:ext uri="{BB962C8B-B14F-4D97-AF65-F5344CB8AC3E}">
        <p14:creationId xmlns:p14="http://schemas.microsoft.com/office/powerpoint/2010/main" val="1023020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Implementación ad-hoc</a:t>
            </a:r>
          </a:p>
          <a:p>
            <a:pPr marL="262404" indent="-262404">
              <a:buFont typeface="Arial" panose="020B0604020202020204" pitchFamily="34" charset="0"/>
              <a:buChar char="•"/>
            </a:pPr>
            <a:r>
              <a:rPr lang="es-ES" sz="2939" dirty="0"/>
              <a:t>Desarrollo </a:t>
            </a:r>
            <a:r>
              <a:rPr lang="es-ES" sz="2939" dirty="0" err="1"/>
              <a:t>custom</a:t>
            </a:r>
            <a:r>
              <a:rPr lang="es-ES" sz="2939" dirty="0"/>
              <a:t> de todos los componentes</a:t>
            </a:r>
          </a:p>
          <a:p>
            <a:pPr marL="262404" indent="-262404">
              <a:buFont typeface="Arial" panose="020B0604020202020204" pitchFamily="34" charset="0"/>
              <a:buChar char="•"/>
            </a:pPr>
            <a:r>
              <a:rPr lang="es-ES" sz="2939" dirty="0"/>
              <a:t>Mayor flexibilidad</a:t>
            </a:r>
          </a:p>
          <a:p>
            <a:pPr marL="262404" indent="-262404">
              <a:buFont typeface="Arial" panose="020B0604020202020204" pitchFamily="34" charset="0"/>
              <a:buChar char="•"/>
            </a:pPr>
            <a:r>
              <a:rPr lang="es-ES" sz="2939" dirty="0"/>
              <a:t>Mayores posibilidades de ampliación</a:t>
            </a:r>
          </a:p>
          <a:p>
            <a:pPr marL="262404" indent="-262404">
              <a:buFont typeface="Arial" panose="020B0604020202020204" pitchFamily="34" charset="0"/>
              <a:buChar char="•"/>
            </a:pPr>
            <a:r>
              <a:rPr lang="es-ES" sz="2939" dirty="0" err="1"/>
              <a:t>Frameworks</a:t>
            </a:r>
            <a:r>
              <a:rPr lang="es-ES" sz="2939" dirty="0"/>
              <a:t> existentes</a:t>
            </a:r>
          </a:p>
        </p:txBody>
      </p:sp>
      <p:pic>
        <p:nvPicPr>
          <p:cNvPr id="6146" name="Picture 2" descr="Eclipse RDF4J">
            <a:extLst>
              <a:ext uri="{FF2B5EF4-FFF2-40B4-BE49-F238E27FC236}">
                <a16:creationId xmlns:a16="http://schemas.microsoft.com/office/drawing/2014/main" id="{F2FFA733-50B6-4C2A-9142-4496B99B1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615" y="4324257"/>
            <a:ext cx="17907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pache Jena - Wikipedia">
            <a:extLst>
              <a:ext uri="{FF2B5EF4-FFF2-40B4-BE49-F238E27FC236}">
                <a16:creationId xmlns:a16="http://schemas.microsoft.com/office/drawing/2014/main" id="{5518B341-934A-4292-A9F8-04D41CA94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183" y="3791142"/>
            <a:ext cx="2621251" cy="180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06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5400583" cy="4806177"/>
          </a:xfrm>
        </p:spPr>
        <p:txBody>
          <a:bodyPr/>
          <a:lstStyle/>
          <a:p>
            <a:r>
              <a:rPr lang="es-ES" sz="3200" b="1" dirty="0"/>
              <a:t>Apache Jena</a:t>
            </a:r>
          </a:p>
          <a:p>
            <a:pPr marL="262404" indent="-262404">
              <a:buFont typeface="Arial" panose="020B0604020202020204" pitchFamily="34" charset="0"/>
              <a:buChar char="•"/>
            </a:pPr>
            <a:r>
              <a:rPr lang="es-ES" sz="2939" dirty="0"/>
              <a:t>Framework Java Open </a:t>
            </a:r>
            <a:r>
              <a:rPr lang="es-ES" sz="2939" dirty="0" err="1"/>
              <a:t>Source</a:t>
            </a:r>
            <a:endParaRPr lang="es-ES" sz="2939" dirty="0"/>
          </a:p>
          <a:p>
            <a:pPr marL="262404" indent="-262404">
              <a:buFont typeface="Arial" panose="020B0604020202020204" pitchFamily="34" charset="0"/>
              <a:buChar char="•"/>
            </a:pPr>
            <a:r>
              <a:rPr lang="es-ES" sz="2939" dirty="0"/>
              <a:t>Desarrollo y construcción de aplicaciones </a:t>
            </a:r>
            <a:r>
              <a:rPr lang="es-ES" sz="2939" dirty="0" err="1"/>
              <a:t>Linked</a:t>
            </a:r>
            <a:r>
              <a:rPr lang="es-ES" sz="2939" dirty="0"/>
              <a:t> Data</a:t>
            </a:r>
          </a:p>
        </p:txBody>
      </p:sp>
      <p:pic>
        <p:nvPicPr>
          <p:cNvPr id="6148" name="Picture 4" descr="Apache Jena - Wikipedia">
            <a:extLst>
              <a:ext uri="{FF2B5EF4-FFF2-40B4-BE49-F238E27FC236}">
                <a16:creationId xmlns:a16="http://schemas.microsoft.com/office/drawing/2014/main" id="{5518B341-934A-4292-A9F8-04D41CA94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87" y="3791142"/>
            <a:ext cx="2621251" cy="18066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DEF951EB-F0A0-4178-95E1-A49A0A6AB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58284"/>
            <a:ext cx="5583155" cy="539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30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Apache Jena</a:t>
            </a:r>
          </a:p>
          <a:p>
            <a:pPr marL="262404" indent="-262404">
              <a:buFont typeface="Arial" panose="020B0604020202020204" pitchFamily="34" charset="0"/>
              <a:buChar char="•"/>
            </a:pPr>
            <a:r>
              <a:rPr lang="es-ES" sz="2939" dirty="0"/>
              <a:t>Jena provee mecanismos para la transformación</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t>Exportación en diferentes formatos</a:t>
            </a:r>
          </a:p>
        </p:txBody>
      </p:sp>
      <p:pic>
        <p:nvPicPr>
          <p:cNvPr id="4" name="Imagen 3">
            <a:extLst>
              <a:ext uri="{FF2B5EF4-FFF2-40B4-BE49-F238E27FC236}">
                <a16:creationId xmlns:a16="http://schemas.microsoft.com/office/drawing/2014/main" id="{8996FA72-E5D2-4EBB-B2C1-FE020588040A}"/>
              </a:ext>
            </a:extLst>
          </p:cNvPr>
          <p:cNvPicPr>
            <a:picLocks noChangeAspect="1"/>
          </p:cNvPicPr>
          <p:nvPr/>
        </p:nvPicPr>
        <p:blipFill>
          <a:blip r:embed="rId3"/>
          <a:stretch>
            <a:fillRect/>
          </a:stretch>
        </p:blipFill>
        <p:spPr>
          <a:xfrm>
            <a:off x="1802166" y="2213639"/>
            <a:ext cx="9072331" cy="1802038"/>
          </a:xfrm>
          <a:prstGeom prst="rect">
            <a:avLst/>
          </a:prstGeom>
        </p:spPr>
      </p:pic>
      <p:pic>
        <p:nvPicPr>
          <p:cNvPr id="6" name="Imagen 5">
            <a:extLst>
              <a:ext uri="{FF2B5EF4-FFF2-40B4-BE49-F238E27FC236}">
                <a16:creationId xmlns:a16="http://schemas.microsoft.com/office/drawing/2014/main" id="{202C599E-AF8C-4618-8B8F-8136E4079A24}"/>
              </a:ext>
            </a:extLst>
          </p:cNvPr>
          <p:cNvPicPr>
            <a:picLocks noChangeAspect="1"/>
          </p:cNvPicPr>
          <p:nvPr/>
        </p:nvPicPr>
        <p:blipFill>
          <a:blip r:embed="rId4"/>
          <a:stretch>
            <a:fillRect/>
          </a:stretch>
        </p:blipFill>
        <p:spPr>
          <a:xfrm>
            <a:off x="1802165" y="4630640"/>
            <a:ext cx="9072331" cy="604822"/>
          </a:xfrm>
          <a:prstGeom prst="rect">
            <a:avLst/>
          </a:prstGeom>
        </p:spPr>
      </p:pic>
    </p:spTree>
    <p:extLst>
      <p:ext uri="{BB962C8B-B14F-4D97-AF65-F5344CB8AC3E}">
        <p14:creationId xmlns:p14="http://schemas.microsoft.com/office/powerpoint/2010/main" val="2931807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Apache Jena</a:t>
            </a:r>
          </a:p>
          <a:p>
            <a:pPr marL="262404" indent="-262404">
              <a:buFont typeface="Arial" panose="020B0604020202020204" pitchFamily="34" charset="0"/>
              <a:buChar char="•"/>
            </a:pPr>
            <a:r>
              <a:rPr lang="es-ES" sz="2939" dirty="0"/>
              <a:t>Almacenamiento de datos en TDB</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t>Conexión con otros triple store - </a:t>
            </a:r>
            <a:r>
              <a:rPr lang="es-ES" sz="2939" dirty="0" err="1"/>
              <a:t>RDFConnection</a:t>
            </a:r>
            <a:endParaRPr lang="es-ES" sz="2939" dirty="0"/>
          </a:p>
        </p:txBody>
      </p:sp>
      <p:pic>
        <p:nvPicPr>
          <p:cNvPr id="8" name="Imagen 7">
            <a:extLst>
              <a:ext uri="{FF2B5EF4-FFF2-40B4-BE49-F238E27FC236}">
                <a16:creationId xmlns:a16="http://schemas.microsoft.com/office/drawing/2014/main" id="{F5B017CE-74DF-4A56-B44D-09563D01B9DF}"/>
              </a:ext>
            </a:extLst>
          </p:cNvPr>
          <p:cNvPicPr>
            <a:picLocks noChangeAspect="1"/>
          </p:cNvPicPr>
          <p:nvPr/>
        </p:nvPicPr>
        <p:blipFill>
          <a:blip r:embed="rId3"/>
          <a:stretch>
            <a:fillRect/>
          </a:stretch>
        </p:blipFill>
        <p:spPr>
          <a:xfrm>
            <a:off x="1802165" y="2310179"/>
            <a:ext cx="9108722" cy="1612721"/>
          </a:xfrm>
          <a:prstGeom prst="rect">
            <a:avLst/>
          </a:prstGeom>
        </p:spPr>
      </p:pic>
      <p:pic>
        <p:nvPicPr>
          <p:cNvPr id="12" name="Imagen 11">
            <a:extLst>
              <a:ext uri="{FF2B5EF4-FFF2-40B4-BE49-F238E27FC236}">
                <a16:creationId xmlns:a16="http://schemas.microsoft.com/office/drawing/2014/main" id="{4C595591-6667-44B6-A232-F4991D11F746}"/>
              </a:ext>
            </a:extLst>
          </p:cNvPr>
          <p:cNvPicPr>
            <a:picLocks noChangeAspect="1"/>
          </p:cNvPicPr>
          <p:nvPr/>
        </p:nvPicPr>
        <p:blipFill>
          <a:blip r:embed="rId4"/>
          <a:stretch>
            <a:fillRect/>
          </a:stretch>
        </p:blipFill>
        <p:spPr>
          <a:xfrm>
            <a:off x="1802165" y="4604043"/>
            <a:ext cx="9108722" cy="1267848"/>
          </a:xfrm>
          <a:prstGeom prst="rect">
            <a:avLst/>
          </a:prstGeom>
        </p:spPr>
      </p:pic>
    </p:spTree>
    <p:extLst>
      <p:ext uri="{BB962C8B-B14F-4D97-AF65-F5344CB8AC3E}">
        <p14:creationId xmlns:p14="http://schemas.microsoft.com/office/powerpoint/2010/main" val="254789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5400583" cy="4806177"/>
          </a:xfrm>
        </p:spPr>
        <p:txBody>
          <a:bodyPr/>
          <a:lstStyle/>
          <a:p>
            <a:r>
              <a:rPr lang="es-ES" sz="3200" b="1" dirty="0"/>
              <a:t>Eclipse RDF4J</a:t>
            </a:r>
          </a:p>
          <a:p>
            <a:pPr marL="262404" indent="-262404">
              <a:buFont typeface="Arial" panose="020B0604020202020204" pitchFamily="34" charset="0"/>
              <a:buChar char="•"/>
            </a:pPr>
            <a:r>
              <a:rPr lang="es-ES" sz="2939" dirty="0"/>
              <a:t>Framework Java Open </a:t>
            </a:r>
            <a:r>
              <a:rPr lang="es-ES" sz="2939" dirty="0" err="1"/>
              <a:t>Source</a:t>
            </a:r>
            <a:endParaRPr lang="es-ES" sz="2939" dirty="0"/>
          </a:p>
          <a:p>
            <a:pPr marL="262404" indent="-262404">
              <a:buFont typeface="Arial" panose="020B0604020202020204" pitchFamily="34" charset="0"/>
              <a:buChar char="•"/>
            </a:pPr>
            <a:r>
              <a:rPr lang="es-ES" sz="2939" dirty="0"/>
              <a:t>Desarrollo y construcción de aplicaciones </a:t>
            </a:r>
            <a:r>
              <a:rPr lang="es-ES" sz="2939" dirty="0" err="1"/>
              <a:t>Linked</a:t>
            </a:r>
            <a:r>
              <a:rPr lang="es-ES" sz="2939" dirty="0"/>
              <a:t> Data</a:t>
            </a:r>
          </a:p>
        </p:txBody>
      </p:sp>
      <p:pic>
        <p:nvPicPr>
          <p:cNvPr id="6" name="Imagen 5">
            <a:extLst>
              <a:ext uri="{FF2B5EF4-FFF2-40B4-BE49-F238E27FC236}">
                <a16:creationId xmlns:a16="http://schemas.microsoft.com/office/drawing/2014/main" id="{944B13ED-469E-43BA-B84B-4A85D5D5FB80}"/>
              </a:ext>
            </a:extLst>
          </p:cNvPr>
          <p:cNvPicPr>
            <a:picLocks noChangeAspect="1"/>
          </p:cNvPicPr>
          <p:nvPr/>
        </p:nvPicPr>
        <p:blipFill>
          <a:blip r:embed="rId3"/>
          <a:stretch>
            <a:fillRect/>
          </a:stretch>
        </p:blipFill>
        <p:spPr>
          <a:xfrm>
            <a:off x="5362113" y="2362499"/>
            <a:ext cx="6700282" cy="3567249"/>
          </a:xfrm>
          <a:prstGeom prst="rect">
            <a:avLst/>
          </a:prstGeom>
        </p:spPr>
      </p:pic>
      <p:pic>
        <p:nvPicPr>
          <p:cNvPr id="9" name="Picture 2" descr="Eclipse RDF4J">
            <a:extLst>
              <a:ext uri="{FF2B5EF4-FFF2-40B4-BE49-F238E27FC236}">
                <a16:creationId xmlns:a16="http://schemas.microsoft.com/office/drawing/2014/main" id="{FA0E8622-CB08-467C-A26B-4902EF534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9986" y="4235480"/>
            <a:ext cx="17907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26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4957329" cy="4806177"/>
          </a:xfrm>
        </p:spPr>
        <p:txBody>
          <a:bodyPr/>
          <a:lstStyle/>
          <a:p>
            <a:r>
              <a:rPr lang="es-ES" sz="3200" b="1" dirty="0"/>
              <a:t>Eclipse RDF4J – Formatos </a:t>
            </a:r>
          </a:p>
          <a:p>
            <a:pPr marL="262404" indent="-262404">
              <a:buFont typeface="Arial" panose="020B0604020202020204" pitchFamily="34" charset="0"/>
              <a:buChar char="•"/>
            </a:pPr>
            <a:r>
              <a:rPr lang="es-ES" sz="2939" dirty="0"/>
              <a:t>RDF/XML</a:t>
            </a:r>
          </a:p>
          <a:p>
            <a:pPr marL="262404" indent="-262404">
              <a:buFont typeface="Arial" panose="020B0604020202020204" pitchFamily="34" charset="0"/>
              <a:buChar char="•"/>
            </a:pPr>
            <a:r>
              <a:rPr lang="es-ES" sz="2939" dirty="0" err="1"/>
              <a:t>Turtle</a:t>
            </a:r>
            <a:endParaRPr lang="es-ES" sz="2939" dirty="0"/>
          </a:p>
          <a:p>
            <a:pPr marL="262404" indent="-262404">
              <a:buFont typeface="Arial" panose="020B0604020202020204" pitchFamily="34" charset="0"/>
              <a:buChar char="•"/>
            </a:pPr>
            <a:r>
              <a:rPr lang="es-ES" sz="2939" dirty="0"/>
              <a:t>N-Triples</a:t>
            </a:r>
          </a:p>
          <a:p>
            <a:pPr marL="262404" indent="-262404">
              <a:buFont typeface="Arial" panose="020B0604020202020204" pitchFamily="34" charset="0"/>
              <a:buChar char="•"/>
            </a:pPr>
            <a:r>
              <a:rPr lang="es-ES" sz="2939" dirty="0" err="1"/>
              <a:t>TriG</a:t>
            </a:r>
            <a:endParaRPr lang="es-ES" sz="2939" dirty="0"/>
          </a:p>
          <a:p>
            <a:pPr marL="262404" indent="-262404">
              <a:buFont typeface="Arial" panose="020B0604020202020204" pitchFamily="34" charset="0"/>
              <a:buChar char="•"/>
            </a:pPr>
            <a:r>
              <a:rPr lang="es-ES" sz="2939" dirty="0" err="1"/>
              <a:t>TriX</a:t>
            </a:r>
            <a:endParaRPr lang="es-ES" sz="2939" dirty="0"/>
          </a:p>
        </p:txBody>
      </p:sp>
      <p:sp>
        <p:nvSpPr>
          <p:cNvPr id="5" name="Marcador de texto 2">
            <a:extLst>
              <a:ext uri="{FF2B5EF4-FFF2-40B4-BE49-F238E27FC236}">
                <a16:creationId xmlns:a16="http://schemas.microsoft.com/office/drawing/2014/main" id="{5694CF45-6DAE-4545-99F2-10543891808E}"/>
              </a:ext>
            </a:extLst>
          </p:cNvPr>
          <p:cNvSpPr txBox="1">
            <a:spLocks/>
          </p:cNvSpPr>
          <p:nvPr/>
        </p:nvSpPr>
        <p:spPr>
          <a:xfrm>
            <a:off x="5780246" y="1291365"/>
            <a:ext cx="4957329" cy="4806177"/>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1286"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t>JSON-LD</a:t>
            </a:r>
          </a:p>
          <a:p>
            <a:pPr marL="262404" indent="-262404">
              <a:buFont typeface="Arial" panose="020B0604020202020204" pitchFamily="34" charset="0"/>
              <a:buChar char="•"/>
            </a:pPr>
            <a:r>
              <a:rPr lang="es-ES" sz="2939" dirty="0"/>
              <a:t>RDF/JSON</a:t>
            </a:r>
          </a:p>
          <a:p>
            <a:pPr marL="262404" indent="-262404">
              <a:buFont typeface="Arial" panose="020B0604020202020204" pitchFamily="34" charset="0"/>
              <a:buChar char="•"/>
            </a:pPr>
            <a:r>
              <a:rPr lang="es-ES" sz="2939" dirty="0"/>
              <a:t>N-</a:t>
            </a:r>
            <a:r>
              <a:rPr lang="es-ES" sz="2939" dirty="0" err="1"/>
              <a:t>Quads</a:t>
            </a:r>
            <a:endParaRPr lang="es-ES" sz="2939" dirty="0"/>
          </a:p>
          <a:p>
            <a:pPr marL="262404" indent="-262404">
              <a:buFont typeface="Arial" panose="020B0604020202020204" pitchFamily="34" charset="0"/>
              <a:buChar char="•"/>
            </a:pPr>
            <a:r>
              <a:rPr lang="es-ES" sz="2939" dirty="0" err="1"/>
              <a:t>Binary</a:t>
            </a:r>
            <a:endParaRPr lang="es-ES" sz="2939" dirty="0"/>
          </a:p>
        </p:txBody>
      </p:sp>
    </p:spTree>
    <p:extLst>
      <p:ext uri="{BB962C8B-B14F-4D97-AF65-F5344CB8AC3E}">
        <p14:creationId xmlns:p14="http://schemas.microsoft.com/office/powerpoint/2010/main" val="399804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4957329" cy="3521765"/>
          </a:xfrm>
        </p:spPr>
        <p:txBody>
          <a:bodyPr/>
          <a:lstStyle/>
          <a:p>
            <a:r>
              <a:rPr lang="es-ES" sz="3200" b="1" dirty="0"/>
              <a:t>Eclipse RDF4J – Triple </a:t>
            </a:r>
            <a:r>
              <a:rPr lang="es-ES" sz="3200" b="1" dirty="0" err="1"/>
              <a:t>stores</a:t>
            </a:r>
            <a:endParaRPr lang="es-ES" sz="3200" b="1" dirty="0"/>
          </a:p>
          <a:p>
            <a:pPr marL="262404" indent="-262404">
              <a:buFont typeface="Arial" panose="020B0604020202020204" pitchFamily="34" charset="0"/>
              <a:buChar char="•"/>
            </a:pPr>
            <a:r>
              <a:rPr lang="es-ES" sz="2939" dirty="0"/>
              <a:t>Core </a:t>
            </a:r>
            <a:r>
              <a:rPr lang="es-ES" sz="2939" dirty="0" err="1"/>
              <a:t>databases</a:t>
            </a:r>
            <a:endParaRPr lang="es-ES" sz="2939" dirty="0"/>
          </a:p>
          <a:p>
            <a:pPr marL="262404" indent="-262404">
              <a:buFont typeface="Arial" panose="020B0604020202020204" pitchFamily="34" charset="0"/>
              <a:buChar char="•"/>
            </a:pPr>
            <a:r>
              <a:rPr lang="es-ES" sz="2939" dirty="0" err="1"/>
              <a:t>Ontotext</a:t>
            </a:r>
            <a:r>
              <a:rPr lang="es-ES" sz="2939" dirty="0"/>
              <a:t> </a:t>
            </a:r>
            <a:r>
              <a:rPr lang="es-ES" sz="2939" dirty="0" err="1"/>
              <a:t>GraphDB</a:t>
            </a:r>
            <a:endParaRPr lang="es-ES" sz="2939" dirty="0"/>
          </a:p>
          <a:p>
            <a:pPr marL="262404" indent="-262404">
              <a:buFont typeface="Arial" panose="020B0604020202020204" pitchFamily="34" charset="0"/>
              <a:buChar char="•"/>
            </a:pPr>
            <a:r>
              <a:rPr lang="es-ES" sz="2939" dirty="0" err="1"/>
              <a:t>Halyard</a:t>
            </a:r>
            <a:endParaRPr lang="es-ES" sz="2939" dirty="0"/>
          </a:p>
          <a:p>
            <a:pPr marL="262404" indent="-262404">
              <a:buFont typeface="Arial" panose="020B0604020202020204" pitchFamily="34" charset="0"/>
              <a:buChar char="•"/>
            </a:pPr>
            <a:r>
              <a:rPr lang="es-ES" sz="2939" dirty="0" err="1"/>
              <a:t>Stardog</a:t>
            </a:r>
            <a:endParaRPr lang="es-ES" sz="2939" dirty="0"/>
          </a:p>
          <a:p>
            <a:pPr marL="262404" indent="-262404">
              <a:buFont typeface="Arial" panose="020B0604020202020204" pitchFamily="34" charset="0"/>
              <a:buChar char="•"/>
            </a:pPr>
            <a:r>
              <a:rPr lang="es-ES" sz="2939" dirty="0"/>
              <a:t>Amazon </a:t>
            </a:r>
            <a:r>
              <a:rPr lang="es-ES" sz="2939" dirty="0" err="1"/>
              <a:t>Neptune</a:t>
            </a:r>
            <a:endParaRPr lang="es-ES" sz="2939" dirty="0"/>
          </a:p>
        </p:txBody>
      </p:sp>
      <p:sp>
        <p:nvSpPr>
          <p:cNvPr id="5" name="Marcador de texto 2">
            <a:extLst>
              <a:ext uri="{FF2B5EF4-FFF2-40B4-BE49-F238E27FC236}">
                <a16:creationId xmlns:a16="http://schemas.microsoft.com/office/drawing/2014/main" id="{5694CF45-6DAE-4545-99F2-10543891808E}"/>
              </a:ext>
            </a:extLst>
          </p:cNvPr>
          <p:cNvSpPr txBox="1">
            <a:spLocks/>
          </p:cNvSpPr>
          <p:nvPr/>
        </p:nvSpPr>
        <p:spPr>
          <a:xfrm>
            <a:off x="5780246" y="1291365"/>
            <a:ext cx="4957329" cy="3618565"/>
          </a:xfrm>
          <a:prstGeom prst="rect">
            <a:avLst/>
          </a:prstGeom>
        </p:spPr>
        <p:txBody>
          <a:bodyPr vert="horz"/>
          <a:lstStyle>
            <a:lvl1pPr marL="0" indent="0" algn="l" defTabSz="914400" rtl="0" eaLnBrk="1" latinLnBrk="0" hangingPunct="1">
              <a:lnSpc>
                <a:spcPct val="90000"/>
              </a:lnSpc>
              <a:spcBef>
                <a:spcPts val="1000"/>
              </a:spcBef>
              <a:buFont typeface="Arial" panose="020B0604020202020204" pitchFamily="34" charset="0"/>
              <a:buNone/>
              <a:defRPr sz="1286" kern="1200" baseline="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err="1"/>
              <a:t>Systap</a:t>
            </a:r>
            <a:r>
              <a:rPr lang="es-ES" sz="2939" dirty="0"/>
              <a:t> </a:t>
            </a:r>
            <a:r>
              <a:rPr lang="es-ES" sz="2939" dirty="0" err="1"/>
              <a:t>Blazegraph</a:t>
            </a:r>
            <a:endParaRPr lang="es-ES" sz="2939" dirty="0"/>
          </a:p>
          <a:p>
            <a:pPr marL="262404" indent="-262404">
              <a:buFont typeface="Arial" panose="020B0604020202020204" pitchFamily="34" charset="0"/>
              <a:buChar char="•"/>
            </a:pPr>
            <a:r>
              <a:rPr lang="es-ES" sz="2939" dirty="0" err="1"/>
              <a:t>MarkLogic</a:t>
            </a:r>
            <a:r>
              <a:rPr lang="es-ES" sz="2939" dirty="0"/>
              <a:t> RDF4J API</a:t>
            </a:r>
          </a:p>
          <a:p>
            <a:pPr marL="262404" indent="-262404">
              <a:buFont typeface="Arial" panose="020B0604020202020204" pitchFamily="34" charset="0"/>
              <a:buChar char="•"/>
            </a:pPr>
            <a:r>
              <a:rPr lang="es-ES" sz="2939" dirty="0" err="1"/>
              <a:t>Strabon</a:t>
            </a:r>
            <a:endParaRPr lang="es-ES" sz="2939" dirty="0"/>
          </a:p>
          <a:p>
            <a:pPr marL="262404" indent="-262404">
              <a:buFont typeface="Arial" panose="020B0604020202020204" pitchFamily="34" charset="0"/>
              <a:buChar char="•"/>
            </a:pPr>
            <a:r>
              <a:rPr lang="es-ES" sz="2939" dirty="0" err="1"/>
              <a:t>Openlink</a:t>
            </a:r>
            <a:r>
              <a:rPr lang="es-ES" sz="2939" dirty="0"/>
              <a:t> Virtuoso RDF4J </a:t>
            </a:r>
            <a:r>
              <a:rPr lang="es-ES" sz="2939" dirty="0" err="1"/>
              <a:t>Provider</a:t>
            </a:r>
            <a:endParaRPr lang="es-ES" sz="2939" dirty="0"/>
          </a:p>
        </p:txBody>
      </p:sp>
      <p:sp>
        <p:nvSpPr>
          <p:cNvPr id="6" name="CuadroTexto 5">
            <a:extLst>
              <a:ext uri="{FF2B5EF4-FFF2-40B4-BE49-F238E27FC236}">
                <a16:creationId xmlns:a16="http://schemas.microsoft.com/office/drawing/2014/main" id="{696FE45A-C62E-402A-A354-395BA751F82D}"/>
              </a:ext>
            </a:extLst>
          </p:cNvPr>
          <p:cNvSpPr txBox="1"/>
          <p:nvPr/>
        </p:nvSpPr>
        <p:spPr>
          <a:xfrm>
            <a:off x="578767" y="4782017"/>
            <a:ext cx="11034466" cy="544765"/>
          </a:xfrm>
          <a:prstGeom prst="rect">
            <a:avLst/>
          </a:prstGeom>
          <a:noFill/>
        </p:spPr>
        <p:txBody>
          <a:bodyPr wrap="square">
            <a:spAutoFit/>
          </a:bodyPr>
          <a:lstStyle/>
          <a:p>
            <a:pPr marL="262404" indent="-262404">
              <a:buFont typeface="Arial" panose="020B0604020202020204" pitchFamily="34" charset="0"/>
              <a:buChar char="•"/>
            </a:pPr>
            <a:r>
              <a:rPr lang="es-ES" sz="2940" dirty="0"/>
              <a:t>Integración vía SPARQL o API SAIL nativa</a:t>
            </a:r>
          </a:p>
        </p:txBody>
      </p:sp>
    </p:spTree>
    <p:extLst>
      <p:ext uri="{BB962C8B-B14F-4D97-AF65-F5344CB8AC3E}">
        <p14:creationId xmlns:p14="http://schemas.microsoft.com/office/powerpoint/2010/main" val="251432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11010259" cy="4806177"/>
          </a:xfrm>
        </p:spPr>
        <p:txBody>
          <a:bodyPr/>
          <a:lstStyle/>
          <a:p>
            <a:r>
              <a:rPr lang="es-ES" sz="3200" b="1" dirty="0"/>
              <a:t>Apache Jena vs Eclipse RDF4J</a:t>
            </a:r>
          </a:p>
        </p:txBody>
      </p:sp>
      <p:pic>
        <p:nvPicPr>
          <p:cNvPr id="4" name="Imagen 3">
            <a:extLst>
              <a:ext uri="{FF2B5EF4-FFF2-40B4-BE49-F238E27FC236}">
                <a16:creationId xmlns:a16="http://schemas.microsoft.com/office/drawing/2014/main" id="{056C8BA1-3E3E-40F2-B78A-8B9ED68A725A}"/>
              </a:ext>
            </a:extLst>
          </p:cNvPr>
          <p:cNvPicPr>
            <a:picLocks noChangeAspect="1"/>
          </p:cNvPicPr>
          <p:nvPr/>
        </p:nvPicPr>
        <p:blipFill>
          <a:blip r:embed="rId3"/>
          <a:stretch>
            <a:fillRect/>
          </a:stretch>
        </p:blipFill>
        <p:spPr>
          <a:xfrm>
            <a:off x="2733675" y="2084979"/>
            <a:ext cx="6724650" cy="3981450"/>
          </a:xfrm>
          <a:prstGeom prst="rect">
            <a:avLst/>
          </a:prstGeom>
        </p:spPr>
      </p:pic>
    </p:spTree>
    <p:extLst>
      <p:ext uri="{BB962C8B-B14F-4D97-AF65-F5344CB8AC3E}">
        <p14:creationId xmlns:p14="http://schemas.microsoft.com/office/powerpoint/2010/main" val="324256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Implementación ad-hoc - Conclusión</a:t>
            </a:r>
          </a:p>
          <a:p>
            <a:pPr marL="262404" indent="-262404">
              <a:buFont typeface="Arial" panose="020B0604020202020204" pitchFamily="34" charset="0"/>
              <a:buChar char="•"/>
            </a:pPr>
            <a:r>
              <a:rPr lang="es-ES" sz="2939" dirty="0"/>
              <a:t>Implementar </a:t>
            </a:r>
            <a:r>
              <a:rPr lang="es-ES" sz="2939" dirty="0" err="1"/>
              <a:t>APIs</a:t>
            </a:r>
            <a:r>
              <a:rPr lang="es-ES" sz="2939" dirty="0"/>
              <a:t> que cumplan con los requisitos LDP</a:t>
            </a:r>
          </a:p>
          <a:p>
            <a:pPr marL="262404" indent="-262404">
              <a:buFont typeface="Arial" panose="020B0604020202020204" pitchFamily="34" charset="0"/>
              <a:buChar char="•"/>
            </a:pPr>
            <a:r>
              <a:rPr lang="es-ES" sz="2939" dirty="0"/>
              <a:t>Enorme complejidad</a:t>
            </a:r>
          </a:p>
          <a:p>
            <a:pPr marL="262404" indent="-262404">
              <a:buFont typeface="Arial" panose="020B0604020202020204" pitchFamily="34" charset="0"/>
              <a:buChar char="•"/>
            </a:pPr>
            <a:r>
              <a:rPr lang="es-ES" sz="2939" dirty="0"/>
              <a:t>Tiempo</a:t>
            </a:r>
          </a:p>
        </p:txBody>
      </p:sp>
    </p:spTree>
    <p:extLst>
      <p:ext uri="{BB962C8B-B14F-4D97-AF65-F5344CB8AC3E}">
        <p14:creationId xmlns:p14="http://schemas.microsoft.com/office/powerpoint/2010/main" val="225254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Sumario</a:t>
            </a:r>
          </a:p>
          <a:p>
            <a:pPr marL="262404" indent="-262404">
              <a:buFont typeface="Arial" panose="020B0604020202020204" pitchFamily="34" charset="0"/>
              <a:buChar char="•"/>
            </a:pPr>
            <a:r>
              <a:rPr lang="es-ES" sz="2939" dirty="0"/>
              <a:t>Visión general de la arquitectura</a:t>
            </a:r>
          </a:p>
          <a:p>
            <a:pPr marL="262404" indent="-262404">
              <a:buFont typeface="Arial" panose="020B0604020202020204" pitchFamily="34" charset="0"/>
              <a:buChar char="•"/>
            </a:pPr>
            <a:r>
              <a:rPr lang="es-ES" sz="2939" dirty="0"/>
              <a:t>Entrada de datos en el sistema</a:t>
            </a:r>
          </a:p>
          <a:p>
            <a:pPr marL="262404" indent="-262404">
              <a:buFont typeface="Arial" panose="020B0604020202020204" pitchFamily="34" charset="0"/>
              <a:buChar char="•"/>
            </a:pPr>
            <a:r>
              <a:rPr lang="es-ES" sz="2939" dirty="0"/>
              <a:t>Módulos de gestión</a:t>
            </a:r>
          </a:p>
          <a:p>
            <a:pPr marL="262404" indent="-262404">
              <a:buFont typeface="Arial" panose="020B0604020202020204" pitchFamily="34" charset="0"/>
              <a:buChar char="•"/>
            </a:pPr>
            <a:r>
              <a:rPr lang="es-ES" sz="2939" dirty="0"/>
              <a:t>Almacenamiento de datos</a:t>
            </a:r>
          </a:p>
          <a:p>
            <a:pPr marL="262404" indent="-262404">
              <a:buFont typeface="Arial" panose="020B0604020202020204" pitchFamily="34" charset="0"/>
              <a:buChar char="•"/>
            </a:pPr>
            <a:r>
              <a:rPr lang="es-ES" sz="2939" dirty="0"/>
              <a:t>Módulos auxiliares</a:t>
            </a:r>
          </a:p>
        </p:txBody>
      </p:sp>
    </p:spTree>
    <p:extLst>
      <p:ext uri="{BB962C8B-B14F-4D97-AF65-F5344CB8AC3E}">
        <p14:creationId xmlns:p14="http://schemas.microsoft.com/office/powerpoint/2010/main" val="53452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Linked</a:t>
            </a:r>
            <a:r>
              <a:rPr lang="es-ES" sz="3200" b="1" dirty="0"/>
              <a:t> Data </a:t>
            </a:r>
            <a:r>
              <a:rPr lang="es-ES" sz="3200" b="1" dirty="0" err="1"/>
              <a:t>Platform</a:t>
            </a:r>
            <a:endParaRPr lang="es-ES" sz="3200" b="1" dirty="0"/>
          </a:p>
          <a:p>
            <a:pPr marL="262404" indent="-262404">
              <a:buFont typeface="Arial" panose="020B0604020202020204" pitchFamily="34" charset="0"/>
              <a:buChar char="•"/>
            </a:pPr>
            <a:r>
              <a:rPr lang="es-ES" sz="2939" dirty="0"/>
              <a:t>Especificación definida por el W3C</a:t>
            </a:r>
          </a:p>
          <a:p>
            <a:pPr marL="262404" indent="-262404">
              <a:buFont typeface="Arial" panose="020B0604020202020204" pitchFamily="34" charset="0"/>
              <a:buChar char="•"/>
            </a:pPr>
            <a:r>
              <a:rPr lang="es-ES" sz="2939" dirty="0"/>
              <a:t>Servicios </a:t>
            </a:r>
            <a:r>
              <a:rPr lang="es-ES" sz="2939" dirty="0" err="1"/>
              <a:t>RESTful</a:t>
            </a:r>
            <a:r>
              <a:rPr lang="es-ES" sz="2939" dirty="0"/>
              <a:t> HTTP para lectura/escritura de RDF</a:t>
            </a:r>
          </a:p>
          <a:p>
            <a:pPr marL="262404" indent="-262404">
              <a:buFont typeface="Arial" panose="020B0604020202020204" pitchFamily="34" charset="0"/>
              <a:buChar char="•"/>
            </a:pPr>
            <a:r>
              <a:rPr lang="es-ES" sz="2939" dirty="0"/>
              <a:t>Almacenamiento de datos en triple store (u otros)</a:t>
            </a:r>
          </a:p>
          <a:p>
            <a:pPr marL="262404" indent="-262404">
              <a:buFont typeface="Arial" panose="020B0604020202020204" pitchFamily="34" charset="0"/>
              <a:buChar char="•"/>
            </a:pPr>
            <a:r>
              <a:rPr lang="es-ES" sz="2939" dirty="0"/>
              <a:t>Ejemplos: Apache </a:t>
            </a:r>
            <a:r>
              <a:rPr lang="es-ES" sz="2939" dirty="0" err="1"/>
              <a:t>Marmotta</a:t>
            </a:r>
            <a:r>
              <a:rPr lang="es-ES" sz="2939" dirty="0"/>
              <a:t>, </a:t>
            </a:r>
            <a:r>
              <a:rPr lang="es-ES" sz="2939" dirty="0" err="1"/>
              <a:t>Trellis</a:t>
            </a:r>
            <a:r>
              <a:rPr lang="es-ES" sz="2939" dirty="0"/>
              <a:t> LDP</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hlinkClick r:id="rId3"/>
              </a:rPr>
              <a:t>https://www.w3.org/TR/ldp/</a:t>
            </a:r>
            <a:r>
              <a:rPr lang="es-ES" sz="2939" dirty="0"/>
              <a:t>  </a:t>
            </a:r>
          </a:p>
        </p:txBody>
      </p:sp>
    </p:spTree>
    <p:extLst>
      <p:ext uri="{BB962C8B-B14F-4D97-AF65-F5344CB8AC3E}">
        <p14:creationId xmlns:p14="http://schemas.microsoft.com/office/powerpoint/2010/main" val="116519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endParaRPr lang="es-ES" sz="3200" b="1" dirty="0"/>
          </a:p>
          <a:p>
            <a:pPr marL="262404" indent="-262404">
              <a:buFont typeface="Arial" panose="020B0604020202020204" pitchFamily="34" charset="0"/>
              <a:buChar char="•"/>
            </a:pPr>
            <a:r>
              <a:rPr lang="es-ES" sz="2939" dirty="0"/>
              <a:t>Servicio LDP modular</a:t>
            </a:r>
          </a:p>
          <a:p>
            <a:pPr marL="262404" indent="-262404">
              <a:buFont typeface="Arial" panose="020B0604020202020204" pitchFamily="34" charset="0"/>
              <a:buChar char="•"/>
            </a:pPr>
            <a:r>
              <a:rPr lang="es-ES" sz="2939" dirty="0"/>
              <a:t>Cumplimiento completo de LDP 1.0 desde 2018</a:t>
            </a:r>
          </a:p>
          <a:p>
            <a:pPr marL="262404" indent="-262404">
              <a:buFont typeface="Arial" panose="020B0604020202020204" pitchFamily="34" charset="0"/>
              <a:buChar char="•"/>
            </a:pPr>
            <a:r>
              <a:rPr lang="es-ES" sz="2939" dirty="0"/>
              <a:t>Soporta escalado horizontal y redundancia</a:t>
            </a:r>
          </a:p>
          <a:p>
            <a:pPr marL="262404" indent="-262404">
              <a:buFont typeface="Arial" panose="020B0604020202020204" pitchFamily="34" charset="0"/>
              <a:buChar char="•"/>
            </a:pPr>
            <a:r>
              <a:rPr lang="es-ES" sz="2939" dirty="0"/>
              <a:t>API REST según especificación  LDP</a:t>
            </a:r>
          </a:p>
          <a:p>
            <a:pPr marL="262404" indent="-262404">
              <a:buFont typeface="Arial" panose="020B0604020202020204" pitchFamily="34" charset="0"/>
              <a:buChar char="•"/>
            </a:pPr>
            <a:r>
              <a:rPr lang="es-ES" sz="2939" dirty="0"/>
              <a:t>Versionado y auditoría de cambios siguiendo especificación Memento</a:t>
            </a:r>
          </a:p>
          <a:p>
            <a:pPr marL="262404" indent="-262404">
              <a:buFont typeface="Arial" panose="020B0604020202020204" pitchFamily="34" charset="0"/>
              <a:buChar char="•"/>
            </a:pPr>
            <a:endParaRPr lang="es-ES" sz="2939" dirty="0"/>
          </a:p>
        </p:txBody>
      </p:sp>
      <p:pic>
        <p:nvPicPr>
          <p:cNvPr id="1026" name="Picture 2" descr="GitHub - trellis-ldp/trellis: Trellis is a platform for building scalable  Linked Data applications">
            <a:extLst>
              <a:ext uri="{FF2B5EF4-FFF2-40B4-BE49-F238E27FC236}">
                <a16:creationId xmlns:a16="http://schemas.microsoft.com/office/drawing/2014/main" id="{7D7D194A-BCDA-40D8-90D8-89F752074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69" r="23378" b="34003"/>
          <a:stretch/>
        </p:blipFill>
        <p:spPr bwMode="auto">
          <a:xfrm>
            <a:off x="4926562" y="4641811"/>
            <a:ext cx="2325756" cy="117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9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 Autenticación y autorización</a:t>
            </a:r>
          </a:p>
          <a:p>
            <a:pPr marL="262404" indent="-262404">
              <a:buFont typeface="Arial" panose="020B0604020202020204" pitchFamily="34" charset="0"/>
              <a:buChar char="•"/>
            </a:pPr>
            <a:r>
              <a:rPr lang="es-ES" sz="2939" dirty="0"/>
              <a:t>JWT</a:t>
            </a:r>
          </a:p>
          <a:p>
            <a:pPr marL="262404" indent="-262404">
              <a:buFont typeface="Arial" panose="020B0604020202020204" pitchFamily="34" charset="0"/>
              <a:buChar char="•"/>
            </a:pPr>
            <a:r>
              <a:rPr lang="es-ES" sz="2939" dirty="0"/>
              <a:t>Uso de especificación </a:t>
            </a:r>
            <a:r>
              <a:rPr lang="es-ES" sz="2939" dirty="0" err="1"/>
              <a:t>WebAC</a:t>
            </a:r>
            <a:endParaRPr lang="es-ES" sz="2939" dirty="0"/>
          </a:p>
        </p:txBody>
      </p:sp>
      <p:pic>
        <p:nvPicPr>
          <p:cNvPr id="1026" name="Picture 2" descr="GitHub - trellis-ldp/trellis: Trellis is a platform for building scalable  Linked Data applications">
            <a:extLst>
              <a:ext uri="{FF2B5EF4-FFF2-40B4-BE49-F238E27FC236}">
                <a16:creationId xmlns:a16="http://schemas.microsoft.com/office/drawing/2014/main" id="{7D7D194A-BCDA-40D8-90D8-89F752074D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69" r="23378" b="34003"/>
          <a:stretch/>
        </p:blipFill>
        <p:spPr bwMode="auto">
          <a:xfrm>
            <a:off x="4926562" y="4641811"/>
            <a:ext cx="2325756" cy="1176377"/>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A4E1F8FF-EF64-4F1E-9E6B-C4B488BCA994}"/>
              </a:ext>
            </a:extLst>
          </p:cNvPr>
          <p:cNvPicPr>
            <a:picLocks noChangeAspect="1"/>
          </p:cNvPicPr>
          <p:nvPr/>
        </p:nvPicPr>
        <p:blipFill>
          <a:blip r:embed="rId4"/>
          <a:stretch>
            <a:fillRect/>
          </a:stretch>
        </p:blipFill>
        <p:spPr>
          <a:xfrm>
            <a:off x="1269790" y="3203092"/>
            <a:ext cx="9639300" cy="1266825"/>
          </a:xfrm>
          <a:prstGeom prst="rect">
            <a:avLst/>
          </a:prstGeom>
        </p:spPr>
      </p:pic>
    </p:spTree>
    <p:extLst>
      <p:ext uri="{BB962C8B-B14F-4D97-AF65-F5344CB8AC3E}">
        <p14:creationId xmlns:p14="http://schemas.microsoft.com/office/powerpoint/2010/main" val="723440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 Integraciones</a:t>
            </a:r>
          </a:p>
          <a:p>
            <a:pPr marL="262404" indent="-262404">
              <a:buFont typeface="Arial" panose="020B0604020202020204" pitchFamily="34" charset="0"/>
              <a:buChar char="•"/>
            </a:pPr>
            <a:r>
              <a:rPr lang="es-ES" sz="2939" dirty="0"/>
              <a:t>Triple store</a:t>
            </a:r>
          </a:p>
          <a:p>
            <a:pPr marL="948204" lvl="1" indent="-262404"/>
            <a:r>
              <a:rPr lang="es-ES" sz="2800" dirty="0" err="1"/>
              <a:t>Blazegraph</a:t>
            </a:r>
            <a:endParaRPr lang="es-ES" sz="2800" dirty="0"/>
          </a:p>
          <a:p>
            <a:pPr marL="948204" lvl="1" indent="-262404"/>
            <a:r>
              <a:rPr lang="es-ES" sz="2800" dirty="0"/>
              <a:t>TDB</a:t>
            </a:r>
          </a:p>
          <a:p>
            <a:pPr marL="948204" lvl="1" indent="-262404"/>
            <a:r>
              <a:rPr lang="es-ES" sz="2800" dirty="0" err="1"/>
              <a:t>Fuseki</a:t>
            </a:r>
            <a:endParaRPr lang="es-ES" sz="2800" dirty="0"/>
          </a:p>
          <a:p>
            <a:pPr marL="262404" indent="-262404">
              <a:buFont typeface="Arial" panose="020B0604020202020204" pitchFamily="34" charset="0"/>
              <a:buChar char="•"/>
            </a:pPr>
            <a:r>
              <a:rPr lang="es-ES" sz="2939" dirty="0"/>
              <a:t>Base de datos relacional</a:t>
            </a:r>
          </a:p>
          <a:p>
            <a:pPr marL="262404" indent="-262404">
              <a:buFont typeface="Arial" panose="020B0604020202020204" pitchFamily="34" charset="0"/>
              <a:buChar char="•"/>
            </a:pPr>
            <a:r>
              <a:rPr lang="es-ES" sz="2939" dirty="0"/>
              <a:t>Publicación de notificaciones en Kafka</a:t>
            </a:r>
          </a:p>
        </p:txBody>
      </p:sp>
    </p:spTree>
    <p:extLst>
      <p:ext uri="{BB962C8B-B14F-4D97-AF65-F5344CB8AC3E}">
        <p14:creationId xmlns:p14="http://schemas.microsoft.com/office/powerpoint/2010/main" val="2779938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endParaRPr lang="es-ES" sz="3200" b="1" dirty="0"/>
          </a:p>
        </p:txBody>
      </p:sp>
      <p:pic>
        <p:nvPicPr>
          <p:cNvPr id="2050" name="Picture 2">
            <a:extLst>
              <a:ext uri="{FF2B5EF4-FFF2-40B4-BE49-F238E27FC236}">
                <a16:creationId xmlns:a16="http://schemas.microsoft.com/office/drawing/2014/main" id="{0C04B946-E861-4ADD-B967-66A2D95CD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156" y="1218028"/>
            <a:ext cx="6518567" cy="489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8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 Características</a:t>
            </a:r>
          </a:p>
          <a:p>
            <a:pPr marL="262404" indent="-262404">
              <a:buFont typeface="Arial" panose="020B0604020202020204" pitchFamily="34" charset="0"/>
              <a:buChar char="•"/>
            </a:pPr>
            <a:r>
              <a:rPr lang="es-ES" sz="2939" dirty="0"/>
              <a:t>Consistencia</a:t>
            </a:r>
          </a:p>
          <a:p>
            <a:pPr marL="262404" indent="-262404">
              <a:buFont typeface="Arial" panose="020B0604020202020204" pitchFamily="34" charset="0"/>
              <a:buChar char="•"/>
            </a:pPr>
            <a:r>
              <a:rPr lang="es-ES" sz="2939" dirty="0"/>
              <a:t>Recursión</a:t>
            </a:r>
          </a:p>
          <a:p>
            <a:pPr marL="262404" indent="-262404">
              <a:buFont typeface="Arial" panose="020B0604020202020204" pitchFamily="34" charset="0"/>
              <a:buChar char="•"/>
            </a:pPr>
            <a:r>
              <a:rPr lang="es-ES" sz="2939" dirty="0"/>
              <a:t>Asincronía</a:t>
            </a:r>
          </a:p>
          <a:p>
            <a:pPr marL="262404" indent="-262404">
              <a:buFont typeface="Arial" panose="020B0604020202020204" pitchFamily="34" charset="0"/>
              <a:buChar char="•"/>
            </a:pPr>
            <a:r>
              <a:rPr lang="es-ES" sz="2939" dirty="0"/>
              <a:t>Extensión de funcionalidades</a:t>
            </a:r>
          </a:p>
        </p:txBody>
      </p:sp>
    </p:spTree>
    <p:extLst>
      <p:ext uri="{BB962C8B-B14F-4D97-AF65-F5344CB8AC3E}">
        <p14:creationId xmlns:p14="http://schemas.microsoft.com/office/powerpoint/2010/main" val="59686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arquitectura semántica - Decisión</a:t>
            </a:r>
          </a:p>
          <a:p>
            <a:pPr marL="262404" indent="-262404">
              <a:buFont typeface="Arial" panose="020B0604020202020204" pitchFamily="34" charset="0"/>
              <a:buChar char="•"/>
            </a:pPr>
            <a:r>
              <a:rPr lang="es-ES" sz="2939" dirty="0" err="1"/>
              <a:t>Trellis</a:t>
            </a:r>
            <a:r>
              <a:rPr lang="es-ES" sz="2939" dirty="0"/>
              <a:t> como API LDP</a:t>
            </a:r>
          </a:p>
          <a:p>
            <a:pPr marL="262404" indent="-262404">
              <a:buFont typeface="Arial" panose="020B0604020202020204" pitchFamily="34" charset="0"/>
              <a:buChar char="•"/>
            </a:pPr>
            <a:r>
              <a:rPr lang="es-ES" sz="2939" dirty="0"/>
              <a:t>Jena para la generación de RDF</a:t>
            </a:r>
          </a:p>
          <a:p>
            <a:pPr marL="262404" indent="-262404">
              <a:buFont typeface="Arial" panose="020B0604020202020204" pitchFamily="34" charset="0"/>
              <a:buChar char="•"/>
            </a:pPr>
            <a:r>
              <a:rPr lang="es-ES" sz="2939" dirty="0"/>
              <a:t>Uso de almacenamiento vía endpoint SPARQL</a:t>
            </a:r>
          </a:p>
        </p:txBody>
      </p:sp>
    </p:spTree>
    <p:extLst>
      <p:ext uri="{BB962C8B-B14F-4D97-AF65-F5344CB8AC3E}">
        <p14:creationId xmlns:p14="http://schemas.microsoft.com/office/powerpoint/2010/main" val="4132176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de Microservicios</a:t>
            </a:r>
          </a:p>
          <a:p>
            <a:pPr marL="262404" indent="-262404">
              <a:buFont typeface="Arial" panose="020B0604020202020204" pitchFamily="34" charset="0"/>
              <a:buChar char="•"/>
            </a:pPr>
            <a:endParaRPr lang="es-ES" sz="2939" dirty="0"/>
          </a:p>
        </p:txBody>
      </p:sp>
      <p:pic>
        <p:nvPicPr>
          <p:cNvPr id="4" name="Picture 2">
            <a:extLst>
              <a:ext uri="{FF2B5EF4-FFF2-40B4-BE49-F238E27FC236}">
                <a16:creationId xmlns:a16="http://schemas.microsoft.com/office/drawing/2014/main" id="{1B2B83F1-B0A9-4FA5-B77C-82549907F0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74"/>
          <a:stretch/>
        </p:blipFill>
        <p:spPr bwMode="auto">
          <a:xfrm>
            <a:off x="2620027" y="1876689"/>
            <a:ext cx="6951945" cy="409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086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de Microservicios</a:t>
            </a:r>
          </a:p>
          <a:p>
            <a:pPr marL="262404" indent="-262404">
              <a:buFont typeface="Arial" panose="020B0604020202020204" pitchFamily="34" charset="0"/>
              <a:buChar char="•"/>
            </a:pPr>
            <a:r>
              <a:rPr lang="es-ES" sz="2939" dirty="0"/>
              <a:t>Cada microservicio es una pequeña parte fácil de desarrollar y mantener</a:t>
            </a:r>
          </a:p>
          <a:p>
            <a:pPr marL="262404" indent="-262404">
              <a:buFont typeface="Arial" panose="020B0604020202020204" pitchFamily="34" charset="0"/>
              <a:buChar char="•"/>
            </a:pPr>
            <a:r>
              <a:rPr lang="es-ES" sz="2939" dirty="0"/>
              <a:t>Diseño evolutivo con gran capacidad de actualización</a:t>
            </a:r>
          </a:p>
          <a:p>
            <a:pPr marL="262404" indent="-262404">
              <a:buFont typeface="Arial" panose="020B0604020202020204" pitchFamily="34" charset="0"/>
              <a:buChar char="•"/>
            </a:pPr>
            <a:r>
              <a:rPr lang="es-ES" sz="2939" dirty="0"/>
              <a:t>Posibilidad de escalar microservicios de forma independiente</a:t>
            </a:r>
          </a:p>
          <a:p>
            <a:pPr marL="262404" indent="-262404">
              <a:buFont typeface="Arial" panose="020B0604020202020204" pitchFamily="34" charset="0"/>
              <a:buChar char="•"/>
            </a:pPr>
            <a:r>
              <a:rPr lang="es-ES" sz="2939" dirty="0"/>
              <a:t>Posibilidad de utilización de lenguaje de programación más adecuado a cada funcionalidad</a:t>
            </a:r>
          </a:p>
          <a:p>
            <a:pPr marL="262404" indent="-262404">
              <a:buFont typeface="Arial" panose="020B0604020202020204" pitchFamily="34" charset="0"/>
              <a:buChar char="•"/>
            </a:pPr>
            <a:r>
              <a:rPr lang="es-ES" sz="2939" dirty="0"/>
              <a:t>Cada equipo se puede encargar de un microservicio</a:t>
            </a:r>
          </a:p>
          <a:p>
            <a:pPr marL="262404" indent="-262404">
              <a:buFont typeface="Arial" panose="020B0604020202020204" pitchFamily="34" charset="0"/>
              <a:buChar char="•"/>
            </a:pPr>
            <a:endParaRPr lang="es-ES" sz="2939" dirty="0"/>
          </a:p>
        </p:txBody>
      </p:sp>
    </p:spTree>
    <p:extLst>
      <p:ext uri="{BB962C8B-B14F-4D97-AF65-F5344CB8AC3E}">
        <p14:creationId xmlns:p14="http://schemas.microsoft.com/office/powerpoint/2010/main" val="388905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rquitectura alto nivel">
            <a:extLst>
              <a:ext uri="{FF2B5EF4-FFF2-40B4-BE49-F238E27FC236}">
                <a16:creationId xmlns:a16="http://schemas.microsoft.com/office/drawing/2014/main" id="{7D9B4528-B345-4B8F-A13F-7467BC5AB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707" y="209133"/>
            <a:ext cx="8702586" cy="643973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C7CCC05-0EAA-4D21-98BF-D01F441D9E90}"/>
              </a:ext>
            </a:extLst>
          </p:cNvPr>
          <p:cNvSpPr>
            <a:spLocks noGrp="1"/>
          </p:cNvSpPr>
          <p:nvPr>
            <p:ph type="title"/>
          </p:nvPr>
        </p:nvSpPr>
        <p:spPr>
          <a:xfrm>
            <a:off x="122582" y="-72197"/>
            <a:ext cx="10515600" cy="1325563"/>
          </a:xfrm>
        </p:spPr>
        <p:txBody>
          <a:bodyPr/>
          <a:lstStyle/>
          <a:p>
            <a:pPr>
              <a:spcBef>
                <a:spcPts val="1000"/>
              </a:spcBef>
            </a:pPr>
            <a:r>
              <a:rPr lang="es-ES" sz="3200" b="1" dirty="0">
                <a:solidFill>
                  <a:schemeClr val="bg2">
                    <a:lumMod val="25000"/>
                  </a:schemeClr>
                </a:solidFill>
                <a:latin typeface="+mn-lt"/>
                <a:ea typeface="+mn-ea"/>
                <a:cs typeface="+mn-cs"/>
              </a:rPr>
              <a:t>Arquitectura alto nivel</a:t>
            </a:r>
          </a:p>
        </p:txBody>
      </p:sp>
    </p:spTree>
    <p:extLst>
      <p:ext uri="{BB962C8B-B14F-4D97-AF65-F5344CB8AC3E}">
        <p14:creationId xmlns:p14="http://schemas.microsoft.com/office/powerpoint/2010/main" val="164252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Visión general de la arquitectura semántica</a:t>
            </a:r>
          </a:p>
        </p:txBody>
      </p:sp>
    </p:spTree>
    <p:extLst>
      <p:ext uri="{BB962C8B-B14F-4D97-AF65-F5344CB8AC3E}">
        <p14:creationId xmlns:p14="http://schemas.microsoft.com/office/powerpoint/2010/main" val="3133692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backend</a:t>
            </a:r>
            <a:endParaRPr lang="es-ES" sz="3200" b="1" dirty="0"/>
          </a:p>
          <a:p>
            <a:endParaRPr lang="es-ES" sz="2939" dirty="0"/>
          </a:p>
        </p:txBody>
      </p:sp>
      <p:pic>
        <p:nvPicPr>
          <p:cNvPr id="7" name="Imagen 6">
            <a:extLst>
              <a:ext uri="{FF2B5EF4-FFF2-40B4-BE49-F238E27FC236}">
                <a16:creationId xmlns:a16="http://schemas.microsoft.com/office/drawing/2014/main" id="{A46CA9F8-D9FF-44FF-991B-FC4F5C460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14" y="1800477"/>
            <a:ext cx="9831172" cy="4286848"/>
          </a:xfrm>
          <a:prstGeom prst="rect">
            <a:avLst/>
          </a:prstGeom>
        </p:spPr>
      </p:pic>
    </p:spTree>
    <p:extLst>
      <p:ext uri="{BB962C8B-B14F-4D97-AF65-F5344CB8AC3E}">
        <p14:creationId xmlns:p14="http://schemas.microsoft.com/office/powerpoint/2010/main" val="215605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Input</a:t>
            </a:r>
          </a:p>
          <a:p>
            <a:endParaRPr lang="es-ES" sz="2939" dirty="0"/>
          </a:p>
        </p:txBody>
      </p:sp>
      <p:pic>
        <p:nvPicPr>
          <p:cNvPr id="10242" name="Picture 2">
            <a:extLst>
              <a:ext uri="{FF2B5EF4-FFF2-40B4-BE49-F238E27FC236}">
                <a16:creationId xmlns:a16="http://schemas.microsoft.com/office/drawing/2014/main" id="{0B3E95C9-1F86-425C-A72D-28D62DDEA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2091775"/>
            <a:ext cx="108585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54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event</a:t>
            </a:r>
            <a:r>
              <a:rPr lang="es-ES" sz="3200" b="1" dirty="0"/>
              <a:t> </a:t>
            </a:r>
            <a:r>
              <a:rPr lang="es-ES" sz="3200" b="1" dirty="0" err="1"/>
              <a:t>management</a:t>
            </a:r>
            <a:endParaRPr lang="es-ES" sz="2939" dirty="0"/>
          </a:p>
        </p:txBody>
      </p:sp>
      <p:pic>
        <p:nvPicPr>
          <p:cNvPr id="12290" name="Picture 2">
            <a:extLst>
              <a:ext uri="{FF2B5EF4-FFF2-40B4-BE49-F238E27FC236}">
                <a16:creationId xmlns:a16="http://schemas.microsoft.com/office/drawing/2014/main" id="{EC842250-65B9-4B8C-BFCD-13D647426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411" y="1764307"/>
            <a:ext cx="8557177" cy="44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56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front</a:t>
            </a:r>
            <a:endParaRPr lang="es-ES" sz="3200" b="1" dirty="0"/>
          </a:p>
          <a:p>
            <a:endParaRPr lang="es-ES" sz="2939" dirty="0"/>
          </a:p>
        </p:txBody>
      </p:sp>
      <p:pic>
        <p:nvPicPr>
          <p:cNvPr id="13314" name="Picture 2" descr="Arquitectura APIs / Web">
            <a:extLst>
              <a:ext uri="{FF2B5EF4-FFF2-40B4-BE49-F238E27FC236}">
                <a16:creationId xmlns:a16="http://schemas.microsoft.com/office/drawing/2014/main" id="{3059426D-BBC6-40FF-9F95-3141DFB9B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921" y="1260252"/>
            <a:ext cx="4321037" cy="494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a:t>
            </a:r>
          </a:p>
          <a:p>
            <a:pPr marL="262404" indent="-262404">
              <a:buFont typeface="Arial" panose="020B0604020202020204" pitchFamily="34" charset="0"/>
              <a:buChar char="•"/>
            </a:pPr>
            <a:endParaRPr lang="es-ES" sz="2939" dirty="0"/>
          </a:p>
        </p:txBody>
      </p:sp>
      <p:pic>
        <p:nvPicPr>
          <p:cNvPr id="14338" name="Picture 2" descr="Cómo actualizar Java en tu ordenador">
            <a:extLst>
              <a:ext uri="{FF2B5EF4-FFF2-40B4-BE49-F238E27FC236}">
                <a16:creationId xmlns:a16="http://schemas.microsoft.com/office/drawing/2014/main" id="{F9239CD1-36C8-4C83-A6E8-E5FCB4452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66" r="11353" b="15954"/>
          <a:stretch/>
        </p:blipFill>
        <p:spPr bwMode="auto">
          <a:xfrm>
            <a:off x="2858010" y="2980911"/>
            <a:ext cx="2131435" cy="120940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Logo Spring">
            <a:extLst>
              <a:ext uri="{FF2B5EF4-FFF2-40B4-BE49-F238E27FC236}">
                <a16:creationId xmlns:a16="http://schemas.microsoft.com/office/drawing/2014/main" id="{B7E728B0-7B97-435C-A6EA-E944C0325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6028" y="2790276"/>
            <a:ext cx="2867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A2DB721-C0DC-41A4-8C96-23CC6D7882EC}"/>
              </a:ext>
            </a:extLst>
          </p:cNvPr>
          <p:cNvSpPr txBox="1"/>
          <p:nvPr/>
        </p:nvSpPr>
        <p:spPr>
          <a:xfrm>
            <a:off x="5585792" y="2821230"/>
            <a:ext cx="1709530" cy="1569660"/>
          </a:xfrm>
          <a:prstGeom prst="rect">
            <a:avLst/>
          </a:prstGeom>
          <a:noFill/>
        </p:spPr>
        <p:txBody>
          <a:bodyPr wrap="square" rtlCol="0">
            <a:spAutoFit/>
          </a:bodyPr>
          <a:lstStyle/>
          <a:p>
            <a:r>
              <a:rPr lang="es-ES" sz="9600" dirty="0"/>
              <a:t>+</a:t>
            </a:r>
          </a:p>
        </p:txBody>
      </p:sp>
    </p:spTree>
    <p:extLst>
      <p:ext uri="{BB962C8B-B14F-4D97-AF65-F5344CB8AC3E}">
        <p14:creationId xmlns:p14="http://schemas.microsoft.com/office/powerpoint/2010/main" val="2490618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 - Spring</a:t>
            </a:r>
          </a:p>
          <a:p>
            <a:pPr marL="262404" indent="-262404">
              <a:buFont typeface="Arial" panose="020B0604020202020204" pitchFamily="34" charset="0"/>
              <a:buChar char="•"/>
            </a:pPr>
            <a:r>
              <a:rPr lang="es-ES" sz="2939" dirty="0"/>
              <a:t>Administración del ciclo de vida de los objetos Java</a:t>
            </a:r>
          </a:p>
          <a:p>
            <a:pPr marL="262404" indent="-262404">
              <a:buFont typeface="Arial" panose="020B0604020202020204" pitchFamily="34" charset="0"/>
              <a:buChar char="•"/>
            </a:pPr>
            <a:r>
              <a:rPr lang="es-ES" sz="2939" dirty="0"/>
              <a:t>Inyección de dependencias (DI)</a:t>
            </a:r>
          </a:p>
          <a:p>
            <a:pPr marL="262404" indent="-262404">
              <a:buFont typeface="Arial" panose="020B0604020202020204" pitchFamily="34" charset="0"/>
              <a:buChar char="•"/>
            </a:pPr>
            <a:r>
              <a:rPr lang="es-ES" sz="2939" dirty="0"/>
              <a:t>Configuración</a:t>
            </a:r>
          </a:p>
          <a:p>
            <a:pPr marL="262404" indent="-262404">
              <a:buFont typeface="Arial" panose="020B0604020202020204" pitchFamily="34" charset="0"/>
              <a:buChar char="•"/>
            </a:pPr>
            <a:r>
              <a:rPr lang="es-ES" sz="2939" dirty="0"/>
              <a:t>Acceso a datos</a:t>
            </a:r>
          </a:p>
          <a:p>
            <a:pPr marL="262404" indent="-262404">
              <a:buFont typeface="Arial" panose="020B0604020202020204" pitchFamily="34" charset="0"/>
              <a:buChar char="•"/>
            </a:pPr>
            <a:r>
              <a:rPr lang="es-ES" sz="2939" dirty="0"/>
              <a:t>Gestión de transaccionalidad</a:t>
            </a:r>
          </a:p>
          <a:p>
            <a:pPr marL="262404" indent="-262404">
              <a:buFont typeface="Arial" panose="020B0604020202020204" pitchFamily="34" charset="0"/>
              <a:buChar char="•"/>
            </a:pPr>
            <a:r>
              <a:rPr lang="es-ES" sz="2939" dirty="0"/>
              <a:t>Modelo Vista Controlador (MVC)</a:t>
            </a:r>
          </a:p>
          <a:p>
            <a:pPr marL="262404" indent="-262404">
              <a:buFont typeface="Arial" panose="020B0604020202020204" pitchFamily="34" charset="0"/>
              <a:buChar char="•"/>
            </a:pPr>
            <a:r>
              <a:rPr lang="es-ES" sz="2939" dirty="0"/>
              <a:t>Autenticación y autorización</a:t>
            </a:r>
          </a:p>
          <a:p>
            <a:pPr marL="262404" indent="-262404">
              <a:buFont typeface="Arial" panose="020B0604020202020204" pitchFamily="34" charset="0"/>
              <a:buChar char="•"/>
            </a:pPr>
            <a:r>
              <a:rPr lang="es-ES" sz="2939" dirty="0"/>
              <a:t>Aspectos</a:t>
            </a:r>
          </a:p>
          <a:p>
            <a:pPr marL="262404" indent="-262404">
              <a:buFont typeface="Arial" panose="020B0604020202020204" pitchFamily="34" charset="0"/>
              <a:buChar char="•"/>
            </a:pPr>
            <a:r>
              <a:rPr lang="es-ES" sz="2939" dirty="0"/>
              <a:t>Testing</a:t>
            </a:r>
          </a:p>
        </p:txBody>
      </p:sp>
    </p:spTree>
    <p:extLst>
      <p:ext uri="{BB962C8B-B14F-4D97-AF65-F5344CB8AC3E}">
        <p14:creationId xmlns:p14="http://schemas.microsoft.com/office/powerpoint/2010/main" val="3274084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a:t>
            </a:r>
          </a:p>
          <a:p>
            <a:pPr marL="262404" indent="-262404">
              <a:buFont typeface="Arial" panose="020B0604020202020204" pitchFamily="34" charset="0"/>
              <a:buChar char="•"/>
            </a:pPr>
            <a:endParaRPr lang="es-ES" sz="2939" dirty="0"/>
          </a:p>
        </p:txBody>
      </p:sp>
      <p:pic>
        <p:nvPicPr>
          <p:cNvPr id="15362" name="Picture 2" descr="Logo Angular">
            <a:extLst>
              <a:ext uri="{FF2B5EF4-FFF2-40B4-BE49-F238E27FC236}">
                <a16:creationId xmlns:a16="http://schemas.microsoft.com/office/drawing/2014/main" id="{03C32305-4493-4A49-B70D-2D07D3F85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535" y="1579435"/>
            <a:ext cx="4167809" cy="416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85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 - Angular</a:t>
            </a:r>
          </a:p>
          <a:p>
            <a:pPr marL="262404" indent="-262404">
              <a:buFont typeface="Arial" panose="020B0604020202020204" pitchFamily="34" charset="0"/>
              <a:buChar char="•"/>
            </a:pPr>
            <a:r>
              <a:rPr lang="es-ES" sz="2939" dirty="0"/>
              <a:t>Patrones de diseño</a:t>
            </a:r>
          </a:p>
          <a:p>
            <a:pPr marL="262404" indent="-262404">
              <a:buFont typeface="Arial" panose="020B0604020202020204" pitchFamily="34" charset="0"/>
              <a:buChar char="•"/>
            </a:pPr>
            <a:r>
              <a:rPr lang="es-ES" sz="2939" dirty="0" err="1"/>
              <a:t>Templating</a:t>
            </a:r>
            <a:endParaRPr lang="es-ES" sz="2939" dirty="0"/>
          </a:p>
          <a:p>
            <a:pPr marL="262404" indent="-262404">
              <a:buFont typeface="Arial" panose="020B0604020202020204" pitchFamily="34" charset="0"/>
              <a:buChar char="•"/>
            </a:pPr>
            <a:r>
              <a:rPr lang="es-ES" sz="2939" dirty="0"/>
              <a:t>Testing</a:t>
            </a:r>
          </a:p>
          <a:p>
            <a:pPr marL="262404" indent="-262404">
              <a:buFont typeface="Arial" panose="020B0604020202020204" pitchFamily="34" charset="0"/>
              <a:buChar char="•"/>
            </a:pPr>
            <a:r>
              <a:rPr lang="es-ES" sz="2939" dirty="0"/>
              <a:t>Gestión de dependencias</a:t>
            </a:r>
          </a:p>
          <a:p>
            <a:pPr marL="262404" indent="-262404">
              <a:buFont typeface="Arial" panose="020B0604020202020204" pitchFamily="34" charset="0"/>
              <a:buChar char="•"/>
            </a:pPr>
            <a:r>
              <a:rPr lang="es-ES" sz="2939" dirty="0"/>
              <a:t>Documentación</a:t>
            </a:r>
          </a:p>
        </p:txBody>
      </p:sp>
    </p:spTree>
    <p:extLst>
      <p:ext uri="{BB962C8B-B14F-4D97-AF65-F5344CB8AC3E}">
        <p14:creationId xmlns:p14="http://schemas.microsoft.com/office/powerpoint/2010/main" val="3493810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a:t>
            </a:r>
          </a:p>
          <a:p>
            <a:pPr marL="262404" indent="-262404">
              <a:buFont typeface="Arial" panose="020B0604020202020204" pitchFamily="34" charset="0"/>
              <a:buChar char="•"/>
            </a:pPr>
            <a:endParaRPr lang="es-ES" sz="2939" dirty="0"/>
          </a:p>
        </p:txBody>
      </p:sp>
      <p:pic>
        <p:nvPicPr>
          <p:cNvPr id="16386" name="Picture 2" descr="Logo Docker">
            <a:extLst>
              <a:ext uri="{FF2B5EF4-FFF2-40B4-BE49-F238E27FC236}">
                <a16:creationId xmlns:a16="http://schemas.microsoft.com/office/drawing/2014/main" id="{8384DD17-CC14-46C6-A8FD-4FDA72AC4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865" y="1658177"/>
            <a:ext cx="8120270" cy="406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29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 - Docker</a:t>
            </a:r>
          </a:p>
          <a:p>
            <a:pPr marL="262404" indent="-262404">
              <a:buFont typeface="Arial" panose="020B0604020202020204" pitchFamily="34" charset="0"/>
              <a:buChar char="•"/>
            </a:pPr>
            <a:r>
              <a:rPr lang="es-ES" sz="2939" dirty="0"/>
              <a:t>Los contenedores se encuentran aislados unos de los otros</a:t>
            </a:r>
          </a:p>
          <a:p>
            <a:pPr marL="262404" indent="-262404">
              <a:buFont typeface="Arial" panose="020B0604020202020204" pitchFamily="34" charset="0"/>
              <a:buChar char="•"/>
            </a:pPr>
            <a:r>
              <a:rPr lang="es-ES" sz="2939" dirty="0"/>
              <a:t>Contienen todo el software que es necesario para la correcta ejecución del software</a:t>
            </a:r>
          </a:p>
          <a:p>
            <a:pPr marL="262404" indent="-262404">
              <a:buFont typeface="Arial" panose="020B0604020202020204" pitchFamily="34" charset="0"/>
              <a:buChar char="•"/>
            </a:pPr>
            <a:r>
              <a:rPr lang="es-ES" sz="2939" dirty="0"/>
              <a:t>La plataforma es capaz de ejecutar cualquier tipo de aplicación que corra en un contenedor, independientemente de como esté desarrollada</a:t>
            </a:r>
          </a:p>
        </p:txBody>
      </p:sp>
    </p:spTree>
    <p:extLst>
      <p:ext uri="{BB962C8B-B14F-4D97-AF65-F5344CB8AC3E}">
        <p14:creationId xmlns:p14="http://schemas.microsoft.com/office/powerpoint/2010/main" val="242061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semántica</a:t>
            </a:r>
          </a:p>
          <a:p>
            <a:pPr marL="262404" indent="-262404">
              <a:buFont typeface="Arial" panose="020B0604020202020204" pitchFamily="34" charset="0"/>
              <a:buChar char="•"/>
            </a:pPr>
            <a:r>
              <a:rPr lang="es-ES" sz="2939" dirty="0"/>
              <a:t>Gestión de los datos del dominio</a:t>
            </a:r>
          </a:p>
          <a:p>
            <a:pPr marL="262404" indent="-262404">
              <a:buFont typeface="Arial" panose="020B0604020202020204" pitchFamily="34" charset="0"/>
              <a:buChar char="•"/>
            </a:pPr>
            <a:r>
              <a:rPr lang="es-ES" sz="2939" dirty="0"/>
              <a:t>Ingesta de datos</a:t>
            </a:r>
          </a:p>
          <a:p>
            <a:pPr marL="262404" indent="-262404">
              <a:buFont typeface="Arial" panose="020B0604020202020204" pitchFamily="34" charset="0"/>
              <a:buChar char="•"/>
            </a:pPr>
            <a:r>
              <a:rPr lang="es-ES" sz="2939" dirty="0"/>
              <a:t>Conversión a RDF, publicación y descubrimiento </a:t>
            </a:r>
          </a:p>
          <a:p>
            <a:pPr marL="262404" indent="-262404">
              <a:buFont typeface="Arial" panose="020B0604020202020204" pitchFamily="34" charset="0"/>
              <a:buChar char="•"/>
            </a:pPr>
            <a:r>
              <a:rPr lang="es-ES" sz="2939" dirty="0"/>
              <a:t>Almacenaje: Triple Store</a:t>
            </a:r>
          </a:p>
          <a:p>
            <a:pPr marL="262404" indent="-262404">
              <a:buFont typeface="Arial" panose="020B0604020202020204" pitchFamily="34" charset="0"/>
              <a:buChar char="•"/>
            </a:pPr>
            <a:r>
              <a:rPr lang="es-ES" sz="2939" dirty="0"/>
              <a:t>Servidor </a:t>
            </a:r>
            <a:r>
              <a:rPr lang="es-ES" sz="2939" dirty="0" err="1"/>
              <a:t>Linked</a:t>
            </a:r>
            <a:r>
              <a:rPr lang="es-ES" sz="2939" dirty="0"/>
              <a:t> Data</a:t>
            </a:r>
          </a:p>
          <a:p>
            <a:pPr marL="262404" indent="-262404">
              <a:buFont typeface="Arial" panose="020B0604020202020204" pitchFamily="34" charset="0"/>
              <a:buChar char="•"/>
            </a:pPr>
            <a:r>
              <a:rPr lang="es-ES" sz="2939" dirty="0"/>
              <a:t>Frontal</a:t>
            </a:r>
          </a:p>
          <a:p>
            <a:pPr marL="262404" indent="-262404">
              <a:buFont typeface="Arial" panose="020B0604020202020204" pitchFamily="34" charset="0"/>
              <a:buChar char="•"/>
            </a:pPr>
            <a:r>
              <a:rPr lang="es-ES" sz="2939" dirty="0"/>
              <a:t>Endpoint SPARQL</a:t>
            </a:r>
          </a:p>
        </p:txBody>
      </p:sp>
    </p:spTree>
    <p:extLst>
      <p:ext uri="{BB962C8B-B14F-4D97-AF65-F5344CB8AC3E}">
        <p14:creationId xmlns:p14="http://schemas.microsoft.com/office/powerpoint/2010/main" val="863024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Stack</a:t>
            </a:r>
            <a:r>
              <a:rPr lang="es-ES" sz="3200" b="1" dirty="0"/>
              <a:t> tecnológico</a:t>
            </a:r>
          </a:p>
          <a:p>
            <a:pPr marL="262404" indent="-262404">
              <a:buFont typeface="Arial" panose="020B0604020202020204" pitchFamily="34" charset="0"/>
              <a:buChar char="•"/>
            </a:pPr>
            <a:endParaRPr lang="es-ES" sz="2939" dirty="0"/>
          </a:p>
        </p:txBody>
      </p:sp>
      <p:pic>
        <p:nvPicPr>
          <p:cNvPr id="4" name="Picture 4" descr="Amazon RDS for MariaDB – Amazon Web Services (AWS)">
            <a:extLst>
              <a:ext uri="{FF2B5EF4-FFF2-40B4-BE49-F238E27FC236}">
                <a16:creationId xmlns:a16="http://schemas.microsoft.com/office/drawing/2014/main" id="{7593B2EB-F14B-4C58-9C3C-D179AC1B9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752" y="3303569"/>
            <a:ext cx="2974014" cy="15307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Introdução ao Apache Kafka com .NET Core - XP Inc. - Medium">
            <a:extLst>
              <a:ext uri="{FF2B5EF4-FFF2-40B4-BE49-F238E27FC236}">
                <a16:creationId xmlns:a16="http://schemas.microsoft.com/office/drawing/2014/main" id="{DF847B5A-75CE-44EE-AB8C-3AD16CAEFD2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1081" y="2052739"/>
            <a:ext cx="2594002" cy="1322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pache Jena - Wikipedia">
            <a:extLst>
              <a:ext uri="{FF2B5EF4-FFF2-40B4-BE49-F238E27FC236}">
                <a16:creationId xmlns:a16="http://schemas.microsoft.com/office/drawing/2014/main" id="{A3C9D925-541C-4154-AA09-B25573D9E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933" y="1946016"/>
            <a:ext cx="2073221" cy="14288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raylog V2: Colector de logs – blog.ichasco.com">
            <a:extLst>
              <a:ext uri="{FF2B5EF4-FFF2-40B4-BE49-F238E27FC236}">
                <a16:creationId xmlns:a16="http://schemas.microsoft.com/office/drawing/2014/main" id="{3D2863D3-D2BC-4558-B123-030785E57E9D}"/>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992809" y="5383583"/>
            <a:ext cx="2348110" cy="681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esarrollo Pentaho - Intryo">
            <a:extLst>
              <a:ext uri="{FF2B5EF4-FFF2-40B4-BE49-F238E27FC236}">
                <a16:creationId xmlns:a16="http://schemas.microsoft.com/office/drawing/2014/main" id="{6D0AD810-8FE8-477C-BBC1-A0805DD5F4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4691" y="1946016"/>
            <a:ext cx="3476228" cy="930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rellis LDP Project (@trellisldp) | Twitter">
            <a:extLst>
              <a:ext uri="{FF2B5EF4-FFF2-40B4-BE49-F238E27FC236}">
                <a16:creationId xmlns:a16="http://schemas.microsoft.com/office/drawing/2014/main" id="{1CB79F77-47F9-42B3-8F83-984F2E52C03A}"/>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61515" y="4167398"/>
            <a:ext cx="1540663" cy="1540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ikibase - MediaWiki">
            <a:extLst>
              <a:ext uri="{FF2B5EF4-FFF2-40B4-BE49-F238E27FC236}">
                <a16:creationId xmlns:a16="http://schemas.microsoft.com/office/drawing/2014/main" id="{C978C172-289A-465E-9531-7FAB7A8E99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4493" y="3597931"/>
            <a:ext cx="2406913" cy="16647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Keycloak: una solución de gestión de acceso e identidad de código ...">
            <a:extLst>
              <a:ext uri="{FF2B5EF4-FFF2-40B4-BE49-F238E27FC236}">
                <a16:creationId xmlns:a16="http://schemas.microsoft.com/office/drawing/2014/main" id="{ACE65165-D608-4841-8552-04BE0CE40F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9598" y="5418276"/>
            <a:ext cx="2124556" cy="61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82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Entrada de datos en el sistema</a:t>
            </a:r>
          </a:p>
        </p:txBody>
      </p:sp>
    </p:spTree>
    <p:extLst>
      <p:ext uri="{BB962C8B-B14F-4D97-AF65-F5344CB8AC3E}">
        <p14:creationId xmlns:p14="http://schemas.microsoft.com/office/powerpoint/2010/main" val="976320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Orígenes de datos</a:t>
            </a:r>
          </a:p>
          <a:p>
            <a:pPr marL="262404" indent="-262404">
              <a:buFont typeface="Arial" panose="020B0604020202020204" pitchFamily="34" charset="0"/>
              <a:buChar char="•"/>
            </a:pPr>
            <a:r>
              <a:rPr lang="es-ES" sz="2939" dirty="0"/>
              <a:t>Fuentes heterogéneas</a:t>
            </a:r>
          </a:p>
          <a:p>
            <a:pPr marL="262404" indent="-262404">
              <a:buFont typeface="Arial" panose="020B0604020202020204" pitchFamily="34" charset="0"/>
              <a:buChar char="•"/>
            </a:pPr>
            <a:r>
              <a:rPr lang="es-ES" sz="2939" dirty="0"/>
              <a:t>Diferentes protocolos</a:t>
            </a:r>
          </a:p>
          <a:p>
            <a:pPr marL="262404" indent="-262404">
              <a:buFont typeface="Arial" panose="020B0604020202020204" pitchFamily="34" charset="0"/>
              <a:buChar char="•"/>
            </a:pPr>
            <a:r>
              <a:rPr lang="es-ES" sz="2939" dirty="0"/>
              <a:t>SGI, CVN, CERIF, …</a:t>
            </a:r>
          </a:p>
        </p:txBody>
      </p:sp>
    </p:spTree>
    <p:extLst>
      <p:ext uri="{BB962C8B-B14F-4D97-AF65-F5344CB8AC3E}">
        <p14:creationId xmlns:p14="http://schemas.microsoft.com/office/powerpoint/2010/main" val="850604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Obtención de datos</a:t>
            </a:r>
          </a:p>
          <a:p>
            <a:endParaRPr lang="es-ES" sz="2939" dirty="0"/>
          </a:p>
        </p:txBody>
      </p:sp>
      <p:pic>
        <p:nvPicPr>
          <p:cNvPr id="10242" name="Picture 2">
            <a:extLst>
              <a:ext uri="{FF2B5EF4-FFF2-40B4-BE49-F238E27FC236}">
                <a16:creationId xmlns:a16="http://schemas.microsoft.com/office/drawing/2014/main" id="{0B3E95C9-1F86-425C-A72D-28D62DDEA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2091775"/>
            <a:ext cx="108585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99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Obtención de datos - Importadores</a:t>
            </a:r>
          </a:p>
          <a:p>
            <a:pPr marL="262404" indent="-262404">
              <a:buFont typeface="Arial" panose="020B0604020202020204" pitchFamily="34" charset="0"/>
              <a:buChar char="•"/>
            </a:pPr>
            <a:r>
              <a:rPr lang="es-ES" sz="2939" dirty="0"/>
              <a:t>Un microservicio por fuente de datos</a:t>
            </a:r>
          </a:p>
          <a:p>
            <a:pPr marL="262404" indent="-262404">
              <a:buFont typeface="Arial" panose="020B0604020202020204" pitchFamily="34" charset="0"/>
              <a:buChar char="•"/>
            </a:pPr>
            <a:r>
              <a:rPr lang="es-ES" sz="2939" dirty="0"/>
              <a:t>Leer e </a:t>
            </a:r>
            <a:r>
              <a:rPr lang="es-ES" sz="2939" dirty="0" err="1"/>
              <a:t>ingestar</a:t>
            </a:r>
            <a:r>
              <a:rPr lang="es-ES" sz="2939" dirty="0"/>
              <a:t> datos en el sistema</a:t>
            </a:r>
          </a:p>
          <a:p>
            <a:pPr marL="262404" indent="-262404">
              <a:buFont typeface="Arial" panose="020B0604020202020204" pitchFamily="34" charset="0"/>
              <a:buChar char="•"/>
            </a:pPr>
            <a:r>
              <a:rPr lang="es-ES" sz="2939" dirty="0"/>
              <a:t>A través de </a:t>
            </a:r>
            <a:r>
              <a:rPr lang="es-ES" sz="2939" dirty="0" err="1"/>
              <a:t>kafka</a:t>
            </a:r>
            <a:endParaRPr lang="es-ES" sz="2939" dirty="0"/>
          </a:p>
        </p:txBody>
      </p:sp>
    </p:spTree>
    <p:extLst>
      <p:ext uri="{BB962C8B-B14F-4D97-AF65-F5344CB8AC3E}">
        <p14:creationId xmlns:p14="http://schemas.microsoft.com/office/powerpoint/2010/main" val="4288145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Transformación de la información</a:t>
            </a:r>
          </a:p>
          <a:p>
            <a:endParaRPr lang="es-ES" sz="3200" b="1" dirty="0"/>
          </a:p>
        </p:txBody>
      </p:sp>
      <p:pic>
        <p:nvPicPr>
          <p:cNvPr id="19458" name="Picture 2" descr="Novedades Pentaho Data Integration 9.0">
            <a:extLst>
              <a:ext uri="{FF2B5EF4-FFF2-40B4-BE49-F238E27FC236}">
                <a16:creationId xmlns:a16="http://schemas.microsoft.com/office/drawing/2014/main" id="{E633B1AA-538E-4645-9A3B-8CAD67BBA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2" y="1939994"/>
            <a:ext cx="6543675" cy="397192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988C5EB-6652-401D-BF20-8A869678A683}"/>
              </a:ext>
            </a:extLst>
          </p:cNvPr>
          <p:cNvSpPr txBox="1"/>
          <p:nvPr/>
        </p:nvSpPr>
        <p:spPr>
          <a:xfrm>
            <a:off x="3667540" y="3556624"/>
            <a:ext cx="805070" cy="369332"/>
          </a:xfrm>
          <a:prstGeom prst="rect">
            <a:avLst/>
          </a:prstGeom>
          <a:noFill/>
        </p:spPr>
        <p:txBody>
          <a:bodyPr wrap="square" rtlCol="0">
            <a:spAutoFit/>
          </a:bodyPr>
          <a:lstStyle/>
          <a:p>
            <a:r>
              <a:rPr lang="es-ES" dirty="0"/>
              <a:t>INPUT</a:t>
            </a:r>
          </a:p>
        </p:txBody>
      </p:sp>
      <p:sp>
        <p:nvSpPr>
          <p:cNvPr id="5" name="CuadroTexto 4">
            <a:extLst>
              <a:ext uri="{FF2B5EF4-FFF2-40B4-BE49-F238E27FC236}">
                <a16:creationId xmlns:a16="http://schemas.microsoft.com/office/drawing/2014/main" id="{50F79B52-05BE-4EFF-A2DB-97367BAB1B23}"/>
              </a:ext>
            </a:extLst>
          </p:cNvPr>
          <p:cNvSpPr txBox="1"/>
          <p:nvPr/>
        </p:nvSpPr>
        <p:spPr>
          <a:xfrm>
            <a:off x="7689575" y="3556624"/>
            <a:ext cx="805070" cy="369332"/>
          </a:xfrm>
          <a:prstGeom prst="rect">
            <a:avLst/>
          </a:prstGeom>
          <a:noFill/>
        </p:spPr>
        <p:txBody>
          <a:bodyPr wrap="square" rtlCol="0">
            <a:spAutoFit/>
          </a:bodyPr>
          <a:lstStyle/>
          <a:p>
            <a:r>
              <a:rPr lang="es-ES" dirty="0"/>
              <a:t>POJO</a:t>
            </a:r>
          </a:p>
        </p:txBody>
      </p:sp>
    </p:spTree>
    <p:extLst>
      <p:ext uri="{BB962C8B-B14F-4D97-AF65-F5344CB8AC3E}">
        <p14:creationId xmlns:p14="http://schemas.microsoft.com/office/powerpoint/2010/main" val="2533014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Transformación de la información</a:t>
            </a:r>
          </a:p>
          <a:p>
            <a:endParaRPr lang="es-ES" sz="3200" b="1" dirty="0"/>
          </a:p>
        </p:txBody>
      </p:sp>
      <p:pic>
        <p:nvPicPr>
          <p:cNvPr id="23556" name="Picture 4">
            <a:extLst>
              <a:ext uri="{FF2B5EF4-FFF2-40B4-BE49-F238E27FC236}">
                <a16:creationId xmlns:a16="http://schemas.microsoft.com/office/drawing/2014/main" id="{010081F2-9A75-49C4-A0E8-08C1D2233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350"/>
            <a:ext cx="112776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136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Sistema de gestión</a:t>
            </a:r>
          </a:p>
        </p:txBody>
      </p:sp>
    </p:spTree>
    <p:extLst>
      <p:ext uri="{BB962C8B-B14F-4D97-AF65-F5344CB8AC3E}">
        <p14:creationId xmlns:p14="http://schemas.microsoft.com/office/powerpoint/2010/main" val="3934452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event</a:t>
            </a:r>
            <a:r>
              <a:rPr lang="es-ES" sz="3200" b="1" dirty="0"/>
              <a:t> </a:t>
            </a:r>
            <a:r>
              <a:rPr lang="es-ES" sz="3200" b="1" dirty="0" err="1"/>
              <a:t>management</a:t>
            </a:r>
            <a:endParaRPr lang="es-ES" sz="2939" dirty="0"/>
          </a:p>
        </p:txBody>
      </p:sp>
      <p:pic>
        <p:nvPicPr>
          <p:cNvPr id="12290" name="Picture 2">
            <a:extLst>
              <a:ext uri="{FF2B5EF4-FFF2-40B4-BE49-F238E27FC236}">
                <a16:creationId xmlns:a16="http://schemas.microsoft.com/office/drawing/2014/main" id="{EC842250-65B9-4B8C-BFCD-13D647426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411" y="1764307"/>
            <a:ext cx="8557177" cy="44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65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Procesamiento en </a:t>
            </a:r>
            <a:r>
              <a:rPr lang="es-ES" sz="3200" b="1" dirty="0" err="1"/>
              <a:t>streaming</a:t>
            </a:r>
            <a:endParaRPr lang="es-ES" sz="3200" b="1" dirty="0"/>
          </a:p>
          <a:p>
            <a:pPr marL="262404" indent="-262404">
              <a:buFont typeface="Arial" panose="020B0604020202020204" pitchFamily="34" charset="0"/>
              <a:buChar char="•"/>
            </a:pPr>
            <a:endParaRPr lang="es-ES" sz="2939" dirty="0"/>
          </a:p>
        </p:txBody>
      </p:sp>
      <p:pic>
        <p:nvPicPr>
          <p:cNvPr id="25602" name="Picture 2">
            <a:extLst>
              <a:ext uri="{FF2B5EF4-FFF2-40B4-BE49-F238E27FC236}">
                <a16:creationId xmlns:a16="http://schemas.microsoft.com/office/drawing/2014/main" id="{E959BD45-41D0-4F62-AEE0-23BC306FA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715120"/>
            <a:ext cx="9515475"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34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a:t>
            </a:r>
            <a:r>
              <a:rPr lang="es-ES" sz="3200" b="1" dirty="0" err="1"/>
              <a:t>Resource</a:t>
            </a:r>
            <a:r>
              <a:rPr lang="es-ES" sz="3200" b="1" dirty="0"/>
              <a:t> </a:t>
            </a:r>
            <a:r>
              <a:rPr lang="es-ES" sz="3200" b="1" dirty="0" err="1"/>
              <a:t>Description</a:t>
            </a:r>
            <a:r>
              <a:rPr lang="es-ES" sz="3200" b="1" dirty="0"/>
              <a:t> Framework (RDF)</a:t>
            </a:r>
          </a:p>
          <a:p>
            <a:pPr marL="262404" indent="-262404">
              <a:buFont typeface="Arial" panose="020B0604020202020204" pitchFamily="34" charset="0"/>
              <a:buChar char="•"/>
            </a:pPr>
            <a:r>
              <a:rPr lang="es-ES" sz="2939" dirty="0"/>
              <a:t>Estándar definido por el W3C</a:t>
            </a:r>
          </a:p>
          <a:p>
            <a:pPr marL="262404" indent="-262404">
              <a:buFont typeface="Arial" panose="020B0604020202020204" pitchFamily="34" charset="0"/>
              <a:buChar char="•"/>
            </a:pPr>
            <a:r>
              <a:rPr lang="es-ES" sz="2939" dirty="0"/>
              <a:t>Expresar información de manera interoperable</a:t>
            </a:r>
          </a:p>
          <a:p>
            <a:pPr marL="262404" indent="-262404">
              <a:buFont typeface="Arial" panose="020B0604020202020204" pitchFamily="34" charset="0"/>
              <a:buChar char="•"/>
            </a:pPr>
            <a:r>
              <a:rPr lang="es-ES" sz="2939" dirty="0"/>
              <a:t>Información también procesable por una máquina</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p:txBody>
      </p:sp>
      <p:pic>
        <p:nvPicPr>
          <p:cNvPr id="1026" name="Picture 2">
            <a:extLst>
              <a:ext uri="{FF2B5EF4-FFF2-40B4-BE49-F238E27FC236}">
                <a16:creationId xmlns:a16="http://schemas.microsoft.com/office/drawing/2014/main" id="{F938AD52-59DF-47D7-B551-CF0AC4DAC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058" y="3485154"/>
            <a:ext cx="23812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rld Wide Web Consortium - Wikipedia, la enciclopedia libre">
            <a:extLst>
              <a:ext uri="{FF2B5EF4-FFF2-40B4-BE49-F238E27FC236}">
                <a16:creationId xmlns:a16="http://schemas.microsoft.com/office/drawing/2014/main" id="{2682EA89-8809-4A3D-BB2F-29509B9998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174" y="3585424"/>
            <a:ext cx="3892164" cy="264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50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Procesamiento en </a:t>
            </a:r>
            <a:r>
              <a:rPr lang="es-ES" sz="3200" b="1" dirty="0" err="1"/>
              <a:t>streaming</a:t>
            </a:r>
            <a:endParaRPr lang="es-ES" sz="3200" b="1" dirty="0"/>
          </a:p>
          <a:p>
            <a:pPr marL="262404" indent="-262404">
              <a:buFont typeface="Arial" panose="020B0604020202020204" pitchFamily="34" charset="0"/>
              <a:buChar char="•"/>
            </a:pPr>
            <a:endParaRPr lang="es-ES" sz="2939" dirty="0"/>
          </a:p>
        </p:txBody>
      </p:sp>
      <p:pic>
        <p:nvPicPr>
          <p:cNvPr id="4" name="Imagen 3">
            <a:extLst>
              <a:ext uri="{FF2B5EF4-FFF2-40B4-BE49-F238E27FC236}">
                <a16:creationId xmlns:a16="http://schemas.microsoft.com/office/drawing/2014/main" id="{1022FBF1-464B-45C6-A74B-F5A9093B5E78}"/>
              </a:ext>
            </a:extLst>
          </p:cNvPr>
          <p:cNvPicPr>
            <a:picLocks noChangeAspect="1"/>
          </p:cNvPicPr>
          <p:nvPr/>
        </p:nvPicPr>
        <p:blipFill rotWithShape="1">
          <a:blip r:embed="rId3"/>
          <a:srcRect t="4154" b="-319"/>
          <a:stretch/>
        </p:blipFill>
        <p:spPr>
          <a:xfrm>
            <a:off x="107034" y="1697011"/>
            <a:ext cx="11506199" cy="4554702"/>
          </a:xfrm>
          <a:prstGeom prst="rect">
            <a:avLst/>
          </a:prstGeom>
        </p:spPr>
      </p:pic>
    </p:spTree>
    <p:extLst>
      <p:ext uri="{BB962C8B-B14F-4D97-AF65-F5344CB8AC3E}">
        <p14:creationId xmlns:p14="http://schemas.microsoft.com/office/powerpoint/2010/main" val="3712390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Procesamiento en </a:t>
            </a:r>
            <a:r>
              <a:rPr lang="es-ES" sz="3200" b="1" dirty="0" err="1"/>
              <a:t>streaming</a:t>
            </a:r>
            <a:endParaRPr lang="es-ES" sz="3200" b="1" dirty="0"/>
          </a:p>
          <a:p>
            <a:pPr marL="262404" indent="-262404">
              <a:buFont typeface="Arial" panose="020B0604020202020204" pitchFamily="34" charset="0"/>
              <a:buChar char="•"/>
            </a:pPr>
            <a:endParaRPr lang="es-ES" sz="2939" dirty="0"/>
          </a:p>
        </p:txBody>
      </p:sp>
      <p:pic>
        <p:nvPicPr>
          <p:cNvPr id="5" name="Imagen 4">
            <a:extLst>
              <a:ext uri="{FF2B5EF4-FFF2-40B4-BE49-F238E27FC236}">
                <a16:creationId xmlns:a16="http://schemas.microsoft.com/office/drawing/2014/main" id="{28F7039A-5C86-425B-B900-644D21CB1C37}"/>
              </a:ext>
            </a:extLst>
          </p:cNvPr>
          <p:cNvPicPr>
            <a:picLocks noChangeAspect="1"/>
          </p:cNvPicPr>
          <p:nvPr/>
        </p:nvPicPr>
        <p:blipFill>
          <a:blip r:embed="rId3"/>
          <a:stretch>
            <a:fillRect/>
          </a:stretch>
        </p:blipFill>
        <p:spPr>
          <a:xfrm>
            <a:off x="0" y="1811693"/>
            <a:ext cx="12192000" cy="4347805"/>
          </a:xfrm>
          <a:prstGeom prst="rect">
            <a:avLst/>
          </a:prstGeom>
        </p:spPr>
      </p:pic>
    </p:spTree>
    <p:extLst>
      <p:ext uri="{BB962C8B-B14F-4D97-AF65-F5344CB8AC3E}">
        <p14:creationId xmlns:p14="http://schemas.microsoft.com/office/powerpoint/2010/main" val="1111801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Procesamiento en </a:t>
            </a:r>
            <a:r>
              <a:rPr lang="es-ES" sz="3200" b="1" dirty="0" err="1"/>
              <a:t>streaming</a:t>
            </a:r>
            <a:endParaRPr lang="es-ES" sz="3200" b="1" dirty="0"/>
          </a:p>
          <a:p>
            <a:pPr marL="262404" indent="-262404">
              <a:buFont typeface="Arial" panose="020B0604020202020204" pitchFamily="34" charset="0"/>
              <a:buChar char="•"/>
            </a:pPr>
            <a:endParaRPr lang="es-ES" sz="2939" dirty="0"/>
          </a:p>
        </p:txBody>
      </p:sp>
      <p:pic>
        <p:nvPicPr>
          <p:cNvPr id="5" name="Imagen 4">
            <a:extLst>
              <a:ext uri="{FF2B5EF4-FFF2-40B4-BE49-F238E27FC236}">
                <a16:creationId xmlns:a16="http://schemas.microsoft.com/office/drawing/2014/main" id="{7E660ACF-F6F5-45BE-B456-10781C1456DF}"/>
              </a:ext>
            </a:extLst>
          </p:cNvPr>
          <p:cNvPicPr>
            <a:picLocks noChangeAspect="1"/>
          </p:cNvPicPr>
          <p:nvPr/>
        </p:nvPicPr>
        <p:blipFill>
          <a:blip r:embed="rId3"/>
          <a:stretch>
            <a:fillRect/>
          </a:stretch>
        </p:blipFill>
        <p:spPr>
          <a:xfrm>
            <a:off x="1118152" y="1737796"/>
            <a:ext cx="9955696" cy="4516109"/>
          </a:xfrm>
          <a:prstGeom prst="rect">
            <a:avLst/>
          </a:prstGeom>
        </p:spPr>
      </p:pic>
    </p:spTree>
    <p:extLst>
      <p:ext uri="{BB962C8B-B14F-4D97-AF65-F5344CB8AC3E}">
        <p14:creationId xmlns:p14="http://schemas.microsoft.com/office/powerpoint/2010/main" val="3583877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Desacoplando productores y consumidores</a:t>
            </a:r>
          </a:p>
          <a:p>
            <a:pPr marL="262404" indent="-262404">
              <a:buFont typeface="Arial" panose="020B0604020202020204" pitchFamily="34" charset="0"/>
              <a:buChar char="•"/>
            </a:pPr>
            <a:r>
              <a:rPr lang="es-ES" sz="2939" dirty="0"/>
              <a:t>Productores y consumidores están desacoplados</a:t>
            </a:r>
          </a:p>
          <a:p>
            <a:pPr marL="262404" indent="-262404">
              <a:buFont typeface="Arial" panose="020B0604020202020204" pitchFamily="34" charset="0"/>
              <a:buChar char="•"/>
            </a:pPr>
            <a:r>
              <a:rPr lang="es-ES" sz="2939" dirty="0"/>
              <a:t>Consumidores lentos no afectan a los productores</a:t>
            </a:r>
          </a:p>
          <a:p>
            <a:pPr marL="262404" indent="-262404">
              <a:buFont typeface="Arial" panose="020B0604020202020204" pitchFamily="34" charset="0"/>
              <a:buChar char="•"/>
            </a:pPr>
            <a:r>
              <a:rPr lang="es-ES" sz="2939" dirty="0"/>
              <a:t>Posible añadir consumidores sin afectar a los productores</a:t>
            </a:r>
          </a:p>
          <a:p>
            <a:pPr marL="262404" indent="-262404">
              <a:buFont typeface="Arial" panose="020B0604020202020204" pitchFamily="34" charset="0"/>
              <a:buChar char="•"/>
            </a:pPr>
            <a:r>
              <a:rPr lang="es-ES" sz="2939" dirty="0"/>
              <a:t>Fallo de un consumidor no afecta al sistema</a:t>
            </a:r>
          </a:p>
        </p:txBody>
      </p:sp>
      <p:pic>
        <p:nvPicPr>
          <p:cNvPr id="4" name="Imagen 3">
            <a:extLst>
              <a:ext uri="{FF2B5EF4-FFF2-40B4-BE49-F238E27FC236}">
                <a16:creationId xmlns:a16="http://schemas.microsoft.com/office/drawing/2014/main" id="{9C368054-E98D-4919-A5E1-7FB1CAB6F2FB}"/>
              </a:ext>
            </a:extLst>
          </p:cNvPr>
          <p:cNvPicPr>
            <a:picLocks noChangeAspect="1"/>
          </p:cNvPicPr>
          <p:nvPr/>
        </p:nvPicPr>
        <p:blipFill>
          <a:blip r:embed="rId3"/>
          <a:stretch>
            <a:fillRect/>
          </a:stretch>
        </p:blipFill>
        <p:spPr>
          <a:xfrm>
            <a:off x="7911548" y="3322439"/>
            <a:ext cx="3814348" cy="2823049"/>
          </a:xfrm>
          <a:prstGeom prst="rect">
            <a:avLst/>
          </a:prstGeom>
        </p:spPr>
      </p:pic>
    </p:spTree>
    <p:extLst>
      <p:ext uri="{BB962C8B-B14F-4D97-AF65-F5344CB8AC3E}">
        <p14:creationId xmlns:p14="http://schemas.microsoft.com/office/powerpoint/2010/main" val="3212282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endParaRPr lang="es-ES" sz="3200" b="1" dirty="0"/>
          </a:p>
          <a:p>
            <a:pPr marL="262404" indent="-262404">
              <a:buFont typeface="Arial" panose="020B0604020202020204" pitchFamily="34" charset="0"/>
              <a:buChar char="•"/>
            </a:pPr>
            <a:r>
              <a:rPr lang="es-ES" sz="2939" dirty="0" err="1"/>
              <a:t>Stream</a:t>
            </a:r>
            <a:r>
              <a:rPr lang="es-ES" sz="2939" dirty="0"/>
              <a:t> de mensajes “relacionado” en Kafka</a:t>
            </a:r>
          </a:p>
          <a:p>
            <a:pPr marL="262404" indent="-262404">
              <a:buFont typeface="Arial" panose="020B0604020202020204" pitchFamily="34" charset="0"/>
              <a:buChar char="•"/>
            </a:pPr>
            <a:r>
              <a:rPr lang="es-ES" sz="2939" dirty="0"/>
              <a:t>Representación lógica</a:t>
            </a:r>
          </a:p>
          <a:p>
            <a:pPr marL="262404" indent="-262404">
              <a:buFont typeface="Arial" panose="020B0604020202020204" pitchFamily="34" charset="0"/>
              <a:buChar char="•"/>
            </a:pPr>
            <a:r>
              <a:rPr lang="es-ES" sz="2939" dirty="0"/>
              <a:t>Los </a:t>
            </a:r>
            <a:r>
              <a:rPr lang="es-ES" sz="2939" dirty="0" err="1"/>
              <a:t>topics</a:t>
            </a:r>
            <a:r>
              <a:rPr lang="es-ES" sz="2939" dirty="0"/>
              <a:t> son definidos por los desarrolladores</a:t>
            </a:r>
          </a:p>
          <a:p>
            <a:pPr marL="262404" indent="-262404">
              <a:buFont typeface="Arial" panose="020B0604020202020204" pitchFamily="34" charset="0"/>
              <a:buChar char="•"/>
            </a:pPr>
            <a:r>
              <a:rPr lang="es-ES" sz="2939" dirty="0"/>
              <a:t>Productor – </a:t>
            </a:r>
            <a:r>
              <a:rPr lang="es-ES" sz="2939" dirty="0" err="1"/>
              <a:t>Topic</a:t>
            </a:r>
            <a:r>
              <a:rPr lang="es-ES" sz="2939" dirty="0"/>
              <a:t>: relación N a N</a:t>
            </a:r>
          </a:p>
          <a:p>
            <a:pPr marL="262404" indent="-262404">
              <a:buFont typeface="Arial" panose="020B0604020202020204" pitchFamily="34" charset="0"/>
              <a:buChar char="•"/>
            </a:pPr>
            <a:r>
              <a:rPr lang="es-ES" sz="2939" dirty="0"/>
              <a:t>Número de </a:t>
            </a:r>
            <a:r>
              <a:rPr lang="es-ES" sz="2939" dirty="0" err="1"/>
              <a:t>topics</a:t>
            </a:r>
            <a:r>
              <a:rPr lang="es-ES" sz="2939" dirty="0"/>
              <a:t> ilimitado</a:t>
            </a:r>
          </a:p>
          <a:p>
            <a:pPr marL="262404" indent="-262404">
              <a:buFont typeface="Arial" panose="020B0604020202020204" pitchFamily="34" charset="0"/>
              <a:buChar char="•"/>
            </a:pPr>
            <a:r>
              <a:rPr lang="es-ES" sz="2939" dirty="0"/>
              <a:t>Dividido en múltiples particiones</a:t>
            </a:r>
          </a:p>
        </p:txBody>
      </p:sp>
    </p:spTree>
    <p:extLst>
      <p:ext uri="{BB962C8B-B14F-4D97-AF65-F5344CB8AC3E}">
        <p14:creationId xmlns:p14="http://schemas.microsoft.com/office/powerpoint/2010/main" val="3425190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r>
              <a:rPr lang="es-ES" sz="3200" b="1" dirty="0"/>
              <a:t> - </a:t>
            </a:r>
            <a:r>
              <a:rPr lang="es-ES" sz="3200" b="1" dirty="0" err="1"/>
              <a:t>Partitions</a:t>
            </a:r>
            <a:endParaRPr lang="es-ES" sz="3200" b="1" dirty="0"/>
          </a:p>
          <a:p>
            <a:pPr marL="262404" indent="-262404">
              <a:buFont typeface="Arial" panose="020B0604020202020204" pitchFamily="34" charset="0"/>
              <a:buChar char="•"/>
            </a:pPr>
            <a:endParaRPr lang="es-ES" sz="2939" dirty="0"/>
          </a:p>
        </p:txBody>
      </p:sp>
      <p:pic>
        <p:nvPicPr>
          <p:cNvPr id="26626" name="Picture 2" descr="Kafka Topic">
            <a:extLst>
              <a:ext uri="{FF2B5EF4-FFF2-40B4-BE49-F238E27FC236}">
                <a16:creationId xmlns:a16="http://schemas.microsoft.com/office/drawing/2014/main" id="{AB18E9FF-3D85-441B-A133-D1B975621D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64"/>
          <a:stretch/>
        </p:blipFill>
        <p:spPr bwMode="auto">
          <a:xfrm>
            <a:off x="1557130" y="1898374"/>
            <a:ext cx="9077739" cy="416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723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r>
              <a:rPr lang="es-ES" sz="3200" b="1" dirty="0"/>
              <a:t> - Logs</a:t>
            </a:r>
          </a:p>
          <a:p>
            <a:pPr marL="262404" indent="-262404">
              <a:buFont typeface="Arial" panose="020B0604020202020204" pitchFamily="34" charset="0"/>
              <a:buChar char="•"/>
            </a:pPr>
            <a:endParaRPr lang="es-ES" sz="2939" dirty="0"/>
          </a:p>
        </p:txBody>
      </p:sp>
      <p:pic>
        <p:nvPicPr>
          <p:cNvPr id="4" name="Imagen 3">
            <a:extLst>
              <a:ext uri="{FF2B5EF4-FFF2-40B4-BE49-F238E27FC236}">
                <a16:creationId xmlns:a16="http://schemas.microsoft.com/office/drawing/2014/main" id="{21CACF70-D87D-4322-BC25-D254EBB54B5C}"/>
              </a:ext>
            </a:extLst>
          </p:cNvPr>
          <p:cNvPicPr>
            <a:picLocks noChangeAspect="1"/>
          </p:cNvPicPr>
          <p:nvPr/>
        </p:nvPicPr>
        <p:blipFill>
          <a:blip r:embed="rId3"/>
          <a:stretch>
            <a:fillRect/>
          </a:stretch>
        </p:blipFill>
        <p:spPr>
          <a:xfrm>
            <a:off x="621195" y="2264057"/>
            <a:ext cx="10949609" cy="3702982"/>
          </a:xfrm>
          <a:prstGeom prst="rect">
            <a:avLst/>
          </a:prstGeom>
        </p:spPr>
      </p:pic>
    </p:spTree>
    <p:extLst>
      <p:ext uri="{BB962C8B-B14F-4D97-AF65-F5344CB8AC3E}">
        <p14:creationId xmlns:p14="http://schemas.microsoft.com/office/powerpoint/2010/main" val="4124561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r>
              <a:rPr lang="es-ES" sz="3200" b="1" dirty="0"/>
              <a:t> - Logs</a:t>
            </a:r>
          </a:p>
          <a:p>
            <a:pPr marL="262404" indent="-262404">
              <a:buFont typeface="Arial" panose="020B0604020202020204" pitchFamily="34" charset="0"/>
              <a:buChar char="•"/>
            </a:pPr>
            <a:endParaRPr lang="es-ES" sz="2939" dirty="0"/>
          </a:p>
        </p:txBody>
      </p:sp>
      <p:pic>
        <p:nvPicPr>
          <p:cNvPr id="5" name="Imagen 4">
            <a:extLst>
              <a:ext uri="{FF2B5EF4-FFF2-40B4-BE49-F238E27FC236}">
                <a16:creationId xmlns:a16="http://schemas.microsoft.com/office/drawing/2014/main" id="{535C6AC2-6BBE-4334-9613-5E9C9274E51F}"/>
              </a:ext>
            </a:extLst>
          </p:cNvPr>
          <p:cNvPicPr>
            <a:picLocks noChangeAspect="1"/>
          </p:cNvPicPr>
          <p:nvPr/>
        </p:nvPicPr>
        <p:blipFill rotWithShape="1">
          <a:blip r:embed="rId3"/>
          <a:srcRect l="2771" r="4747"/>
          <a:stretch/>
        </p:blipFill>
        <p:spPr>
          <a:xfrm>
            <a:off x="337930" y="997798"/>
            <a:ext cx="11275303" cy="4862403"/>
          </a:xfrm>
          <a:prstGeom prst="rect">
            <a:avLst/>
          </a:prstGeom>
        </p:spPr>
      </p:pic>
    </p:spTree>
    <p:extLst>
      <p:ext uri="{BB962C8B-B14F-4D97-AF65-F5344CB8AC3E}">
        <p14:creationId xmlns:p14="http://schemas.microsoft.com/office/powerpoint/2010/main" val="20175389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Topics</a:t>
            </a:r>
            <a:r>
              <a:rPr lang="es-ES" sz="3200" b="1" dirty="0"/>
              <a:t> - Logs</a:t>
            </a:r>
          </a:p>
          <a:p>
            <a:pPr marL="262404" indent="-262404">
              <a:buFont typeface="Arial" panose="020B0604020202020204" pitchFamily="34" charset="0"/>
              <a:buChar char="•"/>
            </a:pPr>
            <a:endParaRPr lang="es-ES" sz="2939" dirty="0"/>
          </a:p>
        </p:txBody>
      </p:sp>
      <p:pic>
        <p:nvPicPr>
          <p:cNvPr id="4" name="Imagen 3">
            <a:extLst>
              <a:ext uri="{FF2B5EF4-FFF2-40B4-BE49-F238E27FC236}">
                <a16:creationId xmlns:a16="http://schemas.microsoft.com/office/drawing/2014/main" id="{8D6DEDE8-0610-410C-B7CC-CEC373E23FD3}"/>
              </a:ext>
            </a:extLst>
          </p:cNvPr>
          <p:cNvPicPr>
            <a:picLocks noChangeAspect="1"/>
          </p:cNvPicPr>
          <p:nvPr/>
        </p:nvPicPr>
        <p:blipFill rotWithShape="1">
          <a:blip r:embed="rId3"/>
          <a:srcRect t="6001" b="4645"/>
          <a:stretch/>
        </p:blipFill>
        <p:spPr>
          <a:xfrm>
            <a:off x="585327" y="2000388"/>
            <a:ext cx="11021346" cy="4141990"/>
          </a:xfrm>
          <a:prstGeom prst="rect">
            <a:avLst/>
          </a:prstGeom>
        </p:spPr>
      </p:pic>
    </p:spTree>
    <p:extLst>
      <p:ext uri="{BB962C8B-B14F-4D97-AF65-F5344CB8AC3E}">
        <p14:creationId xmlns:p14="http://schemas.microsoft.com/office/powerpoint/2010/main" val="3366442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Kappa</a:t>
            </a:r>
          </a:p>
          <a:p>
            <a:pPr marL="262404" indent="-262404">
              <a:buFont typeface="Arial" panose="020B0604020202020204" pitchFamily="34" charset="0"/>
              <a:buChar char="•"/>
            </a:pPr>
            <a:r>
              <a:rPr lang="es-ES" sz="2939" dirty="0"/>
              <a:t>Utilización de log distribuido</a:t>
            </a:r>
          </a:p>
          <a:p>
            <a:pPr marL="262404" indent="-262404">
              <a:buFont typeface="Arial" panose="020B0604020202020204" pitchFamily="34" charset="0"/>
              <a:buChar char="•"/>
            </a:pPr>
            <a:r>
              <a:rPr lang="es-ES" sz="2939" dirty="0"/>
              <a:t>Patrón publicación / suscripción</a:t>
            </a:r>
          </a:p>
          <a:p>
            <a:pPr marL="262404" indent="-262404">
              <a:buFont typeface="Arial" panose="020B0604020202020204" pitchFamily="34" charset="0"/>
              <a:buChar char="•"/>
            </a:pPr>
            <a:r>
              <a:rPr lang="es-ES" sz="2939" dirty="0"/>
              <a:t>Patrón </a:t>
            </a:r>
            <a:r>
              <a:rPr lang="es-ES" sz="2939" dirty="0" err="1"/>
              <a:t>event</a:t>
            </a:r>
            <a:r>
              <a:rPr lang="es-ES" sz="2939" dirty="0"/>
              <a:t> </a:t>
            </a:r>
            <a:r>
              <a:rPr lang="es-ES" sz="2939" dirty="0" err="1"/>
              <a:t>sourcing</a:t>
            </a:r>
            <a:endParaRPr lang="es-ES" sz="2939" dirty="0"/>
          </a:p>
          <a:p>
            <a:pPr marL="262404" indent="-262404">
              <a:buFont typeface="Arial" panose="020B0604020202020204" pitchFamily="34" charset="0"/>
              <a:buChar char="•"/>
            </a:pPr>
            <a:r>
              <a:rPr lang="es-ES" sz="2939" dirty="0"/>
              <a:t>Facilita el análisis de datos posterior</a:t>
            </a:r>
          </a:p>
        </p:txBody>
      </p:sp>
    </p:spTree>
    <p:extLst>
      <p:ext uri="{BB962C8B-B14F-4D97-AF65-F5344CB8AC3E}">
        <p14:creationId xmlns:p14="http://schemas.microsoft.com/office/powerpoint/2010/main" val="318152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a:t>
            </a:r>
            <a:r>
              <a:rPr lang="es-ES" sz="3200" b="1" dirty="0" err="1"/>
              <a:t>Resource</a:t>
            </a:r>
            <a:r>
              <a:rPr lang="es-ES" sz="3200" b="1" dirty="0"/>
              <a:t> </a:t>
            </a:r>
            <a:r>
              <a:rPr lang="es-ES" sz="3200" b="1" dirty="0" err="1"/>
              <a:t>Description</a:t>
            </a:r>
            <a:r>
              <a:rPr lang="es-ES" sz="3200" b="1" dirty="0"/>
              <a:t> Framework (RDF)</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p:txBody>
      </p:sp>
      <p:pic>
        <p:nvPicPr>
          <p:cNvPr id="2050" name="Picture 2" descr="Example 1">
            <a:extLst>
              <a:ext uri="{FF2B5EF4-FFF2-40B4-BE49-F238E27FC236}">
                <a16:creationId xmlns:a16="http://schemas.microsoft.com/office/drawing/2014/main" id="{E1309650-0EFE-4571-B53D-03C4A5EDB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639" y="3097058"/>
            <a:ext cx="7792722" cy="66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77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Posible inconvenientes Kafka</a:t>
            </a:r>
          </a:p>
          <a:p>
            <a:pPr marL="262404" indent="-262404">
              <a:buFont typeface="Arial" panose="020B0604020202020204" pitchFamily="34" charset="0"/>
              <a:buChar char="•"/>
            </a:pPr>
            <a:r>
              <a:rPr lang="es-ES" sz="2939" dirty="0"/>
              <a:t>No está diseñado para garantizar el orden</a:t>
            </a:r>
          </a:p>
          <a:p>
            <a:pPr marL="262404" indent="-262404">
              <a:buFont typeface="Arial" panose="020B0604020202020204" pitchFamily="34" charset="0"/>
              <a:buChar char="•"/>
            </a:pPr>
            <a:r>
              <a:rPr lang="es-ES" sz="2939" dirty="0"/>
              <a:t>Utilización de alternativa como </a:t>
            </a:r>
            <a:r>
              <a:rPr lang="es-ES" sz="2939" dirty="0" err="1"/>
              <a:t>ActiveMQ</a:t>
            </a:r>
            <a:endParaRPr lang="es-ES" sz="2939" dirty="0"/>
          </a:p>
          <a:p>
            <a:pPr marL="948204" lvl="1" indent="-262404"/>
            <a:r>
              <a:rPr lang="es-ES" sz="2800" dirty="0"/>
              <a:t>Uso de JMS</a:t>
            </a:r>
          </a:p>
          <a:p>
            <a:pPr marL="948204" lvl="1" indent="-262404"/>
            <a:r>
              <a:rPr lang="es-ES" sz="2800" dirty="0"/>
              <a:t>Preserva el orden de los mensajes enviados</a:t>
            </a:r>
          </a:p>
        </p:txBody>
      </p:sp>
      <p:pic>
        <p:nvPicPr>
          <p:cNvPr id="32770" name="Picture 2" descr="Apache ActiveMQ Artemis Migration Guide">
            <a:extLst>
              <a:ext uri="{FF2B5EF4-FFF2-40B4-BE49-F238E27FC236}">
                <a16:creationId xmlns:a16="http://schemas.microsoft.com/office/drawing/2014/main" id="{8B66809E-42B0-402E-A8A3-63FA15B4F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7341" y="4211292"/>
            <a:ext cx="38481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362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ActiveMQ</a:t>
            </a:r>
            <a:endParaRPr lang="es-ES" sz="3200" b="1" dirty="0"/>
          </a:p>
        </p:txBody>
      </p:sp>
      <p:pic>
        <p:nvPicPr>
          <p:cNvPr id="37890" name="Picture 2" descr="5 Minutes or Less: ActiveMQ with JMS Queues and Topics - Tomitribe">
            <a:extLst>
              <a:ext uri="{FF2B5EF4-FFF2-40B4-BE49-F238E27FC236}">
                <a16:creationId xmlns:a16="http://schemas.microsoft.com/office/drawing/2014/main" id="{B6964DAC-87FC-4A0C-8745-37E0D7EA9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160" y="1687487"/>
            <a:ext cx="7479679" cy="437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337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Generación de RDF</a:t>
            </a:r>
          </a:p>
          <a:p>
            <a:pPr marL="262404" indent="-262404">
              <a:buFont typeface="Arial" panose="020B0604020202020204" pitchFamily="34" charset="0"/>
              <a:buChar char="•"/>
            </a:pPr>
            <a:endParaRPr lang="es-ES" sz="2939" dirty="0"/>
          </a:p>
        </p:txBody>
      </p:sp>
      <p:sp>
        <p:nvSpPr>
          <p:cNvPr id="2" name="Rectángulo: esquinas redondeadas 1">
            <a:extLst>
              <a:ext uri="{FF2B5EF4-FFF2-40B4-BE49-F238E27FC236}">
                <a16:creationId xmlns:a16="http://schemas.microsoft.com/office/drawing/2014/main" id="{583688EC-A21D-47F0-AAF0-7C9358251BAC}"/>
              </a:ext>
            </a:extLst>
          </p:cNvPr>
          <p:cNvSpPr/>
          <p:nvPr/>
        </p:nvSpPr>
        <p:spPr>
          <a:xfrm>
            <a:off x="909429" y="3231756"/>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ETL</a:t>
            </a:r>
          </a:p>
        </p:txBody>
      </p:sp>
      <p:sp>
        <p:nvSpPr>
          <p:cNvPr id="5" name="Rectángulo: esquinas redondeadas 4">
            <a:extLst>
              <a:ext uri="{FF2B5EF4-FFF2-40B4-BE49-F238E27FC236}">
                <a16:creationId xmlns:a16="http://schemas.microsoft.com/office/drawing/2014/main" id="{B7BAEBF3-055C-463D-B5B4-70A3D00A27C0}"/>
              </a:ext>
            </a:extLst>
          </p:cNvPr>
          <p:cNvSpPr/>
          <p:nvPr/>
        </p:nvSpPr>
        <p:spPr>
          <a:xfrm>
            <a:off x="6215843" y="3226017"/>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management-system</a:t>
            </a:r>
            <a:endParaRPr lang="es-ES" dirty="0"/>
          </a:p>
        </p:txBody>
      </p:sp>
      <p:sp>
        <p:nvSpPr>
          <p:cNvPr id="6" name="Rectángulo: esquinas redondeadas 5">
            <a:extLst>
              <a:ext uri="{FF2B5EF4-FFF2-40B4-BE49-F238E27FC236}">
                <a16:creationId xmlns:a16="http://schemas.microsoft.com/office/drawing/2014/main" id="{DC68B858-D37D-4079-A0A6-71FE312B770A}"/>
              </a:ext>
            </a:extLst>
          </p:cNvPr>
          <p:cNvSpPr/>
          <p:nvPr/>
        </p:nvSpPr>
        <p:spPr>
          <a:xfrm>
            <a:off x="8866565" y="3231756"/>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RDF</a:t>
            </a:r>
          </a:p>
        </p:txBody>
      </p:sp>
      <p:cxnSp>
        <p:nvCxnSpPr>
          <p:cNvPr id="7" name="Conector recto de flecha 6">
            <a:extLst>
              <a:ext uri="{FF2B5EF4-FFF2-40B4-BE49-F238E27FC236}">
                <a16:creationId xmlns:a16="http://schemas.microsoft.com/office/drawing/2014/main" id="{10BD7337-D6CA-4C74-B9BD-2C721792FBF5}"/>
              </a:ext>
            </a:extLst>
          </p:cNvPr>
          <p:cNvCxnSpPr>
            <a:stCxn id="5" idx="3"/>
            <a:endCxn id="6" idx="1"/>
          </p:cNvCxnSpPr>
          <p:nvPr/>
        </p:nvCxnSpPr>
        <p:spPr>
          <a:xfrm>
            <a:off x="7935312" y="3703096"/>
            <a:ext cx="931253" cy="5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esquinas redondeadas 9">
            <a:extLst>
              <a:ext uri="{FF2B5EF4-FFF2-40B4-BE49-F238E27FC236}">
                <a16:creationId xmlns:a16="http://schemas.microsoft.com/office/drawing/2014/main" id="{F3E52216-7DA9-4A44-8EC8-A72DEACE5817}"/>
              </a:ext>
            </a:extLst>
          </p:cNvPr>
          <p:cNvSpPr/>
          <p:nvPr/>
        </p:nvSpPr>
        <p:spPr>
          <a:xfrm>
            <a:off x="3565121" y="3221817"/>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err="1"/>
              <a:t>POJOs</a:t>
            </a:r>
            <a:endParaRPr lang="es-ES" dirty="0"/>
          </a:p>
        </p:txBody>
      </p:sp>
      <p:cxnSp>
        <p:nvCxnSpPr>
          <p:cNvPr id="12" name="Conector recto de flecha 11">
            <a:extLst>
              <a:ext uri="{FF2B5EF4-FFF2-40B4-BE49-F238E27FC236}">
                <a16:creationId xmlns:a16="http://schemas.microsoft.com/office/drawing/2014/main" id="{783B95F9-72D6-44B2-8E50-F0D526EF656D}"/>
              </a:ext>
            </a:extLst>
          </p:cNvPr>
          <p:cNvCxnSpPr>
            <a:stCxn id="2" idx="3"/>
            <a:endCxn id="10" idx="1"/>
          </p:cNvCxnSpPr>
          <p:nvPr/>
        </p:nvCxnSpPr>
        <p:spPr>
          <a:xfrm flipV="1">
            <a:off x="2628898" y="3698896"/>
            <a:ext cx="936223" cy="9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344E867-742A-4481-ABBA-6D902B54B10E}"/>
              </a:ext>
            </a:extLst>
          </p:cNvPr>
          <p:cNvCxnSpPr>
            <a:stCxn id="10" idx="3"/>
            <a:endCxn id="5" idx="1"/>
          </p:cNvCxnSpPr>
          <p:nvPr/>
        </p:nvCxnSpPr>
        <p:spPr>
          <a:xfrm>
            <a:off x="5284590" y="3698896"/>
            <a:ext cx="931253" cy="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3043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Generación de RDF</a:t>
            </a:r>
          </a:p>
          <a:p>
            <a:pPr marL="262404" indent="-262404">
              <a:buFont typeface="Arial" panose="020B0604020202020204" pitchFamily="34" charset="0"/>
              <a:buChar char="•"/>
            </a:pPr>
            <a:endParaRPr lang="es-ES" sz="2939" dirty="0"/>
          </a:p>
        </p:txBody>
      </p:sp>
      <p:sp>
        <p:nvSpPr>
          <p:cNvPr id="2" name="Rectángulo: esquinas redondeadas 1">
            <a:extLst>
              <a:ext uri="{FF2B5EF4-FFF2-40B4-BE49-F238E27FC236}">
                <a16:creationId xmlns:a16="http://schemas.microsoft.com/office/drawing/2014/main" id="{583688EC-A21D-47F0-AAF0-7C9358251BAC}"/>
              </a:ext>
            </a:extLst>
          </p:cNvPr>
          <p:cNvSpPr/>
          <p:nvPr/>
        </p:nvSpPr>
        <p:spPr>
          <a:xfrm>
            <a:off x="909429" y="3231756"/>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ETL</a:t>
            </a:r>
          </a:p>
        </p:txBody>
      </p:sp>
      <p:sp>
        <p:nvSpPr>
          <p:cNvPr id="5" name="Rectángulo: esquinas redondeadas 4">
            <a:extLst>
              <a:ext uri="{FF2B5EF4-FFF2-40B4-BE49-F238E27FC236}">
                <a16:creationId xmlns:a16="http://schemas.microsoft.com/office/drawing/2014/main" id="{B7BAEBF3-055C-463D-B5B4-70A3D00A27C0}"/>
              </a:ext>
            </a:extLst>
          </p:cNvPr>
          <p:cNvSpPr/>
          <p:nvPr/>
        </p:nvSpPr>
        <p:spPr>
          <a:xfrm>
            <a:off x="6215843" y="3226017"/>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management-system</a:t>
            </a:r>
            <a:endParaRPr lang="es-ES" dirty="0"/>
          </a:p>
        </p:txBody>
      </p:sp>
      <p:sp>
        <p:nvSpPr>
          <p:cNvPr id="6" name="Rectángulo: esquinas redondeadas 5">
            <a:extLst>
              <a:ext uri="{FF2B5EF4-FFF2-40B4-BE49-F238E27FC236}">
                <a16:creationId xmlns:a16="http://schemas.microsoft.com/office/drawing/2014/main" id="{DC68B858-D37D-4079-A0A6-71FE312B770A}"/>
              </a:ext>
            </a:extLst>
          </p:cNvPr>
          <p:cNvSpPr/>
          <p:nvPr/>
        </p:nvSpPr>
        <p:spPr>
          <a:xfrm>
            <a:off x="8866565" y="3231756"/>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RDF</a:t>
            </a:r>
          </a:p>
        </p:txBody>
      </p:sp>
      <p:cxnSp>
        <p:nvCxnSpPr>
          <p:cNvPr id="7" name="Conector recto de flecha 6">
            <a:extLst>
              <a:ext uri="{FF2B5EF4-FFF2-40B4-BE49-F238E27FC236}">
                <a16:creationId xmlns:a16="http://schemas.microsoft.com/office/drawing/2014/main" id="{10BD7337-D6CA-4C74-B9BD-2C721792FBF5}"/>
              </a:ext>
            </a:extLst>
          </p:cNvPr>
          <p:cNvCxnSpPr>
            <a:stCxn id="5" idx="3"/>
            <a:endCxn id="6" idx="1"/>
          </p:cNvCxnSpPr>
          <p:nvPr/>
        </p:nvCxnSpPr>
        <p:spPr>
          <a:xfrm>
            <a:off x="7935312" y="3703096"/>
            <a:ext cx="931253" cy="5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F0D9DD33-D26D-454A-9542-2F60C6F744AC}"/>
              </a:ext>
            </a:extLst>
          </p:cNvPr>
          <p:cNvSpPr/>
          <p:nvPr/>
        </p:nvSpPr>
        <p:spPr>
          <a:xfrm>
            <a:off x="3565121" y="2247782"/>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Objetos planos</a:t>
            </a:r>
          </a:p>
        </p:txBody>
      </p:sp>
      <p:sp>
        <p:nvSpPr>
          <p:cNvPr id="13" name="Rectángulo: esquinas redondeadas 12">
            <a:extLst>
              <a:ext uri="{FF2B5EF4-FFF2-40B4-BE49-F238E27FC236}">
                <a16:creationId xmlns:a16="http://schemas.microsoft.com/office/drawing/2014/main" id="{F6908499-399F-4EDB-8409-B92F7C131AFE}"/>
              </a:ext>
            </a:extLst>
          </p:cNvPr>
          <p:cNvSpPr/>
          <p:nvPr/>
        </p:nvSpPr>
        <p:spPr>
          <a:xfrm>
            <a:off x="3565120" y="4205792"/>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Relaciones</a:t>
            </a:r>
          </a:p>
        </p:txBody>
      </p:sp>
      <p:cxnSp>
        <p:nvCxnSpPr>
          <p:cNvPr id="16" name="Conector: angular 15">
            <a:extLst>
              <a:ext uri="{FF2B5EF4-FFF2-40B4-BE49-F238E27FC236}">
                <a16:creationId xmlns:a16="http://schemas.microsoft.com/office/drawing/2014/main" id="{F77AC8C0-43E4-405C-8F89-FE54971A7CAF}"/>
              </a:ext>
            </a:extLst>
          </p:cNvPr>
          <p:cNvCxnSpPr>
            <a:stCxn id="2" idx="3"/>
            <a:endCxn id="17" idx="1"/>
          </p:cNvCxnSpPr>
          <p:nvPr/>
        </p:nvCxnSpPr>
        <p:spPr>
          <a:xfrm flipV="1">
            <a:off x="2628898" y="2724861"/>
            <a:ext cx="936223" cy="9839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a:extLst>
              <a:ext uri="{FF2B5EF4-FFF2-40B4-BE49-F238E27FC236}">
                <a16:creationId xmlns:a16="http://schemas.microsoft.com/office/drawing/2014/main" id="{085EE741-3DE9-49DD-AF56-3D4A7316A5CF}"/>
              </a:ext>
            </a:extLst>
          </p:cNvPr>
          <p:cNvCxnSpPr>
            <a:stCxn id="2" idx="3"/>
            <a:endCxn id="13" idx="1"/>
          </p:cNvCxnSpPr>
          <p:nvPr/>
        </p:nvCxnSpPr>
        <p:spPr>
          <a:xfrm>
            <a:off x="2628898" y="3708835"/>
            <a:ext cx="936222" cy="9740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B9AE61D5-4979-4D24-AE88-22300048BD00}"/>
              </a:ext>
            </a:extLst>
          </p:cNvPr>
          <p:cNvCxnSpPr>
            <a:stCxn id="17" idx="3"/>
            <a:endCxn id="5" idx="0"/>
          </p:cNvCxnSpPr>
          <p:nvPr/>
        </p:nvCxnSpPr>
        <p:spPr>
          <a:xfrm>
            <a:off x="5284590" y="2724861"/>
            <a:ext cx="1790988" cy="501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3A7D2751-FB4A-4E6D-ABA7-D0812C0770F2}"/>
              </a:ext>
            </a:extLst>
          </p:cNvPr>
          <p:cNvCxnSpPr>
            <a:stCxn id="13" idx="3"/>
            <a:endCxn id="5" idx="2"/>
          </p:cNvCxnSpPr>
          <p:nvPr/>
        </p:nvCxnSpPr>
        <p:spPr>
          <a:xfrm flipV="1">
            <a:off x="5284589" y="4180174"/>
            <a:ext cx="1790989" cy="5026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0759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Objetos planos</a:t>
            </a:r>
          </a:p>
          <a:p>
            <a:pPr marL="262404" indent="-262404">
              <a:buFont typeface="Arial" panose="020B0604020202020204" pitchFamily="34" charset="0"/>
              <a:buChar char="•"/>
            </a:pPr>
            <a:endParaRPr lang="es-ES" sz="2939" dirty="0"/>
          </a:p>
        </p:txBody>
      </p:sp>
      <p:pic>
        <p:nvPicPr>
          <p:cNvPr id="9" name="Imagen 8">
            <a:extLst>
              <a:ext uri="{FF2B5EF4-FFF2-40B4-BE49-F238E27FC236}">
                <a16:creationId xmlns:a16="http://schemas.microsoft.com/office/drawing/2014/main" id="{B2747E55-F8B2-4402-88EA-6E85AA58DD6B}"/>
              </a:ext>
            </a:extLst>
          </p:cNvPr>
          <p:cNvPicPr>
            <a:picLocks noChangeAspect="1"/>
          </p:cNvPicPr>
          <p:nvPr/>
        </p:nvPicPr>
        <p:blipFill>
          <a:blip r:embed="rId3"/>
          <a:stretch>
            <a:fillRect/>
          </a:stretch>
        </p:blipFill>
        <p:spPr>
          <a:xfrm>
            <a:off x="2719387" y="2481055"/>
            <a:ext cx="6753225" cy="3028950"/>
          </a:xfrm>
          <a:prstGeom prst="rect">
            <a:avLst/>
          </a:prstGeom>
        </p:spPr>
      </p:pic>
    </p:spTree>
    <p:extLst>
      <p:ext uri="{BB962C8B-B14F-4D97-AF65-F5344CB8AC3E}">
        <p14:creationId xmlns:p14="http://schemas.microsoft.com/office/powerpoint/2010/main" val="2996163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Objetos planos</a:t>
            </a:r>
          </a:p>
          <a:p>
            <a:pPr marL="262404" indent="-262404">
              <a:buFont typeface="Arial" panose="020B0604020202020204" pitchFamily="34" charset="0"/>
              <a:buChar char="•"/>
            </a:pPr>
            <a:endParaRPr lang="es-ES" sz="2939" dirty="0"/>
          </a:p>
        </p:txBody>
      </p:sp>
      <p:pic>
        <p:nvPicPr>
          <p:cNvPr id="4" name="Imagen 3">
            <a:extLst>
              <a:ext uri="{FF2B5EF4-FFF2-40B4-BE49-F238E27FC236}">
                <a16:creationId xmlns:a16="http://schemas.microsoft.com/office/drawing/2014/main" id="{C07BD9C9-B626-4B9C-A661-DD89FF199CF5}"/>
              </a:ext>
            </a:extLst>
          </p:cNvPr>
          <p:cNvPicPr>
            <a:picLocks noChangeAspect="1"/>
          </p:cNvPicPr>
          <p:nvPr/>
        </p:nvPicPr>
        <p:blipFill>
          <a:blip r:embed="rId3"/>
          <a:stretch>
            <a:fillRect/>
          </a:stretch>
        </p:blipFill>
        <p:spPr>
          <a:xfrm>
            <a:off x="4800600" y="1411149"/>
            <a:ext cx="2590800" cy="4791075"/>
          </a:xfrm>
          <a:prstGeom prst="rect">
            <a:avLst/>
          </a:prstGeom>
        </p:spPr>
      </p:pic>
    </p:spTree>
    <p:extLst>
      <p:ext uri="{BB962C8B-B14F-4D97-AF65-F5344CB8AC3E}">
        <p14:creationId xmlns:p14="http://schemas.microsoft.com/office/powerpoint/2010/main" val="2206384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Relación con la factoría de </a:t>
            </a:r>
            <a:r>
              <a:rPr lang="es-ES" sz="3200" b="1" dirty="0" err="1"/>
              <a:t>URIs</a:t>
            </a:r>
            <a:endParaRPr lang="es-ES" sz="3200" b="1" dirty="0"/>
          </a:p>
          <a:p>
            <a:pPr marL="262404" indent="-262404">
              <a:buFont typeface="Arial" panose="020B0604020202020204" pitchFamily="34" charset="0"/>
              <a:buChar char="•"/>
            </a:pPr>
            <a:endParaRPr lang="es-ES" sz="2939" dirty="0"/>
          </a:p>
        </p:txBody>
      </p:sp>
      <p:sp>
        <p:nvSpPr>
          <p:cNvPr id="5" name="Rectángulo: esquinas redondeadas 4">
            <a:extLst>
              <a:ext uri="{FF2B5EF4-FFF2-40B4-BE49-F238E27FC236}">
                <a16:creationId xmlns:a16="http://schemas.microsoft.com/office/drawing/2014/main" id="{B7BAEBF3-055C-463D-B5B4-70A3D00A27C0}"/>
              </a:ext>
            </a:extLst>
          </p:cNvPr>
          <p:cNvSpPr/>
          <p:nvPr/>
        </p:nvSpPr>
        <p:spPr>
          <a:xfrm>
            <a:off x="3890087" y="2609788"/>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management-system</a:t>
            </a:r>
            <a:endParaRPr lang="es-ES" dirty="0"/>
          </a:p>
        </p:txBody>
      </p:sp>
      <p:sp>
        <p:nvSpPr>
          <p:cNvPr id="6" name="Rectángulo: esquinas redondeadas 5">
            <a:extLst>
              <a:ext uri="{FF2B5EF4-FFF2-40B4-BE49-F238E27FC236}">
                <a16:creationId xmlns:a16="http://schemas.microsoft.com/office/drawing/2014/main" id="{DC68B858-D37D-4079-A0A6-71FE312B770A}"/>
              </a:ext>
            </a:extLst>
          </p:cNvPr>
          <p:cNvSpPr/>
          <p:nvPr/>
        </p:nvSpPr>
        <p:spPr>
          <a:xfrm>
            <a:off x="6540809" y="2615527"/>
            <a:ext cx="1719469" cy="9541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RDF</a:t>
            </a:r>
          </a:p>
        </p:txBody>
      </p:sp>
      <p:cxnSp>
        <p:nvCxnSpPr>
          <p:cNvPr id="7" name="Conector recto de flecha 6">
            <a:extLst>
              <a:ext uri="{FF2B5EF4-FFF2-40B4-BE49-F238E27FC236}">
                <a16:creationId xmlns:a16="http://schemas.microsoft.com/office/drawing/2014/main" id="{10BD7337-D6CA-4C74-B9BD-2C721792FBF5}"/>
              </a:ext>
            </a:extLst>
          </p:cNvPr>
          <p:cNvCxnSpPr>
            <a:stCxn id="5" idx="3"/>
            <a:endCxn id="6" idx="1"/>
          </p:cNvCxnSpPr>
          <p:nvPr/>
        </p:nvCxnSpPr>
        <p:spPr>
          <a:xfrm>
            <a:off x="5609556" y="3086867"/>
            <a:ext cx="931253" cy="5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2CEF00BC-CC25-4373-AF5A-5E62F06C79E9}"/>
              </a:ext>
            </a:extLst>
          </p:cNvPr>
          <p:cNvSpPr/>
          <p:nvPr/>
        </p:nvSpPr>
        <p:spPr>
          <a:xfrm>
            <a:off x="2588062" y="4074720"/>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uris-factory</a:t>
            </a:r>
            <a:endParaRPr lang="es-ES" dirty="0"/>
          </a:p>
        </p:txBody>
      </p:sp>
      <p:sp>
        <p:nvSpPr>
          <p:cNvPr id="15" name="Rectángulo: esquinas redondeadas 14">
            <a:extLst>
              <a:ext uri="{FF2B5EF4-FFF2-40B4-BE49-F238E27FC236}">
                <a16:creationId xmlns:a16="http://schemas.microsoft.com/office/drawing/2014/main" id="{BB357687-D301-4D92-9F2B-90FAF9AB8265}"/>
              </a:ext>
            </a:extLst>
          </p:cNvPr>
          <p:cNvSpPr/>
          <p:nvPr/>
        </p:nvSpPr>
        <p:spPr>
          <a:xfrm>
            <a:off x="5215447" y="4074720"/>
            <a:ext cx="1719469" cy="954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discovery</a:t>
            </a:r>
            <a:endParaRPr lang="es-ES" dirty="0"/>
          </a:p>
        </p:txBody>
      </p:sp>
      <p:cxnSp>
        <p:nvCxnSpPr>
          <p:cNvPr id="8" name="Conector: angular 7">
            <a:extLst>
              <a:ext uri="{FF2B5EF4-FFF2-40B4-BE49-F238E27FC236}">
                <a16:creationId xmlns:a16="http://schemas.microsoft.com/office/drawing/2014/main" id="{72FFF7EC-C8E5-4C49-A8D9-37AD92AA16E4}"/>
              </a:ext>
            </a:extLst>
          </p:cNvPr>
          <p:cNvCxnSpPr>
            <a:stCxn id="5" idx="2"/>
            <a:endCxn id="14" idx="0"/>
          </p:cNvCxnSpPr>
          <p:nvPr/>
        </p:nvCxnSpPr>
        <p:spPr>
          <a:xfrm rot="5400000">
            <a:off x="3843423" y="3168320"/>
            <a:ext cx="510775" cy="13020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angular 9">
            <a:extLst>
              <a:ext uri="{FF2B5EF4-FFF2-40B4-BE49-F238E27FC236}">
                <a16:creationId xmlns:a16="http://schemas.microsoft.com/office/drawing/2014/main" id="{F5647C5A-E827-4C73-9695-004041D495B6}"/>
              </a:ext>
            </a:extLst>
          </p:cNvPr>
          <p:cNvCxnSpPr>
            <a:stCxn id="5" idx="2"/>
            <a:endCxn id="15" idx="0"/>
          </p:cNvCxnSpPr>
          <p:nvPr/>
        </p:nvCxnSpPr>
        <p:spPr>
          <a:xfrm rot="16200000" flipH="1">
            <a:off x="5157115" y="3156652"/>
            <a:ext cx="510775" cy="1325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453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Almacenamiento de datos</a:t>
            </a:r>
          </a:p>
        </p:txBody>
      </p:sp>
    </p:spTree>
    <p:extLst>
      <p:ext uri="{BB962C8B-B14F-4D97-AF65-F5344CB8AC3E}">
        <p14:creationId xmlns:p14="http://schemas.microsoft.com/office/powerpoint/2010/main" val="1884947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Arquitectura </a:t>
            </a:r>
            <a:r>
              <a:rPr lang="es-ES" sz="3200" b="1" dirty="0" err="1"/>
              <a:t>event</a:t>
            </a:r>
            <a:r>
              <a:rPr lang="es-ES" sz="3200" b="1" dirty="0"/>
              <a:t> </a:t>
            </a:r>
            <a:r>
              <a:rPr lang="es-ES" sz="3200" b="1" dirty="0" err="1"/>
              <a:t>management</a:t>
            </a:r>
            <a:endParaRPr lang="es-ES" sz="2939" dirty="0"/>
          </a:p>
        </p:txBody>
      </p:sp>
      <p:pic>
        <p:nvPicPr>
          <p:cNvPr id="12290" name="Picture 2">
            <a:extLst>
              <a:ext uri="{FF2B5EF4-FFF2-40B4-BE49-F238E27FC236}">
                <a16:creationId xmlns:a16="http://schemas.microsoft.com/office/drawing/2014/main" id="{EC842250-65B9-4B8C-BFCD-13D647426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411" y="1764307"/>
            <a:ext cx="8557177" cy="44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2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t>
            </a:r>
            <a:r>
              <a:rPr lang="es-ES" sz="3200" b="1" dirty="0" err="1"/>
              <a:t>triplestore</a:t>
            </a:r>
            <a:endParaRPr lang="es-ES" sz="3200" b="1" dirty="0"/>
          </a:p>
          <a:p>
            <a:pPr marL="262404" indent="-262404">
              <a:buFont typeface="Arial" panose="020B0604020202020204" pitchFamily="34" charset="0"/>
              <a:buChar char="•"/>
            </a:pPr>
            <a:r>
              <a:rPr lang="es-ES" sz="2939" dirty="0"/>
              <a:t>Cumplimiento de las especificaciones del proyecto ASIO, planteadas en el pliego.</a:t>
            </a:r>
          </a:p>
          <a:p>
            <a:pPr marL="262404" indent="-262404">
              <a:buFont typeface="Arial" panose="020B0604020202020204" pitchFamily="34" charset="0"/>
              <a:buChar char="•"/>
            </a:pPr>
            <a:r>
              <a:rPr lang="es-ES" sz="2939" dirty="0"/>
              <a:t>Flexibilidad, y reducción de deuda técnica.</a:t>
            </a:r>
          </a:p>
          <a:p>
            <a:pPr marL="262404" indent="-262404">
              <a:buFont typeface="Arial" panose="020B0604020202020204" pitchFamily="34" charset="0"/>
              <a:buChar char="•"/>
            </a:pPr>
            <a:r>
              <a:rPr lang="es-ES" sz="2939" dirty="0"/>
              <a:t>Cumplimiento de plazos de entrega</a:t>
            </a:r>
          </a:p>
        </p:txBody>
      </p:sp>
    </p:spTree>
    <p:extLst>
      <p:ext uri="{BB962C8B-B14F-4D97-AF65-F5344CB8AC3E}">
        <p14:creationId xmlns:p14="http://schemas.microsoft.com/office/powerpoint/2010/main" val="327919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a:t>
            </a:r>
            <a:r>
              <a:rPr lang="es-ES" sz="3200" b="1" dirty="0" err="1"/>
              <a:t>Resource</a:t>
            </a:r>
            <a:r>
              <a:rPr lang="es-ES" sz="3200" b="1" dirty="0"/>
              <a:t> </a:t>
            </a:r>
            <a:r>
              <a:rPr lang="es-ES" sz="3200" b="1" dirty="0" err="1"/>
              <a:t>Description</a:t>
            </a:r>
            <a:r>
              <a:rPr lang="es-ES" sz="3200" b="1" dirty="0"/>
              <a:t> Framework (RDF)</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endParaRPr lang="es-ES" sz="2939" dirty="0"/>
          </a:p>
        </p:txBody>
      </p:sp>
      <p:pic>
        <p:nvPicPr>
          <p:cNvPr id="3074" name="Picture 2" descr="Image">
            <a:extLst>
              <a:ext uri="{FF2B5EF4-FFF2-40B4-BE49-F238E27FC236}">
                <a16:creationId xmlns:a16="http://schemas.microsoft.com/office/drawing/2014/main" id="{E5B3262B-6378-4574-BABD-52524296A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399" y="2894537"/>
            <a:ext cx="6207202" cy="1624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499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Wikibase</a:t>
            </a:r>
            <a:endParaRPr lang="es-ES" sz="3200" b="1" dirty="0"/>
          </a:p>
          <a:p>
            <a:pPr marL="262404" indent="-262404">
              <a:buFont typeface="Arial" panose="020B0604020202020204" pitchFamily="34" charset="0"/>
              <a:buChar char="•"/>
            </a:pPr>
            <a:endParaRPr lang="es-ES" sz="2939" dirty="0"/>
          </a:p>
        </p:txBody>
      </p:sp>
      <p:pic>
        <p:nvPicPr>
          <p:cNvPr id="38914" name="Picture 2">
            <a:extLst>
              <a:ext uri="{FF2B5EF4-FFF2-40B4-BE49-F238E27FC236}">
                <a16:creationId xmlns:a16="http://schemas.microsoft.com/office/drawing/2014/main" id="{758E67A9-25B8-45E0-8CDB-F4FB71732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60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(API LPD)+ </a:t>
            </a:r>
            <a:r>
              <a:rPr lang="es-ES" sz="3200" b="1" dirty="0" err="1"/>
              <a:t>Fuseki</a:t>
            </a:r>
            <a:r>
              <a:rPr lang="es-ES" sz="3200" b="1" dirty="0"/>
              <a:t> (</a:t>
            </a:r>
            <a:r>
              <a:rPr lang="es-ES" sz="3200" b="1" dirty="0" err="1"/>
              <a:t>EndPoint</a:t>
            </a:r>
            <a:r>
              <a:rPr lang="es-ES" sz="3200" b="1" dirty="0"/>
              <a:t> SPARQL) + </a:t>
            </a:r>
            <a:r>
              <a:rPr lang="es-ES" sz="3200" b="1" dirty="0" err="1"/>
              <a:t>Triplestore</a:t>
            </a:r>
            <a:endParaRPr lang="es-ES" sz="3200" b="1" dirty="0"/>
          </a:p>
          <a:p>
            <a:pPr marL="262404" indent="-262404">
              <a:buFont typeface="Arial" panose="020B0604020202020204" pitchFamily="34" charset="0"/>
              <a:buChar char="•"/>
            </a:pPr>
            <a:endParaRPr lang="es-ES" sz="2939" dirty="0"/>
          </a:p>
        </p:txBody>
      </p:sp>
      <p:pic>
        <p:nvPicPr>
          <p:cNvPr id="40962" name="Picture 2" descr="Trellis">
            <a:extLst>
              <a:ext uri="{FF2B5EF4-FFF2-40B4-BE49-F238E27FC236}">
                <a16:creationId xmlns:a16="http://schemas.microsoft.com/office/drawing/2014/main" id="{E25825F3-041A-4DEC-96E9-916D8AFB9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937" y="1779940"/>
            <a:ext cx="5488126" cy="4117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4460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Trellis</a:t>
            </a:r>
            <a:r>
              <a:rPr lang="es-ES" sz="3200" b="1" dirty="0"/>
              <a:t> (API LPD)+ </a:t>
            </a:r>
            <a:r>
              <a:rPr lang="es-ES" sz="3200" b="1" dirty="0" err="1"/>
              <a:t>Fuseki</a:t>
            </a:r>
            <a:r>
              <a:rPr lang="es-ES" sz="3200" b="1" dirty="0"/>
              <a:t> (</a:t>
            </a:r>
            <a:r>
              <a:rPr lang="es-ES" sz="3200" b="1" dirty="0" err="1"/>
              <a:t>EndPoint</a:t>
            </a:r>
            <a:r>
              <a:rPr lang="es-ES" sz="3200" b="1" dirty="0"/>
              <a:t> SPARQL) + </a:t>
            </a:r>
            <a:r>
              <a:rPr lang="es-ES" sz="3200" b="1" dirty="0" err="1"/>
              <a:t>Triplestore</a:t>
            </a:r>
            <a:endParaRPr lang="es-ES" sz="3200" b="1" dirty="0"/>
          </a:p>
          <a:p>
            <a:pPr marL="262404" indent="-262404">
              <a:buFont typeface="Arial" panose="020B0604020202020204" pitchFamily="34" charset="0"/>
              <a:buChar char="•"/>
            </a:pPr>
            <a:endParaRPr lang="es-ES" sz="2939" dirty="0"/>
          </a:p>
        </p:txBody>
      </p:sp>
      <p:pic>
        <p:nvPicPr>
          <p:cNvPr id="41986" name="Picture 2" descr="Arquitectura Trellis + Fuseki">
            <a:extLst>
              <a:ext uri="{FF2B5EF4-FFF2-40B4-BE49-F238E27FC236}">
                <a16:creationId xmlns:a16="http://schemas.microsoft.com/office/drawing/2014/main" id="{C774170B-F9FA-4DF1-8561-A320DF23C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2" y="1770654"/>
            <a:ext cx="5819775"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29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err="1"/>
              <a:t>Wikibase</a:t>
            </a:r>
            <a:r>
              <a:rPr lang="es-ES" sz="3200" b="1" dirty="0"/>
              <a:t> + </a:t>
            </a:r>
            <a:r>
              <a:rPr lang="es-ES" sz="3200" b="1" dirty="0" err="1"/>
              <a:t>Trellis</a:t>
            </a:r>
            <a:endParaRPr lang="es-ES" sz="3200" b="1" dirty="0"/>
          </a:p>
          <a:p>
            <a:pPr marL="262404" indent="-262404">
              <a:buFont typeface="Arial" panose="020B0604020202020204" pitchFamily="34" charset="0"/>
              <a:buChar char="•"/>
            </a:pPr>
            <a:r>
              <a:rPr lang="es-ES" sz="2939" dirty="0" err="1"/>
              <a:t>Wikibase</a:t>
            </a:r>
            <a:r>
              <a:rPr lang="es-ES" sz="2939" dirty="0"/>
              <a:t> para administradores</a:t>
            </a:r>
          </a:p>
          <a:p>
            <a:pPr marL="262404" indent="-262404">
              <a:buFont typeface="Arial" panose="020B0604020202020204" pitchFamily="34" charset="0"/>
              <a:buChar char="•"/>
            </a:pPr>
            <a:r>
              <a:rPr lang="es-ES" sz="2939" dirty="0" err="1"/>
              <a:t>Trellis</a:t>
            </a:r>
            <a:r>
              <a:rPr lang="es-ES" sz="2939" dirty="0"/>
              <a:t> para </a:t>
            </a:r>
            <a:r>
              <a:rPr lang="es-ES" sz="2939" dirty="0" err="1"/>
              <a:t>core</a:t>
            </a:r>
            <a:r>
              <a:rPr lang="es-ES" sz="2939" dirty="0"/>
              <a:t> y uso general</a:t>
            </a:r>
          </a:p>
        </p:txBody>
      </p:sp>
    </p:spTree>
    <p:extLst>
      <p:ext uri="{BB962C8B-B14F-4D97-AF65-F5344CB8AC3E}">
        <p14:creationId xmlns:p14="http://schemas.microsoft.com/office/powerpoint/2010/main" val="586815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t>
            </a:r>
            <a:r>
              <a:rPr lang="es-ES" sz="3200" b="1" dirty="0" err="1"/>
              <a:t>triplestore</a:t>
            </a:r>
            <a:r>
              <a:rPr lang="es-ES" sz="3200" b="1" dirty="0"/>
              <a:t> (ajuste a requisitos)</a:t>
            </a:r>
          </a:p>
          <a:p>
            <a:pPr marL="262404" indent="-262404">
              <a:buFont typeface="Arial" panose="020B0604020202020204" pitchFamily="34" charset="0"/>
              <a:buChar char="•"/>
            </a:pPr>
            <a:endParaRPr lang="es-ES" sz="2939" dirty="0"/>
          </a:p>
        </p:txBody>
      </p:sp>
      <p:graphicFrame>
        <p:nvGraphicFramePr>
          <p:cNvPr id="2" name="Tabla 3">
            <a:extLst>
              <a:ext uri="{FF2B5EF4-FFF2-40B4-BE49-F238E27FC236}">
                <a16:creationId xmlns:a16="http://schemas.microsoft.com/office/drawing/2014/main" id="{42B8F686-7F83-4B79-86D2-B1C799D4D9D0}"/>
              </a:ext>
            </a:extLst>
          </p:cNvPr>
          <p:cNvGraphicFramePr>
            <a:graphicFrameLocks noGrp="1"/>
          </p:cNvGraphicFramePr>
          <p:nvPr>
            <p:extLst>
              <p:ext uri="{D42A27DB-BD31-4B8C-83A1-F6EECF244321}">
                <p14:modId xmlns:p14="http://schemas.microsoft.com/office/powerpoint/2010/main" val="1708139216"/>
              </p:ext>
            </p:extLst>
          </p:nvPr>
        </p:nvGraphicFramePr>
        <p:xfrm>
          <a:off x="2568227" y="2511064"/>
          <a:ext cx="7042426" cy="2595880"/>
        </p:xfrm>
        <a:graphic>
          <a:graphicData uri="http://schemas.openxmlformats.org/drawingml/2006/table">
            <a:tbl>
              <a:tblPr firstRow="1" bandRow="1">
                <a:tableStyleId>{5C22544A-7EE6-4342-B048-85BDC9FD1C3A}</a:tableStyleId>
              </a:tblPr>
              <a:tblGrid>
                <a:gridCol w="3812209">
                  <a:extLst>
                    <a:ext uri="{9D8B030D-6E8A-4147-A177-3AD203B41FA5}">
                      <a16:colId xmlns:a16="http://schemas.microsoft.com/office/drawing/2014/main" val="4100690131"/>
                    </a:ext>
                  </a:extLst>
                </a:gridCol>
                <a:gridCol w="1610139">
                  <a:extLst>
                    <a:ext uri="{9D8B030D-6E8A-4147-A177-3AD203B41FA5}">
                      <a16:colId xmlns:a16="http://schemas.microsoft.com/office/drawing/2014/main" val="1666781851"/>
                    </a:ext>
                  </a:extLst>
                </a:gridCol>
                <a:gridCol w="1620078">
                  <a:extLst>
                    <a:ext uri="{9D8B030D-6E8A-4147-A177-3AD203B41FA5}">
                      <a16:colId xmlns:a16="http://schemas.microsoft.com/office/drawing/2014/main" val="186838836"/>
                    </a:ext>
                  </a:extLst>
                </a:gridCol>
              </a:tblGrid>
              <a:tr h="370840">
                <a:tc>
                  <a:txBody>
                    <a:bodyPr/>
                    <a:lstStyle/>
                    <a:p>
                      <a:endParaRPr lang="es-ES" dirty="0"/>
                    </a:p>
                  </a:txBody>
                  <a:tcPr/>
                </a:tc>
                <a:tc>
                  <a:txBody>
                    <a:bodyPr/>
                    <a:lstStyle/>
                    <a:p>
                      <a:r>
                        <a:rPr lang="es-ES" dirty="0" err="1"/>
                        <a:t>Wikibase</a:t>
                      </a:r>
                      <a:endParaRPr lang="es-ES" dirty="0"/>
                    </a:p>
                  </a:txBody>
                  <a:tcPr/>
                </a:tc>
                <a:tc>
                  <a:txBody>
                    <a:bodyPr/>
                    <a:lstStyle/>
                    <a:p>
                      <a:r>
                        <a:rPr lang="es-ES" dirty="0" err="1"/>
                        <a:t>Trellis</a:t>
                      </a:r>
                      <a:r>
                        <a:rPr lang="es-ES" dirty="0"/>
                        <a:t> + </a:t>
                      </a:r>
                      <a:r>
                        <a:rPr lang="es-ES" dirty="0" err="1"/>
                        <a:t>Fuseki</a:t>
                      </a:r>
                      <a:endParaRPr lang="es-ES" dirty="0"/>
                    </a:p>
                  </a:txBody>
                  <a:tcPr/>
                </a:tc>
                <a:extLst>
                  <a:ext uri="{0D108BD9-81ED-4DB2-BD59-A6C34878D82A}">
                    <a16:rowId xmlns:a16="http://schemas.microsoft.com/office/drawing/2014/main" val="3280156944"/>
                  </a:ext>
                </a:extLst>
              </a:tr>
              <a:tr h="370840">
                <a:tc>
                  <a:txBody>
                    <a:bodyPr/>
                    <a:lstStyle/>
                    <a:p>
                      <a:r>
                        <a:rPr lang="es-ES" dirty="0"/>
                        <a:t>Autentificación</a:t>
                      </a:r>
                    </a:p>
                  </a:txBody>
                  <a:tcPr/>
                </a:tc>
                <a:tc>
                  <a:txBody>
                    <a:bodyPr/>
                    <a:lstStyle/>
                    <a:p>
                      <a:r>
                        <a:rPr lang="es-ES" dirty="0"/>
                        <a:t>ALTO</a:t>
                      </a:r>
                    </a:p>
                  </a:txBody>
                  <a:tcPr/>
                </a:tc>
                <a:tc>
                  <a:txBody>
                    <a:bodyPr/>
                    <a:lstStyle/>
                    <a:p>
                      <a:r>
                        <a:rPr lang="es-ES" dirty="0"/>
                        <a:t>ALTO</a:t>
                      </a:r>
                    </a:p>
                  </a:txBody>
                  <a:tcPr/>
                </a:tc>
                <a:extLst>
                  <a:ext uri="{0D108BD9-81ED-4DB2-BD59-A6C34878D82A}">
                    <a16:rowId xmlns:a16="http://schemas.microsoft.com/office/drawing/2014/main" val="4070031673"/>
                  </a:ext>
                </a:extLst>
              </a:tr>
              <a:tr h="370840">
                <a:tc>
                  <a:txBody>
                    <a:bodyPr/>
                    <a:lstStyle/>
                    <a:p>
                      <a:r>
                        <a:rPr lang="es-ES" dirty="0"/>
                        <a:t>Autorización</a:t>
                      </a:r>
                    </a:p>
                  </a:txBody>
                  <a:tcPr/>
                </a:tc>
                <a:tc>
                  <a:txBody>
                    <a:bodyPr/>
                    <a:lstStyle/>
                    <a:p>
                      <a:r>
                        <a:rPr lang="es-ES" dirty="0"/>
                        <a:t>INSUFICIENTE</a:t>
                      </a:r>
                    </a:p>
                  </a:txBody>
                  <a:tcPr/>
                </a:tc>
                <a:tc>
                  <a:txBody>
                    <a:bodyPr/>
                    <a:lstStyle/>
                    <a:p>
                      <a:r>
                        <a:rPr lang="es-ES" dirty="0"/>
                        <a:t>ALTO</a:t>
                      </a:r>
                    </a:p>
                  </a:txBody>
                  <a:tcPr/>
                </a:tc>
                <a:extLst>
                  <a:ext uri="{0D108BD9-81ED-4DB2-BD59-A6C34878D82A}">
                    <a16:rowId xmlns:a16="http://schemas.microsoft.com/office/drawing/2014/main" val="314207433"/>
                  </a:ext>
                </a:extLst>
              </a:tr>
              <a:tr h="370840">
                <a:tc>
                  <a:txBody>
                    <a:bodyPr/>
                    <a:lstStyle/>
                    <a:p>
                      <a:r>
                        <a:rPr lang="es-ES" dirty="0"/>
                        <a:t>API </a:t>
                      </a:r>
                      <a:r>
                        <a:rPr lang="es-ES" dirty="0" err="1"/>
                        <a:t>Linked</a:t>
                      </a:r>
                      <a:r>
                        <a:rPr lang="es-ES" dirty="0"/>
                        <a:t> Data</a:t>
                      </a:r>
                    </a:p>
                  </a:txBody>
                  <a:tcPr/>
                </a:tc>
                <a:tc>
                  <a:txBody>
                    <a:bodyPr/>
                    <a:lstStyle/>
                    <a:p>
                      <a:r>
                        <a:rPr lang="es-ES" dirty="0"/>
                        <a:t>INSUFICIENTE</a:t>
                      </a:r>
                    </a:p>
                  </a:txBody>
                  <a:tcPr/>
                </a:tc>
                <a:tc>
                  <a:txBody>
                    <a:bodyPr/>
                    <a:lstStyle/>
                    <a:p>
                      <a:r>
                        <a:rPr lang="es-ES" dirty="0"/>
                        <a:t>ALTO</a:t>
                      </a:r>
                    </a:p>
                  </a:txBody>
                  <a:tcPr/>
                </a:tc>
                <a:extLst>
                  <a:ext uri="{0D108BD9-81ED-4DB2-BD59-A6C34878D82A}">
                    <a16:rowId xmlns:a16="http://schemas.microsoft.com/office/drawing/2014/main" val="3098455016"/>
                  </a:ext>
                </a:extLst>
              </a:tr>
              <a:tr h="370840">
                <a:tc>
                  <a:txBody>
                    <a:bodyPr/>
                    <a:lstStyle/>
                    <a:p>
                      <a:r>
                        <a:rPr lang="es-ES" dirty="0"/>
                        <a:t>Endpoint SPARQL</a:t>
                      </a:r>
                    </a:p>
                  </a:txBody>
                  <a:tcPr/>
                </a:tc>
                <a:tc>
                  <a:txBody>
                    <a:bodyPr/>
                    <a:lstStyle/>
                    <a:p>
                      <a:r>
                        <a:rPr lang="es-ES" dirty="0"/>
                        <a:t>SUFICIENTE</a:t>
                      </a:r>
                    </a:p>
                  </a:txBody>
                  <a:tcPr/>
                </a:tc>
                <a:tc>
                  <a:txBody>
                    <a:bodyPr/>
                    <a:lstStyle/>
                    <a:p>
                      <a:r>
                        <a:rPr lang="es-ES" dirty="0"/>
                        <a:t>ALTO</a:t>
                      </a:r>
                    </a:p>
                  </a:txBody>
                  <a:tcPr/>
                </a:tc>
                <a:extLst>
                  <a:ext uri="{0D108BD9-81ED-4DB2-BD59-A6C34878D82A}">
                    <a16:rowId xmlns:a16="http://schemas.microsoft.com/office/drawing/2014/main" val="135889282"/>
                  </a:ext>
                </a:extLst>
              </a:tr>
              <a:tr h="370840">
                <a:tc>
                  <a:txBody>
                    <a:bodyPr/>
                    <a:lstStyle/>
                    <a:p>
                      <a:r>
                        <a:rPr lang="es-ES" dirty="0"/>
                        <a:t>Triple Store</a:t>
                      </a:r>
                    </a:p>
                  </a:txBody>
                  <a:tcPr/>
                </a:tc>
                <a:tc>
                  <a:txBody>
                    <a:bodyPr/>
                    <a:lstStyle/>
                    <a:p>
                      <a:r>
                        <a:rPr lang="es-ES" dirty="0"/>
                        <a:t>BAJO</a:t>
                      </a:r>
                    </a:p>
                  </a:txBody>
                  <a:tcPr/>
                </a:tc>
                <a:tc>
                  <a:txBody>
                    <a:bodyPr/>
                    <a:lstStyle/>
                    <a:p>
                      <a:r>
                        <a:rPr lang="es-ES" dirty="0"/>
                        <a:t>ALTO</a:t>
                      </a:r>
                    </a:p>
                  </a:txBody>
                  <a:tcPr/>
                </a:tc>
                <a:extLst>
                  <a:ext uri="{0D108BD9-81ED-4DB2-BD59-A6C34878D82A}">
                    <a16:rowId xmlns:a16="http://schemas.microsoft.com/office/drawing/2014/main" val="2386298386"/>
                  </a:ext>
                </a:extLst>
              </a:tr>
              <a:tr h="370840">
                <a:tc>
                  <a:txBody>
                    <a:bodyPr/>
                    <a:lstStyle/>
                    <a:p>
                      <a:r>
                        <a:rPr lang="es-ES" dirty="0"/>
                        <a:t>Interfaz gráfica</a:t>
                      </a:r>
                    </a:p>
                  </a:txBody>
                  <a:tcPr/>
                </a:tc>
                <a:tc>
                  <a:txBody>
                    <a:bodyPr/>
                    <a:lstStyle/>
                    <a:p>
                      <a:r>
                        <a:rPr lang="es-ES" dirty="0"/>
                        <a:t>ALTO</a:t>
                      </a:r>
                    </a:p>
                  </a:txBody>
                  <a:tcPr/>
                </a:tc>
                <a:tc>
                  <a:txBody>
                    <a:bodyPr/>
                    <a:lstStyle/>
                    <a:p>
                      <a:r>
                        <a:rPr lang="es-ES" dirty="0"/>
                        <a:t>INSUFICIENTE</a:t>
                      </a:r>
                    </a:p>
                  </a:txBody>
                  <a:tcPr/>
                </a:tc>
                <a:extLst>
                  <a:ext uri="{0D108BD9-81ED-4DB2-BD59-A6C34878D82A}">
                    <a16:rowId xmlns:a16="http://schemas.microsoft.com/office/drawing/2014/main" val="384017441"/>
                  </a:ext>
                </a:extLst>
              </a:tr>
            </a:tbl>
          </a:graphicData>
        </a:graphic>
      </p:graphicFrame>
    </p:spTree>
    <p:extLst>
      <p:ext uri="{BB962C8B-B14F-4D97-AF65-F5344CB8AC3E}">
        <p14:creationId xmlns:p14="http://schemas.microsoft.com/office/powerpoint/2010/main" val="1677503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Almacenamiento en sistema LDP</a:t>
            </a:r>
          </a:p>
          <a:p>
            <a:pPr marL="262404" indent="-262404">
              <a:buFont typeface="Arial" panose="020B0604020202020204" pitchFamily="34" charset="0"/>
              <a:buChar char="•"/>
            </a:pPr>
            <a:r>
              <a:rPr lang="es-ES" sz="2939" dirty="0"/>
              <a:t>Almacenamiento de RDF</a:t>
            </a:r>
          </a:p>
          <a:p>
            <a:pPr marL="262404" indent="-262404">
              <a:buFont typeface="Arial" panose="020B0604020202020204" pitchFamily="34" charset="0"/>
              <a:buChar char="•"/>
            </a:pPr>
            <a:r>
              <a:rPr lang="es-ES" sz="2939" dirty="0"/>
              <a:t>A través de LDP</a:t>
            </a:r>
          </a:p>
          <a:p>
            <a:pPr marL="262404" indent="-262404">
              <a:buFont typeface="Arial" panose="020B0604020202020204" pitchFamily="34" charset="0"/>
              <a:buChar char="•"/>
            </a:pPr>
            <a:r>
              <a:rPr lang="es-ES" sz="2939" dirty="0"/>
              <a:t>Versionado: mementos</a:t>
            </a:r>
          </a:p>
          <a:p>
            <a:pPr marL="262404" indent="-262404">
              <a:buFont typeface="Arial" panose="020B0604020202020204" pitchFamily="34" charset="0"/>
              <a:buChar char="•"/>
            </a:pPr>
            <a:endParaRPr lang="es-ES" sz="2939" dirty="0"/>
          </a:p>
        </p:txBody>
      </p:sp>
    </p:spTree>
    <p:extLst>
      <p:ext uri="{BB962C8B-B14F-4D97-AF65-F5344CB8AC3E}">
        <p14:creationId xmlns:p14="http://schemas.microsoft.com/office/powerpoint/2010/main" val="3457631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Memento </a:t>
            </a:r>
            <a:r>
              <a:rPr lang="es-ES" sz="3200" b="1" dirty="0" err="1"/>
              <a:t>framework</a:t>
            </a:r>
            <a:endParaRPr lang="es-ES" sz="3200" b="1" dirty="0"/>
          </a:p>
          <a:p>
            <a:pPr marL="262404" indent="-262404">
              <a:buFont typeface="Arial" panose="020B0604020202020204" pitchFamily="34" charset="0"/>
              <a:buChar char="•"/>
            </a:pPr>
            <a:endParaRPr lang="es-ES" sz="2939" dirty="0"/>
          </a:p>
        </p:txBody>
      </p:sp>
      <p:pic>
        <p:nvPicPr>
          <p:cNvPr id="43010" name="Picture 2" descr="A resource versioning strategy, and its expression in RDF. ">
            <a:extLst>
              <a:ext uri="{FF2B5EF4-FFF2-40B4-BE49-F238E27FC236}">
                <a16:creationId xmlns:a16="http://schemas.microsoft.com/office/drawing/2014/main" id="{F2C93974-D266-4AC9-8613-4DF144F91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28" y="1753156"/>
            <a:ext cx="4791144" cy="445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041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Memento </a:t>
            </a:r>
            <a:r>
              <a:rPr lang="es-ES" sz="3200" b="1" dirty="0" err="1"/>
              <a:t>framework</a:t>
            </a:r>
            <a:endParaRPr lang="es-ES" sz="3200" b="1" dirty="0"/>
          </a:p>
          <a:p>
            <a:pPr marL="262404" indent="-262404">
              <a:buFont typeface="Arial" panose="020B0604020202020204" pitchFamily="34" charset="0"/>
              <a:buChar char="•"/>
            </a:pPr>
            <a:endParaRPr lang="es-ES" sz="2939" dirty="0"/>
          </a:p>
        </p:txBody>
      </p:sp>
      <p:pic>
        <p:nvPicPr>
          <p:cNvPr id="46082" name="Picture 2" descr="Memento Resource Versioning. ">
            <a:extLst>
              <a:ext uri="{FF2B5EF4-FFF2-40B4-BE49-F238E27FC236}">
                <a16:creationId xmlns:a16="http://schemas.microsoft.com/office/drawing/2014/main" id="{BFD1616C-A322-4B8D-8F4C-BA4810AB0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344" y="1730559"/>
            <a:ext cx="4183312" cy="433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21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Memento </a:t>
            </a:r>
            <a:r>
              <a:rPr lang="es-ES" sz="3200" b="1" dirty="0" err="1"/>
              <a:t>framework</a:t>
            </a:r>
            <a:endParaRPr lang="es-ES" sz="3200" b="1" dirty="0"/>
          </a:p>
          <a:p>
            <a:pPr marL="262404" indent="-262404">
              <a:buFont typeface="Arial" panose="020B0604020202020204" pitchFamily="34" charset="0"/>
              <a:buChar char="•"/>
            </a:pPr>
            <a:endParaRPr lang="es-ES" sz="2939" dirty="0"/>
          </a:p>
        </p:txBody>
      </p:sp>
      <p:pic>
        <p:nvPicPr>
          <p:cNvPr id="47106" name="Picture 2" descr="Memento Resource Versioning and Linked Data. ">
            <a:extLst>
              <a:ext uri="{FF2B5EF4-FFF2-40B4-BE49-F238E27FC236}">
                <a16:creationId xmlns:a16="http://schemas.microsoft.com/office/drawing/2014/main" id="{304C784C-6A50-4284-B8D2-C0AF07984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582" y="1728179"/>
            <a:ext cx="3973716" cy="43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5872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AB62FD-00D9-4364-AD3E-B3FE264A65BF}"/>
              </a:ext>
            </a:extLst>
          </p:cNvPr>
          <p:cNvSpPr>
            <a:spLocks noGrp="1"/>
          </p:cNvSpPr>
          <p:nvPr>
            <p:ph type="title"/>
          </p:nvPr>
        </p:nvSpPr>
        <p:spPr>
          <a:xfrm>
            <a:off x="733697" y="2995071"/>
            <a:ext cx="10515600" cy="1325563"/>
          </a:xfrm>
        </p:spPr>
        <p:txBody>
          <a:bodyPr/>
          <a:lstStyle/>
          <a:p>
            <a:pPr algn="ctr"/>
            <a:r>
              <a:rPr lang="es-ES" dirty="0"/>
              <a:t>Módulos auxiliares</a:t>
            </a:r>
          </a:p>
        </p:txBody>
      </p:sp>
    </p:spTree>
    <p:extLst>
      <p:ext uri="{BB962C8B-B14F-4D97-AF65-F5344CB8AC3E}">
        <p14:creationId xmlns:p14="http://schemas.microsoft.com/office/powerpoint/2010/main" val="71522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a:t>
            </a:r>
            <a:r>
              <a:rPr lang="es-ES" sz="3200" b="1" dirty="0" err="1"/>
              <a:t>Resource</a:t>
            </a:r>
            <a:r>
              <a:rPr lang="es-ES" sz="3200" b="1" dirty="0"/>
              <a:t> </a:t>
            </a:r>
            <a:r>
              <a:rPr lang="es-ES" sz="3200" b="1" dirty="0" err="1"/>
              <a:t>Description</a:t>
            </a:r>
            <a:r>
              <a:rPr lang="es-ES" sz="3200" b="1" dirty="0"/>
              <a:t> Framework (RDF)</a:t>
            </a:r>
          </a:p>
          <a:p>
            <a:pPr marL="262404" indent="-262404">
              <a:buFont typeface="Arial" panose="020B0604020202020204" pitchFamily="34" charset="0"/>
              <a:buChar char="•"/>
            </a:pPr>
            <a:endParaRPr lang="es-ES" sz="2939" dirty="0"/>
          </a:p>
          <a:p>
            <a:pPr marL="262404" indent="-262404">
              <a:buFont typeface="Arial" panose="020B0604020202020204" pitchFamily="34" charset="0"/>
              <a:buChar char="•"/>
            </a:pPr>
            <a:r>
              <a:rPr lang="es-ES" sz="2939" dirty="0"/>
              <a:t>Diferentes formatos </a:t>
            </a:r>
          </a:p>
          <a:p>
            <a:pPr marL="948204" lvl="1" indent="-262404"/>
            <a:r>
              <a:rPr lang="es-ES" sz="2500" dirty="0"/>
              <a:t>RDF/XML</a:t>
            </a:r>
          </a:p>
          <a:p>
            <a:pPr marL="948204" lvl="1" indent="-262404"/>
            <a:r>
              <a:rPr lang="es-ES" sz="2500" dirty="0" err="1"/>
              <a:t>Turtle</a:t>
            </a:r>
            <a:endParaRPr lang="es-ES" sz="2500" dirty="0"/>
          </a:p>
          <a:p>
            <a:pPr marL="948204" lvl="1" indent="-262404"/>
            <a:r>
              <a:rPr lang="es-ES" sz="2500" dirty="0"/>
              <a:t>N-Triples</a:t>
            </a:r>
          </a:p>
          <a:p>
            <a:pPr marL="948204" lvl="1" indent="-262404"/>
            <a:r>
              <a:rPr lang="es-ES" sz="2500" dirty="0"/>
              <a:t>…</a:t>
            </a:r>
          </a:p>
        </p:txBody>
      </p:sp>
    </p:spTree>
    <p:extLst>
      <p:ext uri="{BB962C8B-B14F-4D97-AF65-F5344CB8AC3E}">
        <p14:creationId xmlns:p14="http://schemas.microsoft.com/office/powerpoint/2010/main" val="23726850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Autenticación y autorización</a:t>
            </a:r>
          </a:p>
          <a:p>
            <a:pPr marL="262404" indent="-262404">
              <a:buFont typeface="Arial" panose="020B0604020202020204" pitchFamily="34" charset="0"/>
              <a:buChar char="•"/>
            </a:pPr>
            <a:r>
              <a:rPr lang="es-ES" sz="2939" dirty="0"/>
              <a:t>Usuarios procedentes de</a:t>
            </a:r>
          </a:p>
          <a:p>
            <a:pPr marL="948204" lvl="1" indent="-262404"/>
            <a:r>
              <a:rPr lang="es-ES" sz="2800" dirty="0"/>
              <a:t>SIR</a:t>
            </a:r>
          </a:p>
          <a:p>
            <a:pPr marL="948204" lvl="1" indent="-262404"/>
            <a:r>
              <a:rPr lang="es-ES" sz="2800" dirty="0"/>
              <a:t>Usuarios locales</a:t>
            </a:r>
          </a:p>
        </p:txBody>
      </p:sp>
    </p:spTree>
    <p:extLst>
      <p:ext uri="{BB962C8B-B14F-4D97-AF65-F5344CB8AC3E}">
        <p14:creationId xmlns:p14="http://schemas.microsoft.com/office/powerpoint/2010/main" val="2378327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SIR</a:t>
            </a:r>
          </a:p>
          <a:p>
            <a:pPr marL="262404" indent="-262404">
              <a:buFont typeface="Arial" panose="020B0604020202020204" pitchFamily="34" charset="0"/>
              <a:buChar char="•"/>
            </a:pPr>
            <a:r>
              <a:rPr lang="es-ES" sz="2800" dirty="0"/>
              <a:t>Servicio de autenticación federado</a:t>
            </a:r>
          </a:p>
          <a:p>
            <a:pPr marL="262404" indent="-262404">
              <a:buFont typeface="Arial" panose="020B0604020202020204" pitchFamily="34" charset="0"/>
              <a:buChar char="•"/>
            </a:pPr>
            <a:r>
              <a:rPr lang="es-ES" sz="2800" dirty="0"/>
              <a:t>La autenticación se realiza en la plataforma local de la institución</a:t>
            </a:r>
          </a:p>
          <a:p>
            <a:pPr marL="262404" indent="-262404">
              <a:buFont typeface="Arial" panose="020B0604020202020204" pitchFamily="34" charset="0"/>
              <a:buChar char="•"/>
            </a:pPr>
            <a:r>
              <a:rPr lang="es-ES" sz="2800" dirty="0"/>
              <a:t>Ofrece mayor seguridad</a:t>
            </a:r>
          </a:p>
          <a:p>
            <a:pPr marL="262404" indent="-262404">
              <a:buFont typeface="Arial" panose="020B0604020202020204" pitchFamily="34" charset="0"/>
              <a:buChar char="•"/>
            </a:pPr>
            <a:r>
              <a:rPr lang="es-ES" sz="2800" dirty="0"/>
              <a:t>Mecanismos de control propios de cada institución</a:t>
            </a:r>
          </a:p>
        </p:txBody>
      </p:sp>
      <p:pic>
        <p:nvPicPr>
          <p:cNvPr id="1026" name="Picture 2">
            <a:extLst>
              <a:ext uri="{FF2B5EF4-FFF2-40B4-BE49-F238E27FC236}">
                <a16:creationId xmlns:a16="http://schemas.microsoft.com/office/drawing/2014/main" id="{540FF9F6-E0E6-494B-9997-6B5F83D62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008" y="4945545"/>
            <a:ext cx="14287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4043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Federación de identidad</a:t>
            </a:r>
          </a:p>
          <a:p>
            <a:pPr marL="262404" indent="-262404">
              <a:buFont typeface="Arial" panose="020B0604020202020204" pitchFamily="34" charset="0"/>
              <a:buChar char="•"/>
            </a:pPr>
            <a:r>
              <a:rPr lang="es-ES" sz="2800" dirty="0"/>
              <a:t>Relación entre varias entidades que proveen recursos</a:t>
            </a:r>
          </a:p>
          <a:p>
            <a:pPr marL="262404" indent="-262404">
              <a:buFont typeface="Arial" panose="020B0604020202020204" pitchFamily="34" charset="0"/>
              <a:buChar char="•"/>
            </a:pPr>
            <a:r>
              <a:rPr lang="es-ES" sz="2800" dirty="0"/>
              <a:t>Establece formatos y protocolos con los cuales se transmitirá la información</a:t>
            </a:r>
          </a:p>
          <a:p>
            <a:pPr marL="262404" indent="-262404">
              <a:buFont typeface="Arial" panose="020B0604020202020204" pitchFamily="34" charset="0"/>
              <a:buChar char="•"/>
            </a:pPr>
            <a:r>
              <a:rPr lang="es-ES" sz="2800" dirty="0" err="1"/>
              <a:t>IdP</a:t>
            </a:r>
            <a:r>
              <a:rPr lang="es-ES" sz="2800" dirty="0"/>
              <a:t> y SP</a:t>
            </a:r>
          </a:p>
        </p:txBody>
      </p:sp>
      <p:pic>
        <p:nvPicPr>
          <p:cNvPr id="4" name="Imagen 3">
            <a:extLst>
              <a:ext uri="{FF2B5EF4-FFF2-40B4-BE49-F238E27FC236}">
                <a16:creationId xmlns:a16="http://schemas.microsoft.com/office/drawing/2014/main" id="{DF7FA81E-D125-4649-8AE2-1C4FF6AB7886}"/>
              </a:ext>
            </a:extLst>
          </p:cNvPr>
          <p:cNvPicPr>
            <a:picLocks noChangeAspect="1"/>
          </p:cNvPicPr>
          <p:nvPr/>
        </p:nvPicPr>
        <p:blipFill>
          <a:blip r:embed="rId3"/>
          <a:stretch>
            <a:fillRect/>
          </a:stretch>
        </p:blipFill>
        <p:spPr>
          <a:xfrm>
            <a:off x="2430945" y="3831120"/>
            <a:ext cx="4229100" cy="1838325"/>
          </a:xfrm>
          <a:prstGeom prst="rect">
            <a:avLst/>
          </a:prstGeom>
        </p:spPr>
      </p:pic>
    </p:spTree>
    <p:extLst>
      <p:ext uri="{BB962C8B-B14F-4D97-AF65-F5344CB8AC3E}">
        <p14:creationId xmlns:p14="http://schemas.microsoft.com/office/powerpoint/2010/main" val="3704342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Elementos de una federación - </a:t>
            </a:r>
            <a:r>
              <a:rPr lang="es-ES" sz="3200" b="1" dirty="0" err="1"/>
              <a:t>IdP</a:t>
            </a:r>
            <a:endParaRPr lang="es-ES" sz="3200" b="1" dirty="0"/>
          </a:p>
          <a:p>
            <a:pPr marL="262404" indent="-262404">
              <a:buFont typeface="Arial" panose="020B0604020202020204" pitchFamily="34" charset="0"/>
              <a:buChar char="•"/>
            </a:pPr>
            <a:r>
              <a:rPr lang="es-ES" sz="2800" dirty="0"/>
              <a:t>Autenticar</a:t>
            </a:r>
          </a:p>
          <a:p>
            <a:pPr marL="262404" indent="-262404">
              <a:buFont typeface="Arial" panose="020B0604020202020204" pitchFamily="34" charset="0"/>
              <a:buChar char="•"/>
            </a:pPr>
            <a:r>
              <a:rPr lang="es-ES" sz="2800" dirty="0"/>
              <a:t>Enviar atributos</a:t>
            </a:r>
          </a:p>
          <a:p>
            <a:pPr marL="262404" indent="-262404">
              <a:buFont typeface="Arial" panose="020B0604020202020204" pitchFamily="34" charset="0"/>
              <a:buChar char="•"/>
            </a:pPr>
            <a:r>
              <a:rPr lang="es-ES" sz="2800" dirty="0"/>
              <a:t>Conectado a uno o varios repositorios de identidad</a:t>
            </a:r>
          </a:p>
          <a:p>
            <a:pPr marL="262404" indent="-262404">
              <a:buFont typeface="Arial" panose="020B0604020202020204" pitchFamily="34" charset="0"/>
              <a:buChar char="•"/>
            </a:pPr>
            <a:r>
              <a:rPr lang="es-ES" sz="2800" dirty="0"/>
              <a:t>SSO</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2495605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Elementos de una federación - SP</a:t>
            </a:r>
          </a:p>
          <a:p>
            <a:pPr marL="262404" indent="-262404">
              <a:buFont typeface="Arial" panose="020B0604020202020204" pitchFamily="34" charset="0"/>
              <a:buChar char="•"/>
            </a:pPr>
            <a:r>
              <a:rPr lang="es-ES" sz="2800" dirty="0"/>
              <a:t>Conectar directamente con el </a:t>
            </a:r>
            <a:r>
              <a:rPr lang="es-ES" sz="2800" dirty="0" err="1"/>
              <a:t>IdP</a:t>
            </a:r>
            <a:endParaRPr lang="es-ES" sz="2800" dirty="0"/>
          </a:p>
          <a:p>
            <a:pPr marL="262404" indent="-262404">
              <a:buFont typeface="Arial" panose="020B0604020202020204" pitchFamily="34" charset="0"/>
              <a:buChar char="•"/>
            </a:pPr>
            <a:r>
              <a:rPr lang="es-ES" sz="2800" dirty="0"/>
              <a:t>Delegar la autenticación a un ente externo</a:t>
            </a:r>
          </a:p>
          <a:p>
            <a:pPr marL="262404" indent="-262404">
              <a:buFont typeface="Arial" panose="020B0604020202020204" pitchFamily="34" charset="0"/>
              <a:buChar char="•"/>
            </a:pPr>
            <a:r>
              <a:rPr lang="es-ES" sz="2800" dirty="0"/>
              <a:t>Autoriza en base a la respuesta recibida</a:t>
            </a:r>
          </a:p>
          <a:p>
            <a:pPr marL="262404" indent="-262404">
              <a:buFont typeface="Arial" panose="020B0604020202020204" pitchFamily="34" charset="0"/>
              <a:buChar char="•"/>
            </a:pPr>
            <a:r>
              <a:rPr lang="es-ES" sz="2800" dirty="0"/>
              <a:t>SSO</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36455524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Elementos de una federación - DS</a:t>
            </a:r>
          </a:p>
          <a:p>
            <a:pPr marL="262404" indent="-262404">
              <a:buFont typeface="Arial" panose="020B0604020202020204" pitchFamily="34" charset="0"/>
              <a:buChar char="•"/>
            </a:pPr>
            <a:r>
              <a:rPr lang="es-ES" sz="2800" dirty="0"/>
              <a:t>Permite localizar la organización del usuario (</a:t>
            </a:r>
            <a:r>
              <a:rPr lang="es-ES" sz="2800" dirty="0" err="1"/>
              <a:t>IdP</a:t>
            </a:r>
            <a:r>
              <a:rPr lang="es-ES" sz="2800" dirty="0"/>
              <a:t>)</a:t>
            </a:r>
          </a:p>
          <a:p>
            <a:pPr marL="262404" indent="-262404">
              <a:buFont typeface="Arial" panose="020B0604020202020204" pitchFamily="34" charset="0"/>
              <a:buChar char="•"/>
            </a:pPr>
            <a:r>
              <a:rPr lang="es-ES" sz="2800" dirty="0"/>
              <a:t>Suele implementar elementos de filtrado</a:t>
            </a:r>
          </a:p>
          <a:p>
            <a:pPr marL="262404" indent="-262404">
              <a:buFont typeface="Arial" panose="020B0604020202020204" pitchFamily="34" charset="0"/>
              <a:buChar char="•"/>
            </a:pPr>
            <a:r>
              <a:rPr lang="es-ES" sz="2800" dirty="0"/>
              <a:t>Suele tener memoria</a:t>
            </a:r>
          </a:p>
          <a:p>
            <a:pPr marL="262404" indent="-262404">
              <a:buFont typeface="Arial" panose="020B0604020202020204" pitchFamily="34" charset="0"/>
              <a:buChar char="•"/>
            </a:pPr>
            <a:r>
              <a:rPr lang="es-ES" sz="2800" dirty="0"/>
              <a:t>Puede implementarse en el propio SP o delegado</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14861799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Confianza dentro de la federación</a:t>
            </a:r>
          </a:p>
          <a:p>
            <a:pPr marL="262404" indent="-262404">
              <a:buFont typeface="Arial" panose="020B0604020202020204" pitchFamily="34" charset="0"/>
              <a:buChar char="•"/>
            </a:pPr>
            <a:r>
              <a:rPr lang="es-ES" sz="2800" dirty="0"/>
              <a:t>Identificadores de entidad</a:t>
            </a:r>
          </a:p>
          <a:p>
            <a:pPr marL="262404" indent="-262404">
              <a:buFont typeface="Arial" panose="020B0604020202020204" pitchFamily="34" charset="0"/>
              <a:buChar char="•"/>
            </a:pPr>
            <a:r>
              <a:rPr lang="es-ES" sz="2800" dirty="0"/>
              <a:t>Clave pública de la entidad para firmado y cifrado</a:t>
            </a:r>
          </a:p>
          <a:p>
            <a:pPr marL="262404" indent="-262404">
              <a:buFont typeface="Arial" panose="020B0604020202020204" pitchFamily="34" charset="0"/>
              <a:buChar char="•"/>
            </a:pPr>
            <a:r>
              <a:rPr lang="es-ES" sz="2800" dirty="0" err="1"/>
              <a:t>Endpoints</a:t>
            </a:r>
            <a:r>
              <a:rPr lang="es-ES" sz="2800" dirty="0"/>
              <a:t> en los que se espera recibir peticiones</a:t>
            </a:r>
          </a:p>
          <a:p>
            <a:pPr marL="262404" indent="-262404">
              <a:buFont typeface="Arial" panose="020B0604020202020204" pitchFamily="34" charset="0"/>
              <a:buChar char="•"/>
            </a:pPr>
            <a:r>
              <a:rPr lang="es-ES" sz="2800" dirty="0"/>
              <a:t>Atributos que se solicitan</a:t>
            </a:r>
          </a:p>
          <a:p>
            <a:pPr marL="262404" indent="-262404">
              <a:buFont typeface="Arial" panose="020B0604020202020204" pitchFamily="34" charset="0"/>
              <a:buChar char="•"/>
            </a:pPr>
            <a:r>
              <a:rPr lang="es-ES" sz="2800" dirty="0"/>
              <a:t>Metadatos (SAML) pueden contener información de protocolos</a:t>
            </a:r>
          </a:p>
          <a:p>
            <a:pPr marL="262404" indent="-262404">
              <a:buFont typeface="Arial" panose="020B0604020202020204" pitchFamily="34" charset="0"/>
              <a:buChar char="•"/>
            </a:pPr>
            <a:r>
              <a:rPr lang="es-ES" sz="2800" dirty="0"/>
              <a:t>Política de federación</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3862009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Modelo de federación </a:t>
            </a:r>
            <a:r>
              <a:rPr lang="es-ES" sz="3200" b="1" dirty="0" err="1"/>
              <a:t>login</a:t>
            </a:r>
            <a:r>
              <a:rPr lang="es-ES" sz="3200" b="1" dirty="0"/>
              <a:t> centralizado</a:t>
            </a:r>
          </a:p>
          <a:p>
            <a:pPr marL="262404" indent="-262404">
              <a:buFont typeface="Arial" panose="020B0604020202020204" pitchFamily="34" charset="0"/>
              <a:buChar char="•"/>
            </a:pPr>
            <a:r>
              <a:rPr lang="es-ES" sz="2800" dirty="0"/>
              <a:t>Hub que actúa como </a:t>
            </a:r>
            <a:r>
              <a:rPr lang="es-ES" sz="2800" dirty="0" err="1"/>
              <a:t>IdP</a:t>
            </a:r>
            <a:endParaRPr lang="es-ES" sz="2800" dirty="0"/>
          </a:p>
          <a:p>
            <a:pPr marL="262404" indent="-262404">
              <a:buFont typeface="Arial" panose="020B0604020202020204" pitchFamily="34" charset="0"/>
              <a:buChar char="•"/>
            </a:pPr>
            <a:r>
              <a:rPr lang="es-ES" sz="2800" dirty="0"/>
              <a:t>Pasarelas centralizadas</a:t>
            </a:r>
          </a:p>
          <a:p>
            <a:pPr marL="262404" indent="-262404">
              <a:buFont typeface="Arial" panose="020B0604020202020204" pitchFamily="34" charset="0"/>
              <a:buChar char="•"/>
            </a:pPr>
            <a:r>
              <a:rPr lang="es-ES" sz="2800" dirty="0"/>
              <a:t>Descubrimiento centralizado</a:t>
            </a:r>
          </a:p>
          <a:p>
            <a:pPr marL="262404" indent="-262404">
              <a:buFont typeface="Arial" panose="020B0604020202020204" pitchFamily="34" charset="0"/>
              <a:buChar char="•"/>
            </a:pPr>
            <a:r>
              <a:rPr lang="es-ES" sz="2800" dirty="0" err="1"/>
              <a:t>Medatados</a:t>
            </a:r>
            <a:r>
              <a:rPr lang="es-ES" sz="2800" dirty="0"/>
              <a:t> centralizados</a:t>
            </a:r>
          </a:p>
          <a:p>
            <a:pPr marL="262404" indent="-262404">
              <a:buFont typeface="Arial" panose="020B0604020202020204" pitchFamily="34" charset="0"/>
              <a:buChar char="•"/>
            </a:pPr>
            <a:endParaRPr lang="es-ES" sz="2800" dirty="0"/>
          </a:p>
        </p:txBody>
      </p:sp>
      <p:pic>
        <p:nvPicPr>
          <p:cNvPr id="6" name="Imagen 5">
            <a:extLst>
              <a:ext uri="{FF2B5EF4-FFF2-40B4-BE49-F238E27FC236}">
                <a16:creationId xmlns:a16="http://schemas.microsoft.com/office/drawing/2014/main" id="{4B0D659D-DE87-4C15-87F5-C7D98030A0C9}"/>
              </a:ext>
            </a:extLst>
          </p:cNvPr>
          <p:cNvPicPr>
            <a:picLocks noChangeAspect="1"/>
          </p:cNvPicPr>
          <p:nvPr/>
        </p:nvPicPr>
        <p:blipFill>
          <a:blip r:embed="rId3"/>
          <a:stretch>
            <a:fillRect/>
          </a:stretch>
        </p:blipFill>
        <p:spPr>
          <a:xfrm>
            <a:off x="6235768" y="1942104"/>
            <a:ext cx="4829175" cy="4124325"/>
          </a:xfrm>
          <a:prstGeom prst="rect">
            <a:avLst/>
          </a:prstGeom>
        </p:spPr>
      </p:pic>
    </p:spTree>
    <p:extLst>
      <p:ext uri="{BB962C8B-B14F-4D97-AF65-F5344CB8AC3E}">
        <p14:creationId xmlns:p14="http://schemas.microsoft.com/office/powerpoint/2010/main" val="9433272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Modelo de federación </a:t>
            </a:r>
            <a:r>
              <a:rPr lang="es-ES" sz="3200" b="1" dirty="0" err="1"/>
              <a:t>mesh</a:t>
            </a:r>
            <a:endParaRPr lang="es-ES" sz="3200" b="1" dirty="0"/>
          </a:p>
          <a:p>
            <a:pPr marL="262404" indent="-262404">
              <a:buFont typeface="Arial" panose="020B0604020202020204" pitchFamily="34" charset="0"/>
              <a:buChar char="•"/>
            </a:pPr>
            <a:r>
              <a:rPr lang="es-ES" sz="2800" dirty="0"/>
              <a:t>Conexión directa entre </a:t>
            </a:r>
            <a:r>
              <a:rPr lang="es-ES" sz="2800" dirty="0" err="1"/>
              <a:t>IdPs</a:t>
            </a:r>
            <a:r>
              <a:rPr lang="es-ES" sz="2800" dirty="0"/>
              <a:t> y </a:t>
            </a:r>
            <a:r>
              <a:rPr lang="es-ES" sz="2800" dirty="0" err="1"/>
              <a:t>SPs</a:t>
            </a:r>
            <a:endParaRPr lang="es-ES" sz="2800" dirty="0"/>
          </a:p>
          <a:p>
            <a:pPr marL="262404" indent="-262404">
              <a:buFont typeface="Arial" panose="020B0604020202020204" pitchFamily="34" charset="0"/>
              <a:buChar char="•"/>
            </a:pPr>
            <a:r>
              <a:rPr lang="es-ES" sz="2800" dirty="0"/>
              <a:t>Soporte de protocolos depende de </a:t>
            </a:r>
            <a:r>
              <a:rPr lang="es-ES" sz="2800" dirty="0" err="1"/>
              <a:t>IdP</a:t>
            </a:r>
            <a:endParaRPr lang="es-ES" sz="2800" dirty="0"/>
          </a:p>
          <a:p>
            <a:pPr marL="262404" indent="-262404">
              <a:buFont typeface="Arial" panose="020B0604020202020204" pitchFamily="34" charset="0"/>
              <a:buChar char="•"/>
            </a:pPr>
            <a:r>
              <a:rPr lang="es-ES" sz="2800" dirty="0"/>
              <a:t>Puede existir descubrimiento centralizado</a:t>
            </a:r>
          </a:p>
          <a:p>
            <a:pPr marL="262404" indent="-262404">
              <a:buFont typeface="Arial" panose="020B0604020202020204" pitchFamily="34" charset="0"/>
              <a:buChar char="•"/>
            </a:pPr>
            <a:r>
              <a:rPr lang="es-ES" sz="2800" dirty="0" err="1"/>
              <a:t>Medatados</a:t>
            </a:r>
            <a:r>
              <a:rPr lang="es-ES" sz="2800" dirty="0"/>
              <a:t> centralizados</a:t>
            </a:r>
          </a:p>
          <a:p>
            <a:pPr marL="262404" indent="-262404">
              <a:buFont typeface="Arial" panose="020B0604020202020204" pitchFamily="34" charset="0"/>
              <a:buChar char="•"/>
            </a:pPr>
            <a:endParaRPr lang="es-ES" sz="2800" dirty="0"/>
          </a:p>
        </p:txBody>
      </p:sp>
      <p:pic>
        <p:nvPicPr>
          <p:cNvPr id="4" name="Imagen 3">
            <a:extLst>
              <a:ext uri="{FF2B5EF4-FFF2-40B4-BE49-F238E27FC236}">
                <a16:creationId xmlns:a16="http://schemas.microsoft.com/office/drawing/2014/main" id="{9EEB1117-DF9C-4CD6-BC0C-77F6BC3EE6A7}"/>
              </a:ext>
            </a:extLst>
          </p:cNvPr>
          <p:cNvPicPr>
            <a:picLocks noChangeAspect="1"/>
          </p:cNvPicPr>
          <p:nvPr/>
        </p:nvPicPr>
        <p:blipFill>
          <a:blip r:embed="rId3"/>
          <a:stretch>
            <a:fillRect/>
          </a:stretch>
        </p:blipFill>
        <p:spPr>
          <a:xfrm>
            <a:off x="7315200" y="1460470"/>
            <a:ext cx="4399722" cy="4605959"/>
          </a:xfrm>
          <a:prstGeom prst="rect">
            <a:avLst/>
          </a:prstGeom>
        </p:spPr>
      </p:pic>
    </p:spTree>
    <p:extLst>
      <p:ext uri="{BB962C8B-B14F-4D97-AF65-F5344CB8AC3E}">
        <p14:creationId xmlns:p14="http://schemas.microsoft.com/office/powerpoint/2010/main" val="38993852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5517233" cy="4806177"/>
          </a:xfrm>
        </p:spPr>
        <p:txBody>
          <a:bodyPr/>
          <a:lstStyle/>
          <a:p>
            <a:r>
              <a:rPr lang="es-ES" sz="3200" b="1" dirty="0"/>
              <a:t>Modelo de federación </a:t>
            </a:r>
            <a:r>
              <a:rPr lang="es-ES" sz="3200" b="1" dirty="0" err="1"/>
              <a:t>hub&amp;spoke</a:t>
            </a:r>
            <a:endParaRPr lang="es-ES" sz="3200" b="1" dirty="0"/>
          </a:p>
          <a:p>
            <a:pPr marL="262404" indent="-262404">
              <a:buFont typeface="Arial" panose="020B0604020202020204" pitchFamily="34" charset="0"/>
              <a:buChar char="•"/>
            </a:pPr>
            <a:r>
              <a:rPr lang="es-ES" sz="2800" dirty="0"/>
              <a:t>Conexión entre </a:t>
            </a:r>
            <a:r>
              <a:rPr lang="es-ES" sz="2800" dirty="0" err="1"/>
              <a:t>IdPs</a:t>
            </a:r>
            <a:r>
              <a:rPr lang="es-ES" sz="2800" dirty="0"/>
              <a:t> y </a:t>
            </a:r>
            <a:r>
              <a:rPr lang="es-ES" sz="2800" dirty="0" err="1"/>
              <a:t>SPs</a:t>
            </a:r>
            <a:r>
              <a:rPr lang="es-ES" sz="2800" dirty="0"/>
              <a:t> a través de </a:t>
            </a:r>
            <a:r>
              <a:rPr lang="es-ES" sz="2800" dirty="0" err="1"/>
              <a:t>hub</a:t>
            </a:r>
            <a:endParaRPr lang="es-ES" sz="2800" dirty="0"/>
          </a:p>
          <a:p>
            <a:pPr marL="262404" indent="-262404">
              <a:buFont typeface="Arial" panose="020B0604020202020204" pitchFamily="34" charset="0"/>
              <a:buChar char="•"/>
            </a:pPr>
            <a:r>
              <a:rPr lang="es-ES" sz="2800" dirty="0"/>
              <a:t>Pasarelas centralizadas</a:t>
            </a:r>
          </a:p>
          <a:p>
            <a:pPr marL="262404" indent="-262404">
              <a:buFont typeface="Arial" panose="020B0604020202020204" pitchFamily="34" charset="0"/>
              <a:buChar char="•"/>
            </a:pPr>
            <a:r>
              <a:rPr lang="es-ES" sz="2800" dirty="0"/>
              <a:t>Descubrimiento centralizado</a:t>
            </a:r>
          </a:p>
          <a:p>
            <a:pPr marL="262404" indent="-262404">
              <a:buFont typeface="Arial" panose="020B0604020202020204" pitchFamily="34" charset="0"/>
              <a:buChar char="•"/>
            </a:pPr>
            <a:r>
              <a:rPr lang="es-ES" sz="2800" dirty="0" err="1"/>
              <a:t>Medatados</a:t>
            </a:r>
            <a:r>
              <a:rPr lang="es-ES" sz="2800" dirty="0"/>
              <a:t> centralizados</a:t>
            </a:r>
          </a:p>
          <a:p>
            <a:pPr marL="262404" indent="-262404">
              <a:buFont typeface="Arial" panose="020B0604020202020204" pitchFamily="34" charset="0"/>
              <a:buChar char="•"/>
            </a:pPr>
            <a:endParaRPr lang="es-ES" sz="2800" dirty="0"/>
          </a:p>
        </p:txBody>
      </p:sp>
      <p:pic>
        <p:nvPicPr>
          <p:cNvPr id="5" name="Imagen 4">
            <a:extLst>
              <a:ext uri="{FF2B5EF4-FFF2-40B4-BE49-F238E27FC236}">
                <a16:creationId xmlns:a16="http://schemas.microsoft.com/office/drawing/2014/main" id="{E31C7392-FF94-4EA7-9D62-7517974EDCBB}"/>
              </a:ext>
            </a:extLst>
          </p:cNvPr>
          <p:cNvPicPr>
            <a:picLocks noChangeAspect="1"/>
          </p:cNvPicPr>
          <p:nvPr/>
        </p:nvPicPr>
        <p:blipFill>
          <a:blip r:embed="rId3"/>
          <a:stretch>
            <a:fillRect/>
          </a:stretch>
        </p:blipFill>
        <p:spPr>
          <a:xfrm>
            <a:off x="6441385" y="1639128"/>
            <a:ext cx="5372100" cy="4533900"/>
          </a:xfrm>
          <a:prstGeom prst="rect">
            <a:avLst/>
          </a:prstGeom>
        </p:spPr>
      </p:pic>
    </p:spTree>
    <p:extLst>
      <p:ext uri="{BB962C8B-B14F-4D97-AF65-F5344CB8AC3E}">
        <p14:creationId xmlns:p14="http://schemas.microsoft.com/office/powerpoint/2010/main" val="322183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Elección de arquitectura semántica – Objetivos</a:t>
            </a:r>
          </a:p>
          <a:p>
            <a:endParaRPr lang="es-ES" sz="3200" b="1" dirty="0"/>
          </a:p>
          <a:p>
            <a:pPr marL="262404" indent="-262404">
              <a:buFont typeface="Arial" panose="020B0604020202020204" pitchFamily="34" charset="0"/>
              <a:buChar char="•"/>
            </a:pPr>
            <a:r>
              <a:rPr lang="es-ES" sz="2939" dirty="0"/>
              <a:t>Facilitar la generación de RDF a partir de </a:t>
            </a:r>
            <a:r>
              <a:rPr lang="es-ES" sz="2939" dirty="0" err="1"/>
              <a:t>POJOs</a:t>
            </a:r>
            <a:endParaRPr lang="es-ES" sz="2939" dirty="0"/>
          </a:p>
          <a:p>
            <a:pPr marL="262404" indent="-262404">
              <a:buFont typeface="Arial" panose="020B0604020202020204" pitchFamily="34" charset="0"/>
              <a:buChar char="•"/>
            </a:pPr>
            <a:r>
              <a:rPr lang="es-ES" sz="2939" dirty="0"/>
              <a:t>Almacenamiento de la información en triple store</a:t>
            </a:r>
          </a:p>
          <a:p>
            <a:pPr marL="262404" indent="-262404">
              <a:buFont typeface="Arial" panose="020B0604020202020204" pitchFamily="34" charset="0"/>
              <a:buChar char="•"/>
            </a:pPr>
            <a:r>
              <a:rPr lang="es-ES" sz="2939" dirty="0"/>
              <a:t>Endpoint SPARQL</a:t>
            </a:r>
          </a:p>
          <a:p>
            <a:pPr marL="262404" indent="-262404">
              <a:buFont typeface="Arial" panose="020B0604020202020204" pitchFamily="34" charset="0"/>
              <a:buChar char="•"/>
            </a:pPr>
            <a:r>
              <a:rPr lang="es-ES" sz="2939" dirty="0" err="1"/>
              <a:t>Linked</a:t>
            </a:r>
            <a:r>
              <a:rPr lang="es-ES" sz="2939" dirty="0"/>
              <a:t> Data Server</a:t>
            </a:r>
          </a:p>
          <a:p>
            <a:pPr marL="262404" indent="-262404">
              <a:buFont typeface="Arial" panose="020B0604020202020204" pitchFamily="34" charset="0"/>
              <a:buChar char="•"/>
            </a:pPr>
            <a:r>
              <a:rPr lang="es-ES" sz="2939" dirty="0"/>
              <a:t>Abstracción del triple store utilizado</a:t>
            </a:r>
          </a:p>
        </p:txBody>
      </p:sp>
    </p:spTree>
    <p:extLst>
      <p:ext uri="{BB962C8B-B14F-4D97-AF65-F5344CB8AC3E}">
        <p14:creationId xmlns:p14="http://schemas.microsoft.com/office/powerpoint/2010/main" val="42578411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11059955" cy="4806177"/>
          </a:xfrm>
        </p:spPr>
        <p:txBody>
          <a:bodyPr/>
          <a:lstStyle/>
          <a:p>
            <a:r>
              <a:rPr lang="es-ES" sz="3200" b="1" dirty="0"/>
              <a:t>Usuarios locales</a:t>
            </a:r>
          </a:p>
          <a:p>
            <a:pPr marL="262404" indent="-262404">
              <a:buFont typeface="Arial" panose="020B0604020202020204" pitchFamily="34" charset="0"/>
              <a:buChar char="•"/>
            </a:pPr>
            <a:r>
              <a:rPr lang="es-ES" sz="2800" dirty="0"/>
              <a:t>Posible asignar roles</a:t>
            </a:r>
          </a:p>
          <a:p>
            <a:pPr marL="262404" indent="-262404">
              <a:buFont typeface="Arial" panose="020B0604020202020204" pitchFamily="34" charset="0"/>
              <a:buChar char="•"/>
            </a:pPr>
            <a:r>
              <a:rPr lang="es-ES" sz="2800" dirty="0"/>
              <a:t>Autorregistro</a:t>
            </a:r>
          </a:p>
          <a:p>
            <a:pPr marL="262404" indent="-262404">
              <a:buFont typeface="Arial" panose="020B0604020202020204" pitchFamily="34" charset="0"/>
              <a:buChar char="•"/>
            </a:pPr>
            <a:r>
              <a:rPr lang="es-ES" sz="2800" dirty="0"/>
              <a:t>Gestión y administración de usuarios</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5335965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11059955" cy="4806177"/>
          </a:xfrm>
        </p:spPr>
        <p:txBody>
          <a:bodyPr/>
          <a:lstStyle/>
          <a:p>
            <a:r>
              <a:rPr lang="es-ES" sz="3200" b="1" dirty="0"/>
              <a:t>Desafíos</a:t>
            </a:r>
          </a:p>
          <a:p>
            <a:pPr marL="262404" indent="-262404">
              <a:buFont typeface="Arial" panose="020B0604020202020204" pitchFamily="34" charset="0"/>
              <a:buChar char="•"/>
            </a:pPr>
            <a:r>
              <a:rPr lang="es-ES" sz="2800" dirty="0"/>
              <a:t>Diferentes sistemas de autenticación / autorización (SIR, local, …)</a:t>
            </a:r>
          </a:p>
          <a:p>
            <a:pPr marL="262404" indent="-262404">
              <a:buFont typeface="Arial" panose="020B0604020202020204" pitchFamily="34" charset="0"/>
              <a:buChar char="•"/>
            </a:pPr>
            <a:r>
              <a:rPr lang="es-ES" sz="2800" dirty="0"/>
              <a:t>Diferentes protocolos (SAML vs JWT)</a:t>
            </a:r>
          </a:p>
          <a:p>
            <a:pPr marL="262404" indent="-262404">
              <a:buFont typeface="Arial" panose="020B0604020202020204" pitchFamily="34" charset="0"/>
              <a:buChar char="•"/>
            </a:pPr>
            <a:endParaRPr lang="es-ES" sz="2800" dirty="0"/>
          </a:p>
        </p:txBody>
      </p:sp>
    </p:spTree>
    <p:extLst>
      <p:ext uri="{BB962C8B-B14F-4D97-AF65-F5344CB8AC3E}">
        <p14:creationId xmlns:p14="http://schemas.microsoft.com/office/powerpoint/2010/main" val="39765495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a:xfrm>
            <a:off x="578767" y="1260252"/>
            <a:ext cx="11059955" cy="4806177"/>
          </a:xfrm>
        </p:spPr>
        <p:txBody>
          <a:bodyPr/>
          <a:lstStyle/>
          <a:p>
            <a:r>
              <a:rPr lang="es-ES" sz="3200" b="1" dirty="0" err="1"/>
              <a:t>Keycloak</a:t>
            </a:r>
            <a:endParaRPr lang="es-ES" sz="3200" b="1" dirty="0"/>
          </a:p>
          <a:p>
            <a:pPr marL="262404" indent="-262404">
              <a:buFont typeface="Arial" panose="020B0604020202020204" pitchFamily="34" charset="0"/>
              <a:buChar char="•"/>
            </a:pPr>
            <a:r>
              <a:rPr lang="es-ES" sz="2800" dirty="0"/>
              <a:t>IAM </a:t>
            </a:r>
            <a:r>
              <a:rPr lang="es-ES" sz="2800" dirty="0" err="1"/>
              <a:t>opensource</a:t>
            </a:r>
            <a:endParaRPr lang="es-ES" sz="2800" dirty="0"/>
          </a:p>
          <a:p>
            <a:pPr marL="262404" indent="-262404">
              <a:buFont typeface="Arial" panose="020B0604020202020204" pitchFamily="34" charset="0"/>
              <a:buChar char="•"/>
            </a:pPr>
            <a:r>
              <a:rPr lang="es-ES" sz="2800" dirty="0"/>
              <a:t>Registro de usuarios</a:t>
            </a:r>
          </a:p>
          <a:p>
            <a:pPr marL="262404" indent="-262404">
              <a:buFont typeface="Arial" panose="020B0604020202020204" pitchFamily="34" charset="0"/>
              <a:buChar char="•"/>
            </a:pPr>
            <a:r>
              <a:rPr lang="es-ES" sz="2800" dirty="0"/>
              <a:t>Integración y federación con sistemas de terceros</a:t>
            </a:r>
          </a:p>
          <a:p>
            <a:pPr marL="262404" indent="-262404">
              <a:buFont typeface="Arial" panose="020B0604020202020204" pitchFamily="34" charset="0"/>
              <a:buChar char="•"/>
            </a:pPr>
            <a:r>
              <a:rPr lang="es-ES" sz="2800" dirty="0"/>
              <a:t>Protocolos estándar: OIDC, OAuth 2.0, SAML 2.0</a:t>
            </a:r>
          </a:p>
          <a:p>
            <a:pPr marL="262404" indent="-262404">
              <a:buFont typeface="Arial" panose="020B0604020202020204" pitchFamily="34" charset="0"/>
              <a:buChar char="•"/>
            </a:pPr>
            <a:r>
              <a:rPr lang="es-ES" sz="2800" dirty="0" err="1"/>
              <a:t>Broker</a:t>
            </a:r>
            <a:r>
              <a:rPr lang="es-ES" sz="2800" dirty="0"/>
              <a:t> de identidad</a:t>
            </a:r>
          </a:p>
          <a:p>
            <a:pPr marL="262404" indent="-262404">
              <a:buFont typeface="Arial" panose="020B0604020202020204" pitchFamily="34" charset="0"/>
              <a:buChar char="•"/>
            </a:pPr>
            <a:endParaRPr lang="es-ES" sz="2800" dirty="0"/>
          </a:p>
        </p:txBody>
      </p:sp>
      <p:pic>
        <p:nvPicPr>
          <p:cNvPr id="2050" name="Picture 2" descr="Keycloak">
            <a:extLst>
              <a:ext uri="{FF2B5EF4-FFF2-40B4-BE49-F238E27FC236}">
                <a16:creationId xmlns:a16="http://schemas.microsoft.com/office/drawing/2014/main" id="{F605D4DD-80AB-4414-9510-2FCB77FF0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139" y="4569048"/>
            <a:ext cx="45720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845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r>
              <a:rPr lang="es-ES" sz="3200" b="1" dirty="0"/>
              <a:t>Introducción a la integración con la IO</a:t>
            </a:r>
          </a:p>
          <a:p>
            <a:pPr marL="262404" indent="-262404">
              <a:buFont typeface="Arial" panose="020B0604020202020204" pitchFamily="34" charset="0"/>
              <a:buChar char="•"/>
            </a:pPr>
            <a:r>
              <a:rPr lang="es-ES" sz="2939" dirty="0"/>
              <a:t>Integración entre IO y AS</a:t>
            </a:r>
          </a:p>
          <a:p>
            <a:pPr marL="262404" indent="-262404">
              <a:buFont typeface="Arial" panose="020B0604020202020204" pitchFamily="34" charset="0"/>
              <a:buChar char="•"/>
            </a:pPr>
            <a:r>
              <a:rPr lang="es-ES" sz="2939" dirty="0"/>
              <a:t>Menor esfuerzo manual posible</a:t>
            </a:r>
          </a:p>
          <a:p>
            <a:pPr marL="262404" indent="-262404">
              <a:buFont typeface="Arial" panose="020B0604020202020204" pitchFamily="34" charset="0"/>
              <a:buChar char="•"/>
            </a:pPr>
            <a:r>
              <a:rPr lang="es-ES" sz="2939" dirty="0"/>
              <a:t>Automatización de escenarios</a:t>
            </a:r>
          </a:p>
        </p:txBody>
      </p:sp>
    </p:spTree>
    <p:extLst>
      <p:ext uri="{BB962C8B-B14F-4D97-AF65-F5344CB8AC3E}">
        <p14:creationId xmlns:p14="http://schemas.microsoft.com/office/powerpoint/2010/main" val="27904831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8E13639-645C-41E3-A26E-06A40DDEACC4}"/>
              </a:ext>
            </a:extLst>
          </p:cNvPr>
          <p:cNvSpPr>
            <a:spLocks noGrp="1"/>
          </p:cNvSpPr>
          <p:nvPr>
            <p:ph type="body" sz="quarter" idx="10"/>
          </p:nvPr>
        </p:nvSpPr>
        <p:spPr/>
        <p:txBody>
          <a:bodyPr/>
          <a:lstStyle/>
          <a:p>
            <a:endParaRPr lang="es-ES" sz="3200" b="1" dirty="0"/>
          </a:p>
        </p:txBody>
      </p:sp>
      <p:pic>
        <p:nvPicPr>
          <p:cNvPr id="14338" name="Picture 2">
            <a:extLst>
              <a:ext uri="{FF2B5EF4-FFF2-40B4-BE49-F238E27FC236}">
                <a16:creationId xmlns:a16="http://schemas.microsoft.com/office/drawing/2014/main" id="{AA947752-178C-407E-A0FD-496BF871D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844" y="1260252"/>
            <a:ext cx="6308311" cy="5575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145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507502"/>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FA83BC710E73B4EAC2B8AFF8EC01DA8" ma:contentTypeVersion="9" ma:contentTypeDescription="Crear nuevo documento." ma:contentTypeScope="" ma:versionID="773c7d3573b8c332d14eab6ab70c172a">
  <xsd:schema xmlns:xsd="http://www.w3.org/2001/XMLSchema" xmlns:xs="http://www.w3.org/2001/XMLSchema" xmlns:p="http://schemas.microsoft.com/office/2006/metadata/properties" xmlns:ns2="e175f0af-9b45-48b7-8f66-de0a21637dd8" xmlns:ns3="bdc783c9-c3e0-4479-8d3e-3c9c61a0cf24" targetNamespace="http://schemas.microsoft.com/office/2006/metadata/properties" ma:root="true" ma:fieldsID="b757611d0eb8f13a267724a05cc75662" ns2:_="" ns3:_="">
    <xsd:import namespace="e175f0af-9b45-48b7-8f66-de0a21637dd8"/>
    <xsd:import namespace="bdc783c9-c3e0-4479-8d3e-3c9c61a0cf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5f0af-9b45-48b7-8f66-de0a2163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783c9-c3e0-4479-8d3e-3c9c61a0cf24"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899DAF-C2D9-483D-B87F-F3B38628867D}">
  <ds:schemaRefs>
    <ds:schemaRef ds:uri="http://schemas.microsoft.com/sharepoint/v3/contenttype/forms"/>
  </ds:schemaRefs>
</ds:datastoreItem>
</file>

<file path=customXml/itemProps2.xml><?xml version="1.0" encoding="utf-8"?>
<ds:datastoreItem xmlns:ds="http://schemas.openxmlformats.org/officeDocument/2006/customXml" ds:itemID="{935B61D1-89EA-4261-A7EC-F8CB3E7BB05E}"/>
</file>

<file path=customXml/itemProps3.xml><?xml version="1.0" encoding="utf-8"?>
<ds:datastoreItem xmlns:ds="http://schemas.openxmlformats.org/officeDocument/2006/customXml" ds:itemID="{0B2AC0CA-67DA-4FBD-9D44-863D62B23E74}">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e175f0af-9b45-48b7-8f66-de0a21637dd8"/>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3508</TotalTime>
  <Words>12717</Words>
  <Application>Microsoft Office PowerPoint</Application>
  <PresentationFormat>Panorámica</PresentationFormat>
  <Paragraphs>1073</Paragraphs>
  <Slides>95</Slides>
  <Notes>93</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95</vt:i4>
      </vt:variant>
    </vt:vector>
  </HeadingPairs>
  <TitlesOfParts>
    <vt:vector size="109" baseType="lpstr">
      <vt:lpstr>-apple-system</vt:lpstr>
      <vt:lpstr>Arial</vt:lpstr>
      <vt:lpstr>Calibri</vt:lpstr>
      <vt:lpstr>Calibri Light</vt:lpstr>
      <vt:lpstr>Hypatia Sans Pro</vt:lpstr>
      <vt:lpstr>Liberation Serif</vt:lpstr>
      <vt:lpstr>Minion Pro</vt:lpstr>
      <vt:lpstr>Montserrat Bold</vt:lpstr>
      <vt:lpstr>Muli</vt:lpstr>
      <vt:lpstr>Open Sans</vt:lpstr>
      <vt:lpstr>Roboto</vt:lpstr>
      <vt:lpstr>1_Diseño personalizado</vt:lpstr>
      <vt:lpstr>2_Diseño personalizado</vt:lpstr>
      <vt:lpstr>Diseño personalizado</vt:lpstr>
      <vt:lpstr>Visión General Arquitectura Semántica</vt:lpstr>
      <vt:lpstr>Presentación de PowerPoint</vt:lpstr>
      <vt:lpstr>Visión general de la arquitectura semántica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Arquitectura alto nivel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Entrada de datos en el sistema</vt:lpstr>
      <vt:lpstr>Presentación de PowerPoint</vt:lpstr>
      <vt:lpstr>Presentación de PowerPoint</vt:lpstr>
      <vt:lpstr>Presentación de PowerPoint</vt:lpstr>
      <vt:lpstr>Presentación de PowerPoint</vt:lpstr>
      <vt:lpstr>Presentación de PowerPoint</vt:lpstr>
      <vt:lpstr>Sistema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Almacenamiento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Módulos auxiliares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Serna</dc:creator>
  <cp:lastModifiedBy>Ruben Gavilan Fernandez</cp:lastModifiedBy>
  <cp:revision>121</cp:revision>
  <dcterms:created xsi:type="dcterms:W3CDTF">2019-09-19T09:59:35Z</dcterms:created>
  <dcterms:modified xsi:type="dcterms:W3CDTF">2021-01-25T12:49:21Z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0x010100BFA83BC710E73B4EAC2B8AFF8EC01DA8</vt:lpwstr>
  </property>
</Properties>
</file>