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5" r:id="rId6"/>
    <p:sldMasterId id="2147483697" r:id="rId7"/>
  </p:sldMasterIdLst>
  <p:notesMasterIdLst>
    <p:notesMasterId r:id="rId33"/>
  </p:notesMasterIdLst>
  <p:sldIdLst>
    <p:sldId id="256" r:id="rId8"/>
    <p:sldId id="257" r:id="rId9"/>
    <p:sldId id="278" r:id="rId10"/>
    <p:sldId id="259" r:id="rId11"/>
    <p:sldId id="26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9" r:id="rId20"/>
    <p:sldId id="280" r:id="rId21"/>
    <p:sldId id="274" r:id="rId22"/>
    <p:sldId id="275" r:id="rId23"/>
    <p:sldId id="268" r:id="rId24"/>
    <p:sldId id="270" r:id="rId25"/>
    <p:sldId id="271" r:id="rId26"/>
    <p:sldId id="272" r:id="rId27"/>
    <p:sldId id="276" r:id="rId28"/>
    <p:sldId id="277" r:id="rId29"/>
    <p:sldId id="282" r:id="rId30"/>
    <p:sldId id="281" r:id="rId31"/>
    <p:sldId id="258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2E59160-5156-4170-AB5A-02ACF471DF57}">
          <p14:sldIdLst>
            <p14:sldId id="256"/>
            <p14:sldId id="257"/>
            <p14:sldId id="278"/>
            <p14:sldId id="259"/>
            <p14:sldId id="269"/>
            <p14:sldId id="261"/>
            <p14:sldId id="262"/>
            <p14:sldId id="263"/>
            <p14:sldId id="264"/>
            <p14:sldId id="265"/>
            <p14:sldId id="266"/>
            <p14:sldId id="267"/>
            <p14:sldId id="279"/>
            <p14:sldId id="280"/>
            <p14:sldId id="274"/>
            <p14:sldId id="275"/>
            <p14:sldId id="268"/>
            <p14:sldId id="270"/>
            <p14:sldId id="271"/>
            <p14:sldId id="272"/>
            <p14:sldId id="276"/>
            <p14:sldId id="277"/>
            <p14:sldId id="282"/>
            <p14:sldId id="281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Ruiz Santamaria" initials="DRS" lastIdx="1" clrIdx="0">
    <p:extLst>
      <p:ext uri="{19B8F6BF-5375-455C-9EA6-DF929625EA0E}">
        <p15:presenceInfo xmlns:p15="http://schemas.microsoft.com/office/powerpoint/2012/main" userId="S-1-5-21-2547761324-2094215381-2870057409-111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649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68" autoAdjust="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B3F03-733C-4F4F-8160-EA6766E3B12A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0464F-B7A6-41EA-9FCA-FF947132E9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51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683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375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461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0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380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10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276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89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674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444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24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009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122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7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54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4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55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73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646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905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23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83FA8-90BC-4BF6-B320-BA3B1D79B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97" y="1381347"/>
            <a:ext cx="10724606" cy="102221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endParaRPr lang="es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C90CC-1F6D-4C97-A3FB-466CD5CCA2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46" y="2556314"/>
            <a:ext cx="7395908" cy="292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16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B3BDD-BA7D-4DC1-A5B3-BBADB156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565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7AA5F9-D252-4DA4-BA9A-49866E392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769325"/>
            <a:ext cx="10515600" cy="340763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6578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474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265BE-8659-47D4-A788-3FE8759A1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6F7D73-12BA-4822-A6C9-48364AC48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6EE9A7-9250-4D82-95C2-380AE0377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8440A7-F716-4ACE-8E98-FDAAE7EB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23A0E0-7A48-45C3-ADF6-7F6ABFF5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06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9C04F-8550-4867-B8AC-C424BCF8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AF65F-A11E-4644-A6F2-238F51378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4A7410-E9A6-4EE5-908D-F255FAF7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463A6D-441D-463A-A1DD-92541DB6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9DD27A-E175-4F69-88CC-8E077820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93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967B5-D309-447F-BDC6-0914851E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C2A32C-F0A1-4273-8842-3DA0D8102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404E7F-55DE-4600-B431-75C92741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F5D09C-B912-4619-B1A8-B44A6104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9736E-0913-4838-9CCE-C7F2675D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040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A8851-D55E-4E07-94CC-69FBF713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3B4C44-2CE7-427F-AFD3-81284DF3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54BCA0-0E3E-4A87-9FE5-35823F0E9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736A2A-190C-4DB3-8953-ECAB0923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1A34BF-F19A-4A4E-8936-F6D69C1A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DECAF2-DE11-439D-AD53-14C725D6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419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77B50-E442-47AC-A9AF-17DCFBD2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DF184-A1A7-4C58-8CC2-E4CEC89AE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D3439B-8400-4069-8597-036899569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DAFE48-14CC-4297-A412-8F4C87E43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086D72-6013-4FCC-87BA-6BED889E3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E5CC16-C2FF-4022-B765-BA7C6924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BB818A-0BF3-4D1B-86E1-17737E0A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7EE789-D61E-4595-92C9-3BCC8BEE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5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8C860-F42D-485E-9172-D6760C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E1AF67-5213-4284-B772-E5E430A8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74E59F-05C2-4A09-B187-BC84938D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7CD839-4A60-4AFB-974E-DB6511E6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749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01075-7BBC-4421-9849-C51C77A0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B17B5A-14FB-4E7B-95BE-3527AD2B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2E9C78-C5AF-4365-8803-B9AD6809F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836952-B9E6-42B5-A318-36AB3866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DDC499-767A-40D2-80AF-C3CE9DB8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27EB1D-5200-4E3A-987D-BAAD9F04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410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5390D-8453-4D6D-A9E5-3CB138DC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3B5DBA-1A3F-4D66-B902-C9E8EBF69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3E009-5F3F-4B2E-AC64-F06382F78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4CF4E8-6AC6-468D-A8B1-E573C90C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685D13-3251-421C-AA8E-40D9534F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5DA9BD-DADB-4730-B5D6-B1DE4419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13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CEA09-ABDC-4AA2-9ED2-27D860BD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77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79EAD6-5353-46DD-9806-3B98DC156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3645"/>
            <a:ext cx="10515600" cy="31333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A0000"/>
                </a:solidFill>
                <a:latin typeface="Minion Pro" panose="02040503050201020203" pitchFamily="18" charset="0"/>
              </a:defRPr>
            </a:lvl1pPr>
            <a:lvl2pPr>
              <a:defRPr>
                <a:solidFill>
                  <a:srgbClr val="9A0000"/>
                </a:solidFill>
                <a:latin typeface="Minion Pro" panose="02040503050201020203" pitchFamily="18" charset="0"/>
              </a:defRPr>
            </a:lvl2pPr>
            <a:lvl3pPr>
              <a:defRPr>
                <a:solidFill>
                  <a:schemeClr val="tx1"/>
                </a:solidFill>
                <a:latin typeface="Minion Pro" panose="02040503050201020203" pitchFamily="18" charset="0"/>
              </a:defRPr>
            </a:lvl3pPr>
            <a:lvl4pPr>
              <a:defRPr>
                <a:solidFill>
                  <a:schemeClr val="tx1"/>
                </a:solidFill>
                <a:latin typeface="Minion Pro" panose="02040503050201020203" pitchFamily="18" charset="0"/>
              </a:defRPr>
            </a:lvl4pPr>
            <a:lvl5pPr>
              <a:defRPr>
                <a:solidFill>
                  <a:schemeClr val="tx1"/>
                </a:solidFill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05098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CF033-AC03-4188-87E3-CCF205FC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291163-B131-4081-96EC-C5A3357B2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1157BB-1EB4-48C6-8A41-AED68AD0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45CE07-7FBF-48C8-A2CC-46C48E8B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C05006-F438-4065-B8B5-5D6C87EA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127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910081-B247-4666-B7B2-D9F364333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D8D6FE-EC39-4BE8-81C2-811D8B070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9D82AF-28AF-4AC5-A99E-B7C9CBD4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746769-4059-40A4-8981-4F196739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367E47-A61A-4386-8533-565F13C8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62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0E953-ABCF-4286-8FE5-D8BD237A1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C42467-B493-4C6C-BABC-FF04BCF21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047E4-33CF-4D92-9310-0B7366615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D89C5D-CAF0-4C12-91A5-AB3A509D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0A1326-7A75-4E33-9C33-8835B925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99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A9187-C2E6-4084-B222-36D3C68D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21D2E9-DF9B-4415-9B71-DC856BECF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F1A21-CB46-45F2-8887-747905DC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61DBE4-D362-4952-8199-4FB7CDBE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1BED84-3353-4F89-93DB-A2ECF32C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8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9D3B6-6FDF-4F48-BB87-B388CF27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92F1FD-3D65-4D6C-876B-95E7309F2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73A37D-C1AF-4D98-A9DD-F7EF69D7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26267-4AB4-4CD2-9800-F3C4811A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A5B62D-AE0A-4268-847C-E936D66D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55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4EEF3-0812-41CD-B28C-6C2E1919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99E8FA-6F47-4DF2-B0F9-2EC6CF714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F7CC6A-190B-4A0D-B270-05F95947B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D1925A-EFC0-4ABB-818F-D813F4D7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2F3BC3-7163-41DA-A1B4-98F6A7F8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7F59DF-2979-44F0-86CB-3DE28EDC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014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23F98-48A8-439B-A59B-3A9EE80E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DE8F10-DC0C-4A60-A269-EB9A5D4E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9363DE-8DF6-488D-8981-BDEE5FA4A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A482D9-46C2-4B05-BA73-C4C95BFCF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61EC43-7FBD-4A65-8BAE-318D610ED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E2B0B4-D088-44E4-83C2-B6FEB837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A01F99-CC75-423F-A253-E2D86881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421A2B-063C-434B-9C2D-4D459B27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034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609EA-7D83-4063-800D-D5D50589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10BDBF-D2D5-4CDE-B1EE-59346FE6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27F299-FD03-42EC-9DE4-F05FB0E1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47B5C1-1944-4BA2-93B8-07848B5F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605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10D4CF-7313-4212-B95A-8EC70CD9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E5997B-0356-4A29-84F0-D9BA667A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0A9005-AAB3-4C40-97FA-BEA83D49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473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BB4E5-FA80-437F-9F0B-BC652838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BCDD0-144E-4F12-93E1-5CA813B4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FDFC9D-0030-410F-AE77-51D83959C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E15245-3D19-4134-9A7E-6EF9D8D7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FB3A44-F467-4BB2-97F6-A10648B1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4BD9CF-7654-4DA6-91A1-BA1B37BB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79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B31E8-AEFE-44A4-AC04-49D6330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000"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14831B-BBD4-4D51-A6FB-DE8A71FC4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inion Pro" panose="020405030502010202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36147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B5CB2-1386-4006-812C-CCBACDE2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BEA69F-C26E-495A-910F-A903D2C66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F01B35-E529-4AA0-A293-15A4460C4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01E626-4F7D-4F15-8D23-5A850C6E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CBD240-FC8C-4A25-8EB4-D52C110A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5FAD0-5481-401C-B194-D27E89DD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348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29701-55FB-42F3-85A5-9A146C8B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42984B-BB1B-49CB-9C04-B9951BC9F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0A8622-F90A-41D9-9C40-004107F9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A68658-84AC-42CA-BD34-2DD4125D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4E1205-DCD9-4999-81A8-C995E915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481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BFCD97-5102-4B55-AA8E-C040A1BD3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3E76D2-59D3-4AC4-81FE-9664C3820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712062-DC47-4211-B80C-9A4A7B74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ADAEEB-7E19-4C4A-B673-B6013631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2B7A3-5E7C-4775-A86D-786287B5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366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1671A-7258-4792-A7B9-05079DB61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CE70BE-CFC7-4645-88B2-5F35F7DD2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C9DA0-89FB-4C5C-B42E-666396F2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B08F5B-B6D4-423A-8311-76039813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C0643-0D80-4000-8BB4-092AF908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708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D0477-8A4F-494E-A7A1-4424202B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7778A0-B396-4AB1-BB5C-AB8EAF8EE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B455A7-99A8-4B42-9585-F672E6B5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C48A9C-C759-4DCC-AC94-6379CBA62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286163-8FE0-452C-89D5-D15FF641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902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8BC78-F1EA-4445-94F7-EABEC496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466464-A823-479E-AE72-69A321B15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B9C0B-FF46-4F8D-AF7E-FE495A51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EA03C0-2B51-44C5-9454-391004D6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5D8ADE-37F3-4855-9E39-AC1C3E45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25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E8382-D536-497C-913C-30DBE711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F94C74-196C-4055-B391-492D2282C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285A2F-7CB8-49ED-846B-3A087262D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10370B-3DF5-4523-899A-BD86EBA6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38F623-CA15-4ECF-AB21-A8A52663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294172-9EB3-429C-B602-2372D84C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880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B4B2C-8FDC-4062-B092-BBE7B4B1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B75C79-FDDF-43A4-8349-5D92E79EF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592DA8-6749-4190-88D3-B0830F26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2FA04C-E66F-4503-B308-7F46B4E42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12445E-BBB3-4AE9-A16F-C1719C85B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62D470-0EFC-4D38-824F-0730D2F7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7436F3-B78C-4A52-A7E0-F99F94F6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BC8CF7-9639-44E3-8CDE-30E33FCF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31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74BAE-E8AE-48B2-9D43-CD9927E6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FE611F-D7DE-413C-947E-E84BA6FB5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74FED6-7B66-4C5C-92F4-C69DF95A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BA47A4-F7F6-431A-953F-A0BE6563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03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77CB36-40FC-46CE-B984-FDC2C5C55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FAEBAC-3572-4470-86F8-4BDE378D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F4F304-81AA-41D9-A4EB-9CBFD45B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8C153-D839-45C3-B2DC-F17FDCD7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77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EE834A-F803-4EDD-A26E-A7B4D3D74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34639"/>
            <a:ext cx="5181600" cy="3342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12F004-C784-4CF5-9449-3FAB9F9A4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34639"/>
            <a:ext cx="5181600" cy="3342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16017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063E3-5546-4C3F-A0A1-CC87595E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2CE0C1-7D9A-4541-8852-24F07906E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D79C5F-938F-4541-9BBC-17CC936AC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F42378-E9EC-4946-829F-858EF074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88A94A-88A1-4763-AD9D-95B4731D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1A440F-4A76-423F-B12A-16C880ED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701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2AA0F-6E98-4C13-9899-F8934F9B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A52471-3F2A-4A95-AF0D-233FCC177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DA7B66-F655-4ACC-9E65-7F3BD95AA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3F0138-F280-46C2-878E-1E23BB964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8F0B8A-0542-4824-BEB2-6A93ACB55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4902D6-FCF9-498D-A866-9ABF068C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939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86DC5-C4A6-4CBC-9F42-835949F9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3CC429-DD32-4FE2-8DD5-B411A77AB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B0726C-9655-447A-B089-4655F96A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172B41-EE28-4AB3-9A89-DF1FA081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498CE1-1162-4E16-8D45-BF84E1F1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722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F26DC8-D440-45F6-ABA4-7AFE93CE7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9B982D-9638-4672-8932-6143D864D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C86E4-F190-42FD-9B65-4FC312AE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ABBC4C-9E56-42C8-97E4-9FF219E9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98B88B-6EB1-4FB9-9C7C-B8270E4E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769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83FA8-90BC-4BF6-B320-BA3B1D79B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97" y="1381347"/>
            <a:ext cx="10724606" cy="102221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endParaRPr lang="es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C90CC-1F6D-4C97-A3FB-466CD5CCA2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46" y="2556314"/>
            <a:ext cx="7395908" cy="292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70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55F57-033C-4FC9-A99C-D961B3C4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4154"/>
            <a:ext cx="10515600" cy="645659"/>
          </a:xfrm>
          <a:prstGeom prst="rect">
            <a:avLst/>
          </a:prstGeom>
        </p:spPr>
        <p:txBody>
          <a:bodyPr/>
          <a:lstStyle>
            <a:lvl1pPr algn="ctr">
              <a:defRPr sz="3000"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F4A197-1DEB-4B84-B43D-0B5DD4D7E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9415"/>
            <a:ext cx="5157787" cy="6456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Minion Pro" panose="020405030502010202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97FA80-79B2-4542-913A-54CF5616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648766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200412-E5E1-4EDD-ABCD-4EB121E8A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9415"/>
            <a:ext cx="5183188" cy="6456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Minion Pro" panose="020405030502010202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393C04-0EEA-4520-8D64-E6138493F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48766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2964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15E6A-07A0-4B5B-A9D0-0C40A415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7" y="139709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8724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68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407CB-E55A-40CA-9EBE-67AAB0F8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1732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Minion Pro" panose="02040503050201020203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FC1FD7-7402-4C20-BF8B-4F946C7D8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7320"/>
            <a:ext cx="6172200" cy="444373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Minion Pro" panose="02040503050201020203" pitchFamily="18" charset="0"/>
              </a:defRPr>
            </a:lvl1pPr>
            <a:lvl2pPr>
              <a:defRPr sz="2800">
                <a:latin typeface="Minion Pro" panose="02040503050201020203" pitchFamily="18" charset="0"/>
              </a:defRPr>
            </a:lvl2pPr>
            <a:lvl3pPr>
              <a:defRPr sz="2400">
                <a:latin typeface="Minion Pro" panose="02040503050201020203" pitchFamily="18" charset="0"/>
              </a:defRPr>
            </a:lvl3pPr>
            <a:lvl4pPr>
              <a:defRPr sz="2000">
                <a:latin typeface="Minion Pro" panose="02040503050201020203" pitchFamily="18" charset="0"/>
              </a:defRPr>
            </a:lvl4pPr>
            <a:lvl5pPr>
              <a:defRPr sz="2000">
                <a:latin typeface="Minion Pro" panose="020405030502010202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3600B1-26EE-4579-8A1D-FA5CA17AB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17520"/>
            <a:ext cx="3932237" cy="2851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inion Pro" panose="020405030502010202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863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9DA5C-F64C-4811-947D-92CA6F45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21822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Minion Pro" panose="02040503050201020203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9C9B5E-46E1-4902-9390-460DE8E8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21822"/>
            <a:ext cx="6172200" cy="4339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inion Pro" panose="02040503050201020203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21080A-E690-4FF5-8549-DC3F8D6A7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22022"/>
            <a:ext cx="3932237" cy="2746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inion Pro" panose="020405030502010202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9620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88E8166-B020-47C1-AF76-2ED923695894}"/>
              </a:ext>
            </a:extLst>
          </p:cNvPr>
          <p:cNvSpPr/>
          <p:nvPr userDrawn="1"/>
        </p:nvSpPr>
        <p:spPr>
          <a:xfrm>
            <a:off x="0" y="1"/>
            <a:ext cx="12192000" cy="115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2EB6925-3292-4E94-9288-5E06B0A6197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65823" y="2266950"/>
            <a:ext cx="2514273" cy="459105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D75B89C-B324-45D7-AF65-8A8EBA93A8E9}"/>
              </a:ext>
            </a:extLst>
          </p:cNvPr>
          <p:cNvGrpSpPr/>
          <p:nvPr userDrawn="1"/>
        </p:nvGrpSpPr>
        <p:grpSpPr>
          <a:xfrm>
            <a:off x="3595788" y="142280"/>
            <a:ext cx="8120354" cy="6597106"/>
            <a:chOff x="4082227" y="1056830"/>
            <a:chExt cx="10364961" cy="10097480"/>
          </a:xfrm>
        </p:grpSpPr>
        <p:pic>
          <p:nvPicPr>
            <p:cNvPr id="18" name="Imagen4">
              <a:extLst>
                <a:ext uri="{FF2B5EF4-FFF2-40B4-BE49-F238E27FC236}">
                  <a16:creationId xmlns:a16="http://schemas.microsoft.com/office/drawing/2014/main" id="{A644F525-1B6C-4F00-9F3E-8ACD3DECC8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4082227" y="10436770"/>
              <a:ext cx="2716401" cy="7175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9" name="Imagen5">
              <a:extLst>
                <a:ext uri="{FF2B5EF4-FFF2-40B4-BE49-F238E27FC236}">
                  <a16:creationId xmlns:a16="http://schemas.microsoft.com/office/drawing/2014/main" id="{09FDE27E-B42E-49E7-835F-194A306B6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lum/>
              <a:alphaModFix/>
            </a:blip>
            <a:srcRect/>
            <a:stretch>
              <a:fillRect/>
            </a:stretch>
          </p:blipFill>
          <p:spPr>
            <a:xfrm>
              <a:off x="12793188" y="1056830"/>
              <a:ext cx="1654000" cy="1405786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0" name="Rectángulo 7">
            <a:extLst>
              <a:ext uri="{FF2B5EF4-FFF2-40B4-BE49-F238E27FC236}">
                <a16:creationId xmlns:a16="http://schemas.microsoft.com/office/drawing/2014/main" id="{1D548DC5-C1C6-4438-8EC4-2BF8745C43B3}"/>
              </a:ext>
            </a:extLst>
          </p:cNvPr>
          <p:cNvSpPr/>
          <p:nvPr userDrawn="1"/>
        </p:nvSpPr>
        <p:spPr>
          <a:xfrm>
            <a:off x="4074301" y="235898"/>
            <a:ext cx="4044966" cy="8248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Minion Pro"/>
                <a:ea typeface="Times New Roman" pitchFamily="18"/>
                <a:cs typeface="Times New Roman" pitchFamily="18"/>
              </a:rPr>
              <a:t>FONDO EUROPEO DE DESARROLLO REGIONAL (FEDER)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1" u="none" strike="noStrike" kern="1200" cap="none" spc="0" baseline="0">
                <a:solidFill>
                  <a:srgbClr val="000000"/>
                </a:solidFill>
                <a:uFillTx/>
                <a:latin typeface="Liberation Serif"/>
                <a:ea typeface="NSimSun" pitchFamily="49"/>
                <a:cs typeface="Lucida Sans" pitchFamily="34"/>
              </a:rPr>
              <a:t>Una manera de hacer Europa</a:t>
            </a:r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Imagen 2" descr="Imagen que contiene dibujo, alimentos, flor&#10;&#10;Descripción generada automáticamente">
            <a:extLst>
              <a:ext uri="{FF2B5EF4-FFF2-40B4-BE49-F238E27FC236}">
                <a16:creationId xmlns:a16="http://schemas.microsoft.com/office/drawing/2014/main" id="{7E9225AB-A5F8-4217-9C59-AA64EC3AE16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" y="209690"/>
            <a:ext cx="1995620" cy="66954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9B9BF36-EB97-4733-A6C6-BD751CCAC51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468069" y="6253003"/>
            <a:ext cx="1831247" cy="4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6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CDD1C67-BD31-42CA-8C8D-4A9C4122DFCA}"/>
              </a:ext>
            </a:extLst>
          </p:cNvPr>
          <p:cNvSpPr/>
          <p:nvPr userDrawn="1"/>
        </p:nvSpPr>
        <p:spPr>
          <a:xfrm>
            <a:off x="0" y="2266951"/>
            <a:ext cx="12192000" cy="1466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9D969FE-EAC5-4EAB-83CD-F2197B504465}"/>
              </a:ext>
            </a:extLst>
          </p:cNvPr>
          <p:cNvGrpSpPr/>
          <p:nvPr userDrawn="1"/>
        </p:nvGrpSpPr>
        <p:grpSpPr>
          <a:xfrm>
            <a:off x="3572235" y="2246568"/>
            <a:ext cx="8354379" cy="2533825"/>
            <a:chOff x="4231600" y="-48724"/>
            <a:chExt cx="10069832" cy="3054109"/>
          </a:xfrm>
        </p:grpSpPr>
        <p:pic>
          <p:nvPicPr>
            <p:cNvPr id="16" name="Imagen4">
              <a:extLst>
                <a:ext uri="{FF2B5EF4-FFF2-40B4-BE49-F238E27FC236}">
                  <a16:creationId xmlns:a16="http://schemas.microsoft.com/office/drawing/2014/main" id="{19BF0C0A-51CA-4C40-A271-AA6D5C8BCF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lum/>
              <a:alphaModFix/>
            </a:blip>
            <a:srcRect/>
            <a:stretch>
              <a:fillRect/>
            </a:stretch>
          </p:blipFill>
          <p:spPr>
            <a:xfrm>
              <a:off x="4231600" y="2287845"/>
              <a:ext cx="2716401" cy="7175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7" name="Imagen5">
              <a:extLst>
                <a:ext uri="{FF2B5EF4-FFF2-40B4-BE49-F238E27FC236}">
                  <a16:creationId xmlns:a16="http://schemas.microsoft.com/office/drawing/2014/main" id="{A4226F03-88EF-4DAA-9E41-D9E3E624ED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12726648" y="-48724"/>
              <a:ext cx="1574784" cy="133845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8" name="Rectángulo 7">
            <a:extLst>
              <a:ext uri="{FF2B5EF4-FFF2-40B4-BE49-F238E27FC236}">
                <a16:creationId xmlns:a16="http://schemas.microsoft.com/office/drawing/2014/main" id="{13B1B9A1-77D5-42CE-992C-1EB827161504}"/>
              </a:ext>
            </a:extLst>
          </p:cNvPr>
          <p:cNvSpPr/>
          <p:nvPr userDrawn="1"/>
        </p:nvSpPr>
        <p:spPr>
          <a:xfrm>
            <a:off x="4129141" y="2384597"/>
            <a:ext cx="4064244" cy="8248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Minion Pro"/>
                <a:ea typeface="Times New Roman" pitchFamily="18"/>
                <a:cs typeface="Times New Roman" pitchFamily="18"/>
              </a:rPr>
              <a:t>FONDO EUROPEO DE DESARROLLO REGIONAL (FEDER)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1" u="none" strike="noStrike" kern="1200" cap="none" spc="0" baseline="0">
                <a:solidFill>
                  <a:srgbClr val="000000"/>
                </a:solidFill>
                <a:uFillTx/>
                <a:latin typeface="Liberation Serif"/>
                <a:ea typeface="NSimSun" pitchFamily="49"/>
                <a:cs typeface="Lucida Sans" pitchFamily="34"/>
              </a:rPr>
              <a:t>Una manera de hacer Europa</a:t>
            </a:r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Imagen 2" descr="Imagen que contiene dibujo, alimentos, flor&#10;&#10;Descripción generada automáticamente">
            <a:extLst>
              <a:ext uri="{FF2B5EF4-FFF2-40B4-BE49-F238E27FC236}">
                <a16:creationId xmlns:a16="http://schemas.microsoft.com/office/drawing/2014/main" id="{13D62EF3-5F92-47D8-8896-BFCAC133B62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8" y="2384597"/>
            <a:ext cx="2253647" cy="7561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6BE6B8-6347-4FAC-BE1C-838813A3592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86010" y="4167506"/>
            <a:ext cx="2325403" cy="5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FCFBFC-D07F-4A22-9862-C4112B2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C422C3-A97F-4681-A1D1-4F28781FB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33EA99-866D-47B9-9709-8D1FF2CF8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8E5F37-E9D4-4FF3-8281-9E2064D17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D704B0-1F5A-4ACE-A3DD-3A71C096C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29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A97FBC-4C15-4BF4-B1E3-0EC0A304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BEA1AD-50E9-45C1-8702-1B34CE278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2BBDC2-AABB-448D-B1DC-4E85B0CCF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CF89A6-5ED6-47DB-9363-6E7507332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8EAC77-61DE-4C2F-B03C-08A99FF2B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B59EDD-86B4-430B-B872-8F6D89555D48}"/>
              </a:ext>
            </a:extLst>
          </p:cNvPr>
          <p:cNvSpPr/>
          <p:nvPr userDrawn="1"/>
        </p:nvSpPr>
        <p:spPr>
          <a:xfrm>
            <a:off x="0" y="1"/>
            <a:ext cx="12192000" cy="115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D1CC41F-028B-4723-AD5C-1030D402A46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65823" y="2266950"/>
            <a:ext cx="2514273" cy="459105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F203F1CF-FA16-4EAD-9728-172F0FD3C6F4}"/>
              </a:ext>
            </a:extLst>
          </p:cNvPr>
          <p:cNvGrpSpPr/>
          <p:nvPr userDrawn="1"/>
        </p:nvGrpSpPr>
        <p:grpSpPr>
          <a:xfrm>
            <a:off x="3595788" y="142280"/>
            <a:ext cx="8120354" cy="6597106"/>
            <a:chOff x="4082227" y="1056830"/>
            <a:chExt cx="10364961" cy="10097480"/>
          </a:xfrm>
        </p:grpSpPr>
        <p:pic>
          <p:nvPicPr>
            <p:cNvPr id="10" name="Imagen4">
              <a:extLst>
                <a:ext uri="{FF2B5EF4-FFF2-40B4-BE49-F238E27FC236}">
                  <a16:creationId xmlns:a16="http://schemas.microsoft.com/office/drawing/2014/main" id="{921006ED-FB83-4886-9946-214788B207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lum/>
              <a:alphaModFix/>
            </a:blip>
            <a:srcRect/>
            <a:stretch>
              <a:fillRect/>
            </a:stretch>
          </p:blipFill>
          <p:spPr>
            <a:xfrm>
              <a:off x="4082227" y="10436770"/>
              <a:ext cx="2716401" cy="7175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Imagen5">
              <a:extLst>
                <a:ext uri="{FF2B5EF4-FFF2-40B4-BE49-F238E27FC236}">
                  <a16:creationId xmlns:a16="http://schemas.microsoft.com/office/drawing/2014/main" id="{631ABDB0-97FA-4C15-9FB8-9CA0CFFD47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lum/>
              <a:alphaModFix/>
            </a:blip>
            <a:srcRect/>
            <a:stretch>
              <a:fillRect/>
            </a:stretch>
          </p:blipFill>
          <p:spPr>
            <a:xfrm>
              <a:off x="12793188" y="1056830"/>
              <a:ext cx="1654000" cy="1405786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2" name="Rectángulo 7">
            <a:extLst>
              <a:ext uri="{FF2B5EF4-FFF2-40B4-BE49-F238E27FC236}">
                <a16:creationId xmlns:a16="http://schemas.microsoft.com/office/drawing/2014/main" id="{9BFE7BF2-FFD4-4E9F-92C0-E34FDADB0833}"/>
              </a:ext>
            </a:extLst>
          </p:cNvPr>
          <p:cNvSpPr/>
          <p:nvPr userDrawn="1"/>
        </p:nvSpPr>
        <p:spPr>
          <a:xfrm>
            <a:off x="4074301" y="235898"/>
            <a:ext cx="4044966" cy="8248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Minion Pro"/>
                <a:ea typeface="Times New Roman" pitchFamily="18"/>
                <a:cs typeface="Times New Roman" pitchFamily="18"/>
              </a:rPr>
              <a:t>FONDO EUROPEO DE DESARROLLO REGIONAL (FEDER)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1" u="none" strike="noStrike" kern="1200" cap="none" spc="0" baseline="0">
                <a:solidFill>
                  <a:srgbClr val="000000"/>
                </a:solidFill>
                <a:uFillTx/>
                <a:latin typeface="Liberation Serif"/>
                <a:ea typeface="NSimSun" pitchFamily="49"/>
                <a:cs typeface="Lucida Sans" pitchFamily="34"/>
              </a:rPr>
              <a:t>Una manera de hacer Europa</a:t>
            </a:r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" name="Imagen 12" descr="Imagen que contiene dibujo, alimentos, flor&#10;&#10;Descripción generada automáticamente">
            <a:extLst>
              <a:ext uri="{FF2B5EF4-FFF2-40B4-BE49-F238E27FC236}">
                <a16:creationId xmlns:a16="http://schemas.microsoft.com/office/drawing/2014/main" id="{F551CC62-AFC8-4758-88E1-632DCD4DA8D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" y="209690"/>
            <a:ext cx="1995620" cy="66954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94212C6-88BA-4F80-B848-19402CFC155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468069" y="6253003"/>
            <a:ext cx="1831247" cy="4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9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erculesCRUE/ib-dataset-et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Relationship Id="rId5" Type="http://schemas.openxmlformats.org/officeDocument/2006/relationships/hyperlink" Target="https://github.com/HerculesCRUE/ib-dataset-etl/tree/master/docs" TargetMode="External"/><Relationship Id="rId4" Type="http://schemas.openxmlformats.org/officeDocument/2006/relationships/hyperlink" Target="https://github.com/HerculesCRUE/ib-dataset-etl/tree/master/projec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pentah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jpg"/><Relationship Id="rId4" Type="http://schemas.openxmlformats.org/officeDocument/2006/relationships/hyperlink" Target="https://www.oracle.com/java/technologies/javase-jre8-download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png"/><Relationship Id="rId4" Type="http://schemas.openxmlformats.org/officeDocument/2006/relationships/hyperlink" Target="https://www.oracle.com/java/technologies/javase/javase-jdk8-download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26BF1-4BC5-4D5F-A496-7427D6B1B6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Hypatia Sans Pro"/>
              </a:rPr>
              <a:t>ETL</a:t>
            </a:r>
          </a:p>
        </p:txBody>
      </p:sp>
    </p:spTree>
    <p:extLst>
      <p:ext uri="{BB962C8B-B14F-4D97-AF65-F5344CB8AC3E}">
        <p14:creationId xmlns:p14="http://schemas.microsoft.com/office/powerpoint/2010/main" val="341566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98332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5: Configuración de las variables de entorno</a:t>
            </a:r>
            <a:endParaRPr lang="es-ES" dirty="0"/>
          </a:p>
          <a:p>
            <a:endParaRPr lang="es-ES" dirty="0"/>
          </a:p>
          <a:p>
            <a:r>
              <a:rPr lang="es-ES" dirty="0"/>
              <a:t>Escribir 'PENTAHO_JAVA' en mayúsculas como nombre de variable y la </a:t>
            </a:r>
          </a:p>
          <a:p>
            <a:r>
              <a:rPr lang="es-ES" dirty="0"/>
              <a:t>ruta de la carpeta apuntando a java.exe en la carpeta </a:t>
            </a:r>
            <a:r>
              <a:rPr lang="es-ES" dirty="0" err="1"/>
              <a:t>jre</a:t>
            </a:r>
            <a:r>
              <a:rPr lang="es-ES" dirty="0"/>
              <a:t> como valor de variable y hacer clic en Aceptar.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B3E41E-95AC-43F8-BAAB-71EA2E04D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4162669"/>
            <a:ext cx="6096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2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11308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5: Configuración de las variables de entorno</a:t>
            </a:r>
            <a:endParaRPr lang="es-ES" dirty="0"/>
          </a:p>
          <a:p>
            <a:endParaRPr lang="es-ES" dirty="0"/>
          </a:p>
          <a:p>
            <a:r>
              <a:rPr lang="es-ES" dirty="0"/>
              <a:t>Crear una nueva variable de la misma manera, pero establecer el nombre de la variable como 'PENTAHO_JAVA_HOME’ </a:t>
            </a:r>
          </a:p>
          <a:p>
            <a:r>
              <a:rPr lang="es-ES" dirty="0"/>
              <a:t>como nombre de variable y la ruta de la carpeta </a:t>
            </a:r>
            <a:r>
              <a:rPr lang="es-ES" dirty="0" err="1"/>
              <a:t>jre</a:t>
            </a:r>
            <a:r>
              <a:rPr lang="es-ES" dirty="0"/>
              <a:t> como valor de variable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B8CE365-2DE9-4A64-B723-17D3470F4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977547"/>
            <a:ext cx="6096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4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11322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5: Configuración de las variables de entorno</a:t>
            </a:r>
            <a:endParaRPr lang="es-ES" dirty="0"/>
          </a:p>
          <a:p>
            <a:endParaRPr lang="es-ES" dirty="0"/>
          </a:p>
          <a:p>
            <a:r>
              <a:rPr lang="es-ES" dirty="0"/>
              <a:t>Crear otra variable con el nombre JAVA_HOME y el valor de la variable sería la ruta donde está disponible la carpeta </a:t>
            </a:r>
            <a:r>
              <a:rPr lang="es-ES" dirty="0" err="1"/>
              <a:t>jdk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B065598-4D51-4D46-894B-155A638F1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760702"/>
            <a:ext cx="6096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4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3D085CC-1DBF-4FD0-8DA4-F13EC928D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375794"/>
            <a:ext cx="5076702" cy="470622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D150AFD-E6F4-46B9-BEBE-EABB67365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58" y="2387009"/>
            <a:ext cx="6091043" cy="268379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0AABE7A-DFAB-4A7C-B2FD-81A0DE2FA13D}"/>
              </a:ext>
            </a:extLst>
          </p:cNvPr>
          <p:cNvSpPr txBox="1"/>
          <p:nvPr/>
        </p:nvSpPr>
        <p:spPr>
          <a:xfrm>
            <a:off x="5602772" y="1925614"/>
            <a:ext cx="658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Pantalla principal de Pentaho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59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E0AABE7A-DFAB-4A7C-B2FD-81A0DE2FA13D}"/>
              </a:ext>
            </a:extLst>
          </p:cNvPr>
          <p:cNvSpPr txBox="1"/>
          <p:nvPr/>
        </p:nvSpPr>
        <p:spPr>
          <a:xfrm>
            <a:off x="619711" y="1371941"/>
            <a:ext cx="658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Pantalla principal de Pentaho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6FE242-A103-48D5-9243-24420E47A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6" y="1974534"/>
            <a:ext cx="2705911" cy="27561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E41779-A2C4-4C18-94E3-75FEAA22B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28" y="3036815"/>
            <a:ext cx="2916005" cy="29700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9A95CC-FDD9-407B-8549-A8CABACE3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67" y="1802078"/>
            <a:ext cx="2540578" cy="26036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302B07-8424-49CE-9358-2CFE28AA9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016" y="3219123"/>
            <a:ext cx="2725873" cy="27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Kafka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81B750-E4E0-461D-A135-FA063DC7C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327044"/>
            <a:ext cx="5374385" cy="339893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BB9ACC0-1B7F-45D8-B9CD-A8D5C0000E68}"/>
              </a:ext>
            </a:extLst>
          </p:cNvPr>
          <p:cNvSpPr txBox="1"/>
          <p:nvPr/>
        </p:nvSpPr>
        <p:spPr>
          <a:xfrm>
            <a:off x="721616" y="2327044"/>
            <a:ext cx="4370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Kafdrop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Herramienta web (http://localhost:19000)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Previsualizar mensajes Kafka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Comprobación recepción - </a:t>
            </a:r>
            <a:r>
              <a:rPr lang="es-ES" dirty="0" err="1"/>
              <a:t>clusters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2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Kafka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A9A3FE-3319-4BFE-BED5-12EF2CC3D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72" y="1995165"/>
            <a:ext cx="5945656" cy="417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1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Estructura ETL ASIO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326181"/>
            <a:ext cx="1039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Job: Un Job es una secuencia de distintas Transformaciones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70F3AD-ADAD-4815-84DA-1441B1743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58" y="2921154"/>
            <a:ext cx="8055038" cy="30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25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Estructura ETL ASIO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326181"/>
            <a:ext cx="10396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Transformation</a:t>
            </a:r>
            <a:r>
              <a:rPr lang="es-ES" dirty="0"/>
              <a:t>: comprende una serie de pasos que se ejecutan en paralelo, desde uno o varios orígenes de datos hasta su/s correspondiente salida/s.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17F440-C2B7-43E1-A57A-66511C138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94" y="3038851"/>
            <a:ext cx="7435730" cy="310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02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438B220-2D04-4D12-9642-08DEC0941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25" y="2019723"/>
            <a:ext cx="7842950" cy="42194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Estructura ETL ASIO </a:t>
            </a:r>
          </a:p>
        </p:txBody>
      </p:sp>
    </p:spTree>
    <p:extLst>
      <p:ext uri="{BB962C8B-B14F-4D97-AF65-F5344CB8AC3E}">
        <p14:creationId xmlns:p14="http://schemas.microsoft.com/office/powerpoint/2010/main" val="392964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Resumen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F22181-6D07-43B3-A3FF-BD3C853B92AC}"/>
              </a:ext>
            </a:extLst>
          </p:cNvPr>
          <p:cNvSpPr txBox="1"/>
          <p:nvPr/>
        </p:nvSpPr>
        <p:spPr>
          <a:xfrm>
            <a:off x="1417740" y="2467924"/>
            <a:ext cx="4714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Definición de ETL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Instalación entorno (PDI)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Instalación entorno (Kafka)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Arquitectura ETL (ASIO)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Ejecución ETL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4240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Ejecución ETL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FA36D7-F1F3-4B52-AA41-08F8F3731423}"/>
              </a:ext>
            </a:extLst>
          </p:cNvPr>
          <p:cNvSpPr txBox="1"/>
          <p:nvPr/>
        </p:nvSpPr>
        <p:spPr>
          <a:xfrm>
            <a:off x="1579546" y="2085169"/>
            <a:ext cx="903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http://localhost:8383/kettle/runJob/?job=main&amp;version=[Identificador de la versión]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8D86BF-DE12-46A5-BE7D-9D5320F5E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95" y="2668148"/>
            <a:ext cx="4206605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41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Ejecución ETL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A2E39D-6130-444B-A6D9-D1DF5E287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00" y="2557482"/>
            <a:ext cx="7717094" cy="352518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B509BA-3092-446B-9B55-AC0A9E7E5C86}"/>
              </a:ext>
            </a:extLst>
          </p:cNvPr>
          <p:cNvSpPr txBox="1"/>
          <p:nvPr/>
        </p:nvSpPr>
        <p:spPr>
          <a:xfrm>
            <a:off x="1579546" y="2085169"/>
            <a:ext cx="903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Resultado ejecución ETL</a:t>
            </a:r>
          </a:p>
        </p:txBody>
      </p:sp>
    </p:spTree>
    <p:extLst>
      <p:ext uri="{BB962C8B-B14F-4D97-AF65-F5344CB8AC3E}">
        <p14:creationId xmlns:p14="http://schemas.microsoft.com/office/powerpoint/2010/main" val="2754335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Ejecución ETL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20ECF48-64F2-4347-A7C0-EE1E06860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29" y="2541864"/>
            <a:ext cx="6887980" cy="34619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F26F33E-E129-4309-9423-5E7FBCF2656C}"/>
              </a:ext>
            </a:extLst>
          </p:cNvPr>
          <p:cNvSpPr txBox="1"/>
          <p:nvPr/>
        </p:nvSpPr>
        <p:spPr>
          <a:xfrm>
            <a:off x="1579546" y="2085169"/>
            <a:ext cx="903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Resultado ejecución Transformación</a:t>
            </a:r>
          </a:p>
        </p:txBody>
      </p:sp>
    </p:spTree>
    <p:extLst>
      <p:ext uri="{BB962C8B-B14F-4D97-AF65-F5344CB8AC3E}">
        <p14:creationId xmlns:p14="http://schemas.microsoft.com/office/powerpoint/2010/main" val="4155503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Recursos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BDA7192-25CE-438C-A987-C150B28547EE}"/>
              </a:ext>
            </a:extLst>
          </p:cNvPr>
          <p:cNvSpPr txBox="1"/>
          <p:nvPr/>
        </p:nvSpPr>
        <p:spPr>
          <a:xfrm>
            <a:off x="1579546" y="2085169"/>
            <a:ext cx="903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Mapeo data-</a:t>
            </a:r>
            <a:r>
              <a:rPr lang="es-ES" dirty="0" err="1"/>
              <a:t>sources</a:t>
            </a:r>
            <a:r>
              <a:rPr lang="es-ES" dirty="0"/>
              <a:t> a ontología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BD434F-9F6B-4461-931E-B91CBBABF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71" y="2467441"/>
            <a:ext cx="8426257" cy="31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31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Recursos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26F33E-E129-4309-9423-5E7FBCF2656C}"/>
              </a:ext>
            </a:extLst>
          </p:cNvPr>
          <p:cNvSpPr txBox="1"/>
          <p:nvPr/>
        </p:nvSpPr>
        <p:spPr>
          <a:xfrm>
            <a:off x="1579546" y="2085169"/>
            <a:ext cx="9032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GIT: </a:t>
            </a:r>
          </a:p>
          <a:p>
            <a:r>
              <a:rPr lang="es-ES" dirty="0">
                <a:hlinkClick r:id="rId3"/>
              </a:rPr>
              <a:t>https://github.com/HerculesCRUE/ib-dataset-etl</a:t>
            </a:r>
            <a:endParaRPr lang="es-ES" dirty="0"/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Proyecto ETL:</a:t>
            </a:r>
          </a:p>
          <a:p>
            <a:r>
              <a:rPr lang="es-ES" dirty="0" err="1">
                <a:hlinkClick r:id="rId4"/>
              </a:rPr>
              <a:t>ib-dataset-etl</a:t>
            </a:r>
            <a:r>
              <a:rPr lang="es-ES" dirty="0">
                <a:hlinkClick r:id="rId4"/>
              </a:rPr>
              <a:t>/</a:t>
            </a:r>
            <a:r>
              <a:rPr lang="es-ES" dirty="0" err="1">
                <a:hlinkClick r:id="rId4"/>
              </a:rPr>
              <a:t>project</a:t>
            </a:r>
            <a:r>
              <a:rPr lang="es-ES" dirty="0">
                <a:hlinkClick r:id="rId4"/>
              </a:rPr>
              <a:t> at master · </a:t>
            </a:r>
            <a:r>
              <a:rPr lang="es-ES" dirty="0" err="1">
                <a:hlinkClick r:id="rId4"/>
              </a:rPr>
              <a:t>HerculesCRUE</a:t>
            </a:r>
            <a:r>
              <a:rPr lang="es-ES" dirty="0">
                <a:hlinkClick r:id="rId4"/>
              </a:rPr>
              <a:t>/</a:t>
            </a:r>
            <a:r>
              <a:rPr lang="es-ES" dirty="0" err="1">
                <a:hlinkClick r:id="rId4"/>
              </a:rPr>
              <a:t>ib-dataset-etl</a:t>
            </a:r>
            <a:r>
              <a:rPr lang="es-ES" dirty="0">
                <a:hlinkClick r:id="rId4"/>
              </a:rPr>
              <a:t> (github.com)</a:t>
            </a:r>
            <a:endParaRPr lang="es-ES" dirty="0"/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Ontología:</a:t>
            </a:r>
          </a:p>
          <a:p>
            <a:r>
              <a:rPr lang="es-ES" dirty="0" err="1">
                <a:hlinkClick r:id="rId5"/>
              </a:rPr>
              <a:t>ib-dataset-etl</a:t>
            </a:r>
            <a:r>
              <a:rPr lang="es-ES" dirty="0">
                <a:hlinkClick r:id="rId5"/>
              </a:rPr>
              <a:t>/</a:t>
            </a:r>
            <a:r>
              <a:rPr lang="es-ES" dirty="0" err="1">
                <a:hlinkClick r:id="rId5"/>
              </a:rPr>
              <a:t>docs</a:t>
            </a:r>
            <a:r>
              <a:rPr lang="es-ES" dirty="0">
                <a:hlinkClick r:id="rId5"/>
              </a:rPr>
              <a:t> at master · </a:t>
            </a:r>
            <a:r>
              <a:rPr lang="es-ES" dirty="0" err="1">
                <a:hlinkClick r:id="rId5"/>
              </a:rPr>
              <a:t>HerculesCRUE</a:t>
            </a:r>
            <a:r>
              <a:rPr lang="es-ES" dirty="0">
                <a:hlinkClick r:id="rId5"/>
              </a:rPr>
              <a:t>/</a:t>
            </a:r>
            <a:r>
              <a:rPr lang="es-ES" dirty="0" err="1">
                <a:hlinkClick r:id="rId5"/>
              </a:rPr>
              <a:t>ib-dataset-etl</a:t>
            </a:r>
            <a:r>
              <a:rPr lang="es-ES" dirty="0">
                <a:hlinkClick r:id="rId5"/>
              </a:rPr>
              <a:t> (github.com)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6744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50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Definición de ETL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F22181-6D07-43B3-A3FF-BD3C853B92AC}"/>
              </a:ext>
            </a:extLst>
          </p:cNvPr>
          <p:cNvSpPr txBox="1"/>
          <p:nvPr/>
        </p:nvSpPr>
        <p:spPr>
          <a:xfrm>
            <a:off x="478172" y="2669260"/>
            <a:ext cx="47146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Extract</a:t>
            </a:r>
            <a:r>
              <a:rPr lang="es-ES" dirty="0"/>
              <a:t>-</a:t>
            </a:r>
            <a:r>
              <a:rPr lang="es-ES" dirty="0" err="1"/>
              <a:t>Transform</a:t>
            </a:r>
            <a:r>
              <a:rPr lang="es-ES" dirty="0"/>
              <a:t>-Load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Proceso que permite: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/>
              <a:t>mover datos desde múltiples fuentes,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/>
              <a:t>reformatearlos y limpiarlos,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/>
              <a:t>y cargarlos en otra base de datos, data </a:t>
            </a:r>
            <a:r>
              <a:rPr lang="es-ES" dirty="0" err="1"/>
              <a:t>mart</a:t>
            </a:r>
            <a:r>
              <a:rPr lang="es-ES" dirty="0"/>
              <a:t>, o data </a:t>
            </a:r>
            <a:r>
              <a:rPr lang="es-ES" dirty="0" err="1"/>
              <a:t>warehouse</a:t>
            </a:r>
            <a:r>
              <a:rPr lang="es-ES" dirty="0"/>
              <a:t> para analizar, o en otro sistema operacional para apoyar un proceso de negocio.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221D97-B8F9-4665-928A-F50DD6763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19" y="2505670"/>
            <a:ext cx="5986310" cy="274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5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Definición de ETL (ASIO)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8FE32D-A1E4-46DE-95CC-162C50D2E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91" y="2532228"/>
            <a:ext cx="902286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5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Definición de ETL (ASIO) - Salida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7124C79-B493-4A1C-BF2A-E6BF9F04C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85" y="3350409"/>
            <a:ext cx="3599820" cy="15081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es-ES" altLang="es-ES" sz="1000" i="1" dirty="0" err="1">
                <a:solidFill>
                  <a:schemeClr val="bg1"/>
                </a:solidFill>
                <a:latin typeface="Arial" panose="020B0604020202020204" pitchFamily="34" charset="0"/>
              </a:rPr>
              <a:t>operation</a:t>
            </a: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":"INSERT/UPDATE/DELETE",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"data":{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"@</a:t>
            </a:r>
            <a:r>
              <a:rPr lang="es-ES" altLang="es-ES" sz="1000" i="1" dirty="0" err="1">
                <a:solidFill>
                  <a:schemeClr val="bg1"/>
                </a:solidFill>
                <a:latin typeface="Arial" panose="020B0604020202020204" pitchFamily="34" charset="0"/>
              </a:rPr>
              <a:t>class</a:t>
            </a: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":"</a:t>
            </a:r>
            <a:r>
              <a:rPr lang="es-ES" altLang="es-ES" sz="1000" i="1" dirty="0" err="1">
                <a:solidFill>
                  <a:schemeClr val="bg1"/>
                </a:solidFill>
                <a:latin typeface="Arial" panose="020B0604020202020204" pitchFamily="34" charset="0"/>
              </a:rPr>
              <a:t>class_name</a:t>
            </a: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"id":"</a:t>
            </a:r>
            <a:r>
              <a:rPr lang="es-ES" altLang="es-ES" sz="1000" i="1" dirty="0" err="1">
                <a:solidFill>
                  <a:schemeClr val="bg1"/>
                </a:solidFill>
                <a:latin typeface="Arial" panose="020B0604020202020204" pitchFamily="34" charset="0"/>
              </a:rPr>
              <a:t>class_id</a:t>
            </a: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"prop_name_1":"prop_value_1",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"prop_name_2":"prop_value_2",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"prop_name_3":"prop_value_3",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"prop_name_N":"</a:t>
            </a:r>
            <a:r>
              <a:rPr lang="es-ES" altLang="es-ES" sz="1000" i="1" dirty="0" err="1">
                <a:solidFill>
                  <a:schemeClr val="bg1"/>
                </a:solidFill>
                <a:latin typeface="Arial" panose="020B0604020202020204" pitchFamily="34" charset="0"/>
              </a:rPr>
              <a:t>prop_value_N</a:t>
            </a: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}</a:t>
            </a:r>
            <a:r>
              <a:rPr lang="es-ES" altLang="es-ES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endParaRPr kumimoji="0" lang="es-ES" altLang="es-ES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05B8272-6050-4039-B072-586F9A63D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316" y="2511206"/>
            <a:ext cx="5212934" cy="33239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operation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":"LINKED_INSERT/UPDATE/DELETE",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"data":{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linkedModel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"@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class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parent_class_name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"id":"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parent_class_id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linkedTo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":[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"className":"child_class_name_1",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"fieldName":"child_field_name_1",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ids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":[child_class1_id1..child_class1_idN]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},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"className":"child_class_name_2",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   "fieldName":"child_field_name_2",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   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ids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":[child_class2_id1..child_class2_idN]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},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   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className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child_class_name_N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   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fieldName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child_field_name_N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   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ids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":[child_classN_id1..child_classN_idN]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}		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1CDCAEE-CE88-4E8E-AAA8-91E4DF84E4C3}"/>
              </a:ext>
            </a:extLst>
          </p:cNvPr>
          <p:cNvSpPr txBox="1"/>
          <p:nvPr/>
        </p:nvSpPr>
        <p:spPr>
          <a:xfrm>
            <a:off x="1959649" y="2976341"/>
            <a:ext cx="140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Objeto plano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D82AC1-6DFB-4C99-95A9-A91DF878AE3B}"/>
              </a:ext>
            </a:extLst>
          </p:cNvPr>
          <p:cNvSpPr txBox="1"/>
          <p:nvPr/>
        </p:nvSpPr>
        <p:spPr>
          <a:xfrm>
            <a:off x="7450130" y="2143270"/>
            <a:ext cx="162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Objeto relación</a:t>
            </a:r>
          </a:p>
        </p:txBody>
      </p:sp>
    </p:spTree>
    <p:extLst>
      <p:ext uri="{BB962C8B-B14F-4D97-AF65-F5344CB8AC3E}">
        <p14:creationId xmlns:p14="http://schemas.microsoft.com/office/powerpoint/2010/main" val="166364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C5EC03-0174-4A6D-BBC1-7AC6988FBF8E}"/>
              </a:ext>
            </a:extLst>
          </p:cNvPr>
          <p:cNvSpPr txBox="1"/>
          <p:nvPr/>
        </p:nvSpPr>
        <p:spPr>
          <a:xfrm>
            <a:off x="696285" y="2393137"/>
            <a:ext cx="93621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Paso 1: software de integración de datos Pentaho (PDI / </a:t>
            </a:r>
            <a:r>
              <a:rPr lang="es-ES" sz="1400" dirty="0" err="1"/>
              <a:t>Kettle</a:t>
            </a:r>
            <a:r>
              <a:rPr lang="es-ES" sz="1400" dirty="0"/>
              <a:t>), El primer paso es descargar PDI </a:t>
            </a:r>
            <a:r>
              <a:rPr lang="es-ES" sz="1400" dirty="0" err="1"/>
              <a:t>Community</a:t>
            </a:r>
            <a:r>
              <a:rPr lang="es-ES" sz="1400" dirty="0"/>
              <a:t> </a:t>
            </a:r>
            <a:r>
              <a:rPr lang="es-ES" sz="1400" dirty="0" err="1"/>
              <a:t>Edition</a:t>
            </a:r>
            <a:r>
              <a:rPr lang="es-ES" sz="1400" dirty="0"/>
              <a:t> desde la página de descarga oficial de </a:t>
            </a:r>
            <a:r>
              <a:rPr lang="es-ES" sz="1400" dirty="0" err="1"/>
              <a:t>Sourceforge</a:t>
            </a:r>
            <a:r>
              <a:rPr lang="es-ES" sz="1400" dirty="0"/>
              <a:t>:</a:t>
            </a:r>
          </a:p>
          <a:p>
            <a:endParaRPr lang="es-ES" sz="1400" dirty="0"/>
          </a:p>
          <a:p>
            <a:r>
              <a:rPr lang="es-ES" sz="1400" dirty="0">
                <a:hlinkClick r:id="rId3"/>
              </a:rPr>
              <a:t>Pentaho </a:t>
            </a:r>
            <a:r>
              <a:rPr lang="es-ES" sz="1400" dirty="0" err="1">
                <a:hlinkClick r:id="rId3"/>
              </a:rPr>
              <a:t>from</a:t>
            </a:r>
            <a:r>
              <a:rPr lang="es-ES" sz="1400" dirty="0">
                <a:hlinkClick r:id="rId3"/>
              </a:rPr>
              <a:t> Hitachi </a:t>
            </a:r>
            <a:r>
              <a:rPr lang="es-ES" sz="1400" dirty="0" err="1">
                <a:hlinkClick r:id="rId3"/>
              </a:rPr>
              <a:t>Vantara</a:t>
            </a:r>
            <a:r>
              <a:rPr lang="es-ES" sz="1400" dirty="0">
                <a:hlinkClick r:id="rId3"/>
              </a:rPr>
              <a:t> </a:t>
            </a:r>
            <a:r>
              <a:rPr lang="es-ES" sz="1400" dirty="0" err="1">
                <a:hlinkClick r:id="rId3"/>
              </a:rPr>
              <a:t>download</a:t>
            </a:r>
            <a:r>
              <a:rPr lang="es-ES" sz="1400" dirty="0">
                <a:hlinkClick r:id="rId3"/>
              </a:rPr>
              <a:t> | SourceForge.net</a:t>
            </a:r>
            <a:endParaRPr lang="es-ES" sz="1400" dirty="0"/>
          </a:p>
          <a:p>
            <a:endParaRPr lang="es-ES" sz="1400" dirty="0"/>
          </a:p>
          <a:p>
            <a:endParaRPr lang="es-ES" sz="1400" dirty="0"/>
          </a:p>
          <a:p>
            <a:r>
              <a:rPr lang="es-ES" sz="1400" dirty="0"/>
              <a:t>Paso 2: extracción del archivo zip</a:t>
            </a:r>
          </a:p>
          <a:p>
            <a:endParaRPr lang="es-ES" sz="1400" dirty="0"/>
          </a:p>
          <a:p>
            <a:r>
              <a:rPr lang="es-ES" sz="1400" dirty="0"/>
              <a:t>Extraer el archivo zip descargado que estará en la carpeta Descargas. Hacer clic derecho en el archivo y elija 'Extraer aquí' si se desea que se extraiga en la carpeta de descargas.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107567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3: Comprobación de la versión de JRE</a:t>
            </a:r>
            <a:endParaRPr lang="es-ES" dirty="0"/>
          </a:p>
          <a:p>
            <a:r>
              <a:rPr lang="es-ES" dirty="0"/>
              <a:t>El siguiente paso es verificar la versión de Java </a:t>
            </a:r>
            <a:r>
              <a:rPr lang="es-ES" dirty="0" err="1"/>
              <a:t>Runtime</a:t>
            </a:r>
            <a:r>
              <a:rPr lang="es-ES" dirty="0"/>
              <a:t> </a:t>
            </a:r>
            <a:r>
              <a:rPr lang="es-ES" dirty="0" err="1"/>
              <a:t>Environment</a:t>
            </a:r>
            <a:r>
              <a:rPr lang="es-ES" dirty="0"/>
              <a:t> en el sistema. </a:t>
            </a:r>
          </a:p>
          <a:p>
            <a:r>
              <a:rPr lang="es-ES" dirty="0"/>
              <a:t>Primero hay que verificar si la máquina tiene Java instalado. </a:t>
            </a:r>
          </a:p>
          <a:p>
            <a:r>
              <a:rPr lang="es-ES" dirty="0"/>
              <a:t>Si no, será necesario descargarlo de la página oficial de descarga de Java. </a:t>
            </a:r>
            <a:r>
              <a:rPr lang="fr-FR" sz="1200" dirty="0">
                <a:hlinkClick r:id="rId4"/>
              </a:rPr>
              <a:t>Java SE Runtime </a:t>
            </a:r>
            <a:r>
              <a:rPr lang="fr-FR" sz="1200" dirty="0" err="1">
                <a:hlinkClick r:id="rId4"/>
              </a:rPr>
              <a:t>Environment</a:t>
            </a:r>
            <a:r>
              <a:rPr lang="fr-FR" sz="1200" dirty="0">
                <a:hlinkClick r:id="rId4"/>
              </a:rPr>
              <a:t> 8 - Downloads (oracle.com)</a:t>
            </a:r>
            <a:endParaRPr lang="es-ES" sz="1200" dirty="0"/>
          </a:p>
          <a:p>
            <a:r>
              <a:rPr lang="es-ES" dirty="0"/>
              <a:t>Si ya está instalado, se verificarán las versiones de JRE. Para hacer esto,</a:t>
            </a:r>
          </a:p>
          <a:p>
            <a:r>
              <a:rPr lang="es-ES" dirty="0"/>
              <a:t>C: \ Archivos de programa \ Java \ (en caso de que sea un sistema operativo Windows de 32 bits)</a:t>
            </a:r>
          </a:p>
          <a:p>
            <a:r>
              <a:rPr lang="es-ES" dirty="0"/>
              <a:t>C: \ Archivos de programa (x86) \ Java (en el caso de un sistema operativo de 64 bits).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CE760A-A860-46FF-BCA1-3FA950659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71" y="4732382"/>
            <a:ext cx="45148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5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101089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4: Verificación de la versión de JDK</a:t>
            </a:r>
            <a:endParaRPr lang="es-ES" dirty="0"/>
          </a:p>
          <a:p>
            <a:r>
              <a:rPr lang="es-ES" dirty="0"/>
              <a:t>El siguiente paso es verificar la versión de JDK en su PC con Windows. Este paso es similar al paso anterior.</a:t>
            </a:r>
          </a:p>
          <a:p>
            <a:r>
              <a:rPr lang="es-ES" dirty="0">
                <a:hlinkClick r:id="rId4"/>
              </a:rPr>
              <a:t>Java SE </a:t>
            </a:r>
            <a:r>
              <a:rPr lang="es-ES" dirty="0" err="1">
                <a:hlinkClick r:id="rId4"/>
              </a:rPr>
              <a:t>Development</a:t>
            </a:r>
            <a:r>
              <a:rPr lang="es-ES" dirty="0">
                <a:hlinkClick r:id="rId4"/>
              </a:rPr>
              <a:t> Kit 8 - </a:t>
            </a:r>
            <a:r>
              <a:rPr lang="es-ES" dirty="0" err="1">
                <a:hlinkClick r:id="rId4"/>
              </a:rPr>
              <a:t>Downloads</a:t>
            </a:r>
            <a:r>
              <a:rPr lang="es-ES" dirty="0">
                <a:hlinkClick r:id="rId4"/>
              </a:rPr>
              <a:t> (oracle.com)</a:t>
            </a:r>
            <a:endParaRPr lang="es-ES" dirty="0"/>
          </a:p>
          <a:p>
            <a:r>
              <a:rPr lang="es-ES" dirty="0"/>
              <a:t>C: \ Archivos de programa \ Java \</a:t>
            </a:r>
          </a:p>
          <a:p>
            <a:r>
              <a:rPr lang="es-ES" dirty="0"/>
              <a:t>En la misma carpeta, habrá una carpeta con un nombre similar a 'jdk1.8.0_191’. </a:t>
            </a:r>
          </a:p>
          <a:p>
            <a:r>
              <a:rPr lang="es-ES" dirty="0"/>
              <a:t>Si la carpeta no está allí, tenemos que descargar el JDK desde la página de descarga oficial de Oracle JDK.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FF5E11-9164-474D-B2CB-B7F4A01D3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4354161"/>
            <a:ext cx="56388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99877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5: Configuración de las variables de entorno</a:t>
            </a:r>
            <a:endParaRPr lang="es-ES" dirty="0"/>
          </a:p>
          <a:p>
            <a:r>
              <a:rPr lang="es-ES" dirty="0"/>
              <a:t>El paso final es configurar las variables de entorno para que apunten a la ruta de la carpeta JRE.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Abrir Mi PC (</a:t>
            </a:r>
            <a:r>
              <a:rPr lang="es-ES" dirty="0" err="1"/>
              <a:t>Ctrl</a:t>
            </a:r>
            <a:r>
              <a:rPr lang="es-ES" dirty="0"/>
              <a:t> + E). En el panel del lado izquierdo, hacer clic con el botón derecho en “Este Equipo”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y seleccionar la opción “Propiedades”.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el panel lateral izquierdo, hacer clic en “Configuración avanzada del sistema”.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Ir a la pestaña “Opciones Avanzadas”.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Seleccionar el botón “Variables de entorno”.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la ventana de Variables de entorno, hacer clic en el botón nuevo.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3465702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FA83BC710E73B4EAC2B8AFF8EC01DA8" ma:contentTypeVersion="9" ma:contentTypeDescription="Crear nuevo documento." ma:contentTypeScope="" ma:versionID="773c7d3573b8c332d14eab6ab70c172a">
  <xsd:schema xmlns:xsd="http://www.w3.org/2001/XMLSchema" xmlns:xs="http://www.w3.org/2001/XMLSchema" xmlns:p="http://schemas.microsoft.com/office/2006/metadata/properties" xmlns:ns2="e175f0af-9b45-48b7-8f66-de0a21637dd8" xmlns:ns3="bdc783c9-c3e0-4479-8d3e-3c9c61a0cf24" targetNamespace="http://schemas.microsoft.com/office/2006/metadata/properties" ma:root="true" ma:fieldsID="b757611d0eb8f13a267724a05cc75662" ns2:_="" ns3:_="">
    <xsd:import namespace="e175f0af-9b45-48b7-8f66-de0a21637dd8"/>
    <xsd:import namespace="bdc783c9-c3e0-4479-8d3e-3c9c61a0cf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5f0af-9b45-48b7-8f66-de0a21637d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783c9-c3e0-4479-8d3e-3c9c61a0cf2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9EA7C6-E2D6-4E3D-B528-27EAE0509879}"/>
</file>

<file path=customXml/itemProps2.xml><?xml version="1.0" encoding="utf-8"?>
<ds:datastoreItem xmlns:ds="http://schemas.openxmlformats.org/officeDocument/2006/customXml" ds:itemID="{0B2AC0CA-67DA-4FBD-9D44-863D62B23E7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175f0af-9b45-48b7-8f66-de0a21637dd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899DAF-C2D9-483D-B87F-F3B3862886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11539</TotalTime>
  <Words>2683</Words>
  <Application>Microsoft Office PowerPoint</Application>
  <PresentationFormat>Panorámica</PresentationFormat>
  <Paragraphs>275</Paragraphs>
  <Slides>25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25</vt:i4>
      </vt:variant>
    </vt:vector>
  </HeadingPairs>
  <TitlesOfParts>
    <vt:vector size="40" baseType="lpstr">
      <vt:lpstr>NSimSun</vt:lpstr>
      <vt:lpstr>Arial</vt:lpstr>
      <vt:lpstr>Calibri</vt:lpstr>
      <vt:lpstr>Calibri Light</vt:lpstr>
      <vt:lpstr>Courier New</vt:lpstr>
      <vt:lpstr>Hypatia Sans Pro</vt:lpstr>
      <vt:lpstr>Liberation Serif</vt:lpstr>
      <vt:lpstr>Lucida Sans</vt:lpstr>
      <vt:lpstr>Minion Pro</vt:lpstr>
      <vt:lpstr>Times New Roman</vt:lpstr>
      <vt:lpstr>Wingdings</vt:lpstr>
      <vt:lpstr>1_Diseño personalizado</vt:lpstr>
      <vt:lpstr>2_Diseño personalizado</vt:lpstr>
      <vt:lpstr>Diseño personalizado</vt:lpstr>
      <vt:lpstr>Tema de Office</vt:lpstr>
      <vt:lpstr>ETL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Serna</dc:creator>
  <cp:lastModifiedBy>Ignacio Jose Gancedo Navarro</cp:lastModifiedBy>
  <cp:revision>106</cp:revision>
  <dcterms:created xsi:type="dcterms:W3CDTF">2019-09-19T09:59:35Z</dcterms:created>
  <dcterms:modified xsi:type="dcterms:W3CDTF">2021-02-15T08:10:07Z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0x010100BFA83BC710E73B4EAC2B8AFF8EC01DA8</vt:lpwstr>
  </property>
</Properties>
</file>