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01" r:id="rId2"/>
  </p:sldMasterIdLst>
  <p:sldIdLst>
    <p:sldId id="256" r:id="rId3"/>
    <p:sldId id="355" r:id="rId4"/>
    <p:sldId id="266" r:id="rId5"/>
    <p:sldId id="322" r:id="rId6"/>
    <p:sldId id="314" r:id="rId7"/>
    <p:sldId id="290" r:id="rId8"/>
    <p:sldId id="377" r:id="rId9"/>
    <p:sldId id="378" r:id="rId10"/>
    <p:sldId id="379" r:id="rId11"/>
    <p:sldId id="380" r:id="rId12"/>
    <p:sldId id="342" r:id="rId13"/>
    <p:sldId id="340" r:id="rId14"/>
    <p:sldId id="284" r:id="rId15"/>
    <p:sldId id="328" r:id="rId16"/>
    <p:sldId id="335" r:id="rId17"/>
    <p:sldId id="356" r:id="rId18"/>
    <p:sldId id="357" r:id="rId19"/>
    <p:sldId id="358" r:id="rId20"/>
    <p:sldId id="381" r:id="rId21"/>
    <p:sldId id="359" r:id="rId22"/>
    <p:sldId id="360" r:id="rId23"/>
    <p:sldId id="285" r:id="rId24"/>
    <p:sldId id="361" r:id="rId25"/>
    <p:sldId id="370" r:id="rId26"/>
    <p:sldId id="344" r:id="rId27"/>
    <p:sldId id="349" r:id="rId28"/>
    <p:sldId id="320" r:id="rId29"/>
    <p:sldId id="324" r:id="rId30"/>
    <p:sldId id="345" r:id="rId31"/>
    <p:sldId id="286" r:id="rId32"/>
    <p:sldId id="333" r:id="rId33"/>
    <p:sldId id="334" r:id="rId34"/>
    <p:sldId id="341" r:id="rId35"/>
    <p:sldId id="343" r:id="rId36"/>
    <p:sldId id="317" r:id="rId37"/>
    <p:sldId id="325" r:id="rId38"/>
    <p:sldId id="318" r:id="rId39"/>
    <p:sldId id="354" r:id="rId40"/>
    <p:sldId id="371" r:id="rId41"/>
    <p:sldId id="316" r:id="rId42"/>
    <p:sldId id="330" r:id="rId43"/>
    <p:sldId id="319" r:id="rId44"/>
    <p:sldId id="331" r:id="rId45"/>
    <p:sldId id="337" r:id="rId46"/>
    <p:sldId id="346" r:id="rId47"/>
    <p:sldId id="295" r:id="rId48"/>
    <p:sldId id="338" r:id="rId49"/>
    <p:sldId id="305" r:id="rId50"/>
    <p:sldId id="352" r:id="rId51"/>
    <p:sldId id="304" r:id="rId52"/>
    <p:sldId id="350" r:id="rId53"/>
    <p:sldId id="367" r:id="rId54"/>
    <p:sldId id="368" r:id="rId55"/>
    <p:sldId id="293" r:id="rId56"/>
    <p:sldId id="373" r:id="rId57"/>
    <p:sldId id="362" r:id="rId58"/>
    <p:sldId id="374" r:id="rId59"/>
    <p:sldId id="375" r:id="rId60"/>
    <p:sldId id="363" r:id="rId61"/>
    <p:sldId id="364" r:id="rId62"/>
    <p:sldId id="376" r:id="rId63"/>
    <p:sldId id="365" r:id="rId64"/>
    <p:sldId id="366" r:id="rId65"/>
    <p:sldId id="299" r:id="rId66"/>
    <p:sldId id="369" r:id="rId67"/>
    <p:sldId id="372" r:id="rId68"/>
    <p:sldId id="300" r:id="rId69"/>
    <p:sldId id="353" r:id="rId7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2BBE2AA7-6FEE-439F-BDD3-BE47578082B3}">
          <p14:sldIdLst>
            <p14:sldId id="256"/>
            <p14:sldId id="355"/>
          </p14:sldIdLst>
        </p14:section>
        <p14:section name="ShEx" id="{F19CAFBA-921C-4F4A-AEB9-62DC11A5F7FF}">
          <p14:sldIdLst>
            <p14:sldId id="266"/>
            <p14:sldId id="322"/>
            <p14:sldId id="314"/>
            <p14:sldId id="290"/>
            <p14:sldId id="377"/>
            <p14:sldId id="378"/>
            <p14:sldId id="379"/>
            <p14:sldId id="380"/>
            <p14:sldId id="342"/>
            <p14:sldId id="340"/>
            <p14:sldId id="284"/>
            <p14:sldId id="328"/>
            <p14:sldId id="335"/>
            <p14:sldId id="356"/>
            <p14:sldId id="357"/>
            <p14:sldId id="358"/>
            <p14:sldId id="381"/>
            <p14:sldId id="359"/>
            <p14:sldId id="360"/>
            <p14:sldId id="285"/>
            <p14:sldId id="361"/>
            <p14:sldId id="370"/>
            <p14:sldId id="344"/>
            <p14:sldId id="349"/>
            <p14:sldId id="320"/>
            <p14:sldId id="324"/>
            <p14:sldId id="345"/>
            <p14:sldId id="286"/>
            <p14:sldId id="333"/>
            <p14:sldId id="334"/>
            <p14:sldId id="341"/>
            <p14:sldId id="343"/>
            <p14:sldId id="317"/>
            <p14:sldId id="325"/>
            <p14:sldId id="318"/>
            <p14:sldId id="354"/>
            <p14:sldId id="371"/>
            <p14:sldId id="316"/>
            <p14:sldId id="330"/>
            <p14:sldId id="319"/>
            <p14:sldId id="331"/>
            <p14:sldId id="337"/>
            <p14:sldId id="346"/>
            <p14:sldId id="295"/>
            <p14:sldId id="338"/>
            <p14:sldId id="305"/>
            <p14:sldId id="352"/>
            <p14:sldId id="304"/>
            <p14:sldId id="350"/>
            <p14:sldId id="367"/>
            <p14:sldId id="368"/>
            <p14:sldId id="293"/>
            <p14:sldId id="373"/>
            <p14:sldId id="362"/>
            <p14:sldId id="374"/>
            <p14:sldId id="375"/>
            <p14:sldId id="363"/>
            <p14:sldId id="364"/>
            <p14:sldId id="376"/>
            <p14:sldId id="365"/>
            <p14:sldId id="366"/>
            <p14:sldId id="299"/>
            <p14:sldId id="369"/>
            <p14:sldId id="372"/>
            <p14:sldId id="300"/>
            <p14:sldId id="35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66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434" autoAdjust="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outlineViewPr>
    <p:cViewPr>
      <p:scale>
        <a:sx n="33" d="100"/>
        <a:sy n="33" d="100"/>
      </p:scale>
      <p:origin x="0" y="-1351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16" Type="http://schemas.openxmlformats.org/officeDocument/2006/relationships/slide" Target="slides/slide1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tableStyles" Target="tableStyles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customXml" Target="../customXml/item3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viewProps" Target="view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customXml" Target="../customXml/item2.xml"/><Relationship Id="rId7" Type="http://schemas.openxmlformats.org/officeDocument/2006/relationships/slide" Target="slides/slide5.xml"/><Relationship Id="rId71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F067-BB26-4054-8950-BEA41055FB12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EF22-3ED9-413D-BA98-F32011EAB61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3436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F067-BB26-4054-8950-BEA41055FB12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EF22-3ED9-413D-BA98-F32011EAB61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162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0362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0364"/>
            <a:ext cx="7734300" cy="581183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F067-BB26-4054-8950-BEA41055FB12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EF22-3ED9-413D-BA98-F32011EAB61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17821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F067-BB26-4054-8950-BEA41055FB12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EF22-3ED9-413D-BA98-F32011EAB61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3952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0"/>
              <a:t>Haga clic para modificar el estilo de título del patrón</a:t>
            </a:r>
            <a:endParaRPr lang="en-US" noProof="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F067-BB26-4054-8950-BEA41055FB12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EF22-3ED9-413D-BA98-F32011EAB61A}" type="slidenum">
              <a:rPr lang="en-GB" smtClean="0"/>
              <a:t>‹Nº›</a:t>
            </a:fld>
            <a:endParaRPr lang="en-GB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6458" y="152764"/>
            <a:ext cx="891220" cy="997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7523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5000" y="1336676"/>
            <a:ext cx="10363200" cy="1362075"/>
          </a:xfrm>
        </p:spPr>
        <p:txBody>
          <a:bodyPr anchor="t"/>
          <a:lstStyle>
            <a:lvl1pPr algn="ctr">
              <a:defRPr sz="3000" b="1" cap="all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3198815"/>
            <a:ext cx="103632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F067-BB26-4054-8950-BEA41055FB12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9232900" y="6372229"/>
            <a:ext cx="2844800" cy="365125"/>
          </a:xfrm>
        </p:spPr>
        <p:txBody>
          <a:bodyPr/>
          <a:lstStyle/>
          <a:p>
            <a:fld id="{5D06EF22-3ED9-413D-BA98-F32011EAB61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94486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F067-BB26-4054-8950-BEA41055FB12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EF22-3ED9-413D-BA98-F32011EAB61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72597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F067-BB26-4054-8950-BEA41055FB12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EF22-3ED9-413D-BA98-F32011EAB61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32186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F067-BB26-4054-8950-BEA41055FB12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EF22-3ED9-413D-BA98-F32011EAB61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36305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F067-BB26-4054-8950-BEA41055FB12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EF22-3ED9-413D-BA98-F32011EAB61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41940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F067-BB26-4054-8950-BEA41055FB12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EF22-3ED9-413D-BA98-F32011EAB61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5696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F067-BB26-4054-8950-BEA41055FB12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EF22-3ED9-413D-BA98-F32011EAB61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78794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F067-BB26-4054-8950-BEA41055FB12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EF22-3ED9-413D-BA98-F32011EAB61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55051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F067-BB26-4054-8950-BEA41055FB12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EF22-3ED9-413D-BA98-F32011EAB61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5547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F067-BB26-4054-8950-BEA41055FB12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EF22-3ED9-413D-BA98-F32011EAB61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415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12423"/>
            <a:ext cx="105156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52635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F067-BB26-4054-8950-BEA41055FB12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EF22-3ED9-413D-BA98-F32011EAB61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6520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2"/>
            <a:ext cx="5181600" cy="4351337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2"/>
            <a:ext cx="5181600" cy="4351337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F067-BB26-4054-8950-BEA41055FB12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EF22-3ED9-413D-BA98-F32011EAB61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821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2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2"/>
            <a:ext cx="5156200" cy="3680525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7552"/>
            <a:ext cx="5181601" cy="3680525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F067-BB26-4054-8950-BEA41055FB12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EF22-3ED9-413D-BA98-F32011EAB61A}" type="slidenum">
              <a:rPr lang="en-GB" smtClean="0"/>
              <a:t>‹Nº›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404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F067-BB26-4054-8950-BEA41055FB12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EF22-3ED9-413D-BA98-F32011EAB61A}" type="slidenum">
              <a:rPr lang="en-GB" smtClean="0"/>
              <a:t>‹Nº›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286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F067-BB26-4054-8950-BEA41055FB12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EF22-3ED9-413D-BA98-F32011EAB61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1661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2"/>
            <a:ext cx="393192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F067-BB26-4054-8950-BEA41055FB12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EF22-3ED9-413D-BA98-F32011EAB61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611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F067-BB26-4054-8950-BEA41055FB12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EF22-3ED9-413D-BA98-F32011EAB61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6247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2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22DF067-BB26-4054-8950-BEA41055FB12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6EF22-3ED9-413D-BA98-F32011EAB61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9644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</a:t>
            </a:r>
            <a:r>
              <a:rPr lang="en-US" noProof="0" dirty="0" err="1"/>
              <a:t>clic</a:t>
            </a:r>
            <a:r>
              <a:rPr lang="es-ES" dirty="0"/>
              <a:t>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DF067-BB26-4054-8950-BEA41055FB12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6EF22-3ED9-413D-BA98-F32011EAB61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2667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None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tinyurl.com/yd5hp9z4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shex.io/shex-semantics/#shexc" TargetMode="Externa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tinyurl.com/y42dclaa" TargetMode="Externa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shex.io/shape-map/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://book.validatingrdf.com/bookHtml010.html" TargetMode="Externa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goo.gl/d3KWPJ" TargetMode="Externa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goo.gl/ddQHPo" TargetMode="Externa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goo.gl/hCvyRN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shex.io/" TargetMode="Externa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goo.gl/LNVg4p" TargetMode="Externa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goo.gl/neVWeC" TargetMode="Externa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.org/TR/xmlschema-2/#rf-facets" TargetMode="Externa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goo.gl/8KanuJ" TargetMode="External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s://goo.gl/B6x2rE" TargetMode="External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s://goo.gl/AJ1eQX" TargetMode="External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s://goo.gl/NpZN9n" TargetMode="External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hex.io/shex-primer/index.html" TargetMode="External"/><Relationship Id="rId2" Type="http://schemas.openxmlformats.org/officeDocument/2006/relationships/hyperlink" Target="http://shex.io/shex-semantics/" TargetMode="External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goo.gl/Q3SriH" TargetMode="External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goo.gl/eMNiyR" TargetMode="External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s://goo.gl/EC521J" TargetMode="External"/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https://goo.gl/pU8u4b" TargetMode="External"/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hyperlink" Target="https://goo.gl/2Eoehi" TargetMode="External"/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hyperlink" Target="https://goo.gl/9FbHi3" TargetMode="External"/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hyperlink" Target="https://goo.gl/MxZVts" TargetMode="Externa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hyperlink" Target="https://goo.gl/auLBiu" TargetMode="External"/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hyperlink" Target="https://goo.gl/GMvXy7" TargetMode="Externa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rawgit.com/shexSpec/shex.js/master/doc/shex-simple.html" TargetMode="External"/><Relationship Id="rId3" Type="http://schemas.openxmlformats.org/officeDocument/2006/relationships/hyperlink" Target="http://labra.github.io/shaclex/" TargetMode="External"/><Relationship Id="rId7" Type="http://schemas.openxmlformats.org/officeDocument/2006/relationships/hyperlink" Target="https://github.com/rdf-elixir/shex-ex" TargetMode="External"/><Relationship Id="rId2" Type="http://schemas.openxmlformats.org/officeDocument/2006/relationships/hyperlink" Target="https://github.com/shexSpec/shex.js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ruby-rdf.github.io/shex/" TargetMode="External"/><Relationship Id="rId11" Type="http://schemas.openxmlformats.org/officeDocument/2006/relationships/hyperlink" Target="https://www.w3.org/2015/03/ShExValidata/" TargetMode="External"/><Relationship Id="rId5" Type="http://schemas.openxmlformats.org/officeDocument/2006/relationships/hyperlink" Target="https://github.com/iovka/shex-java" TargetMode="External"/><Relationship Id="rId10" Type="http://schemas.openxmlformats.org/officeDocument/2006/relationships/hyperlink" Target="http://shexjava.lille.inria.fr/" TargetMode="External"/><Relationship Id="rId4" Type="http://schemas.openxmlformats.org/officeDocument/2006/relationships/hyperlink" Target="https://github.com/hsolbrig/PyShEx" TargetMode="External"/><Relationship Id="rId9" Type="http://schemas.openxmlformats.org/officeDocument/2006/relationships/hyperlink" Target="http://rdfshape.weso.es/" TargetMode="Externa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hyperlink" Target="http://shex.io/extensions/" TargetMode="External"/><Relationship Id="rId1" Type="http://schemas.openxmlformats.org/officeDocument/2006/relationships/slideLayout" Target="../slideLayouts/slideLayout1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shexSpec/shex/issues" TargetMode="External"/><Relationship Id="rId2" Type="http://schemas.openxmlformats.org/officeDocument/2006/relationships/hyperlink" Target="http://shex.io/" TargetMode="Externa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/97bYdv" TargetMode="External"/><Relationship Id="rId2" Type="http://schemas.openxmlformats.org/officeDocument/2006/relationships/hyperlink" Target="https://goo.gl/cnpXiZ" TargetMode="Externa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png"/><Relationship Id="rId4" Type="http://schemas.openxmlformats.org/officeDocument/2006/relationships/hyperlink" Target="https://goo.gl/Y8hBsW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97822" y="2018252"/>
            <a:ext cx="6995486" cy="2549212"/>
          </a:xfrm>
        </p:spPr>
        <p:txBody>
          <a:bodyPr>
            <a:normAutofit/>
          </a:bodyPr>
          <a:lstStyle/>
          <a:p>
            <a:r>
              <a:rPr lang="es-ES" sz="6600" dirty="0">
                <a:solidFill>
                  <a:srgbClr val="002060"/>
                </a:solidFill>
              </a:rPr>
              <a:t>ShEx</a:t>
            </a:r>
            <a:br>
              <a:rPr lang="es-ES" sz="6600" dirty="0">
                <a:solidFill>
                  <a:srgbClr val="002060"/>
                </a:solidFill>
              </a:rPr>
            </a:br>
            <a:r>
              <a:rPr lang="es-ES" sz="4000" dirty="0" err="1"/>
              <a:t>Validating</a:t>
            </a:r>
            <a:r>
              <a:rPr lang="es-ES" sz="4000" dirty="0"/>
              <a:t> RDF data tutorial</a:t>
            </a:r>
            <a:endParaRPr lang="en-GB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9526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with more </a:t>
            </a:r>
            <a:r>
              <a:rPr lang="en-GB" dirty="0" err="1"/>
              <a:t>ShEx</a:t>
            </a:r>
            <a:r>
              <a:rPr lang="en-GB" dirty="0"/>
              <a:t> features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585586" y="1515686"/>
            <a:ext cx="4771389" cy="472693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860801"/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506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AdultPerson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506" b="1" dirty="0">
                <a:solidFill>
                  <a:srgbClr val="0000A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EXTRA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506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rdf</a:t>
            </a:r>
            <a:r>
              <a:rPr lang="en-GB" sz="1506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506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type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{</a:t>
            </a:r>
          </a:p>
          <a:p>
            <a:pPr defTabSz="860801"/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506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rdf</a:t>
            </a:r>
            <a:r>
              <a:rPr lang="en-GB" sz="1506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506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type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[ </a:t>
            </a:r>
            <a:r>
              <a:rPr lang="en-GB" sz="1506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GB" sz="1506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506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Person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]            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</a:p>
          <a:p>
            <a:pPr defTabSz="860801">
              <a:defRPr/>
            </a:pP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name      </a:t>
            </a:r>
            <a:r>
              <a:rPr lang="en-GB" sz="1506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xsd</a:t>
            </a:r>
            <a:r>
              <a:rPr lang="en-GB" sz="1506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506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   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GB" sz="1506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defTabSz="860801">
              <a:defRPr/>
            </a:pP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age       </a:t>
            </a:r>
            <a:r>
              <a:rPr lang="en-GB" sz="1506" dirty="0" err="1">
                <a:solidFill>
                  <a:srgbClr val="FF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MinInclusive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506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18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GB" sz="1506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defTabSz="860801">
              <a:defRPr/>
            </a:pPr>
            <a:r>
              <a:rPr lang="en-US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gender    [</a:t>
            </a:r>
            <a:r>
              <a:rPr lang="en-US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Male </a:t>
            </a:r>
            <a:r>
              <a:rPr lang="en-US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Female] </a:t>
            </a:r>
            <a:r>
              <a:rPr lang="en-US" sz="1506" b="1" dirty="0">
                <a:solidFill>
                  <a:srgbClr val="0000A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OR</a:t>
            </a:r>
            <a:r>
              <a:rPr lang="en-US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506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xsd</a:t>
            </a:r>
            <a:r>
              <a:rPr lang="en-US" sz="1506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sz="1506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r>
              <a:rPr lang="en-US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US" sz="1506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defTabSz="860801">
              <a:defRPr/>
            </a:pP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address  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@: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Address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?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  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GB" sz="1506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defTabSz="860801">
              <a:defRPr/>
            </a:pP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506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worksFor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@: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Company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+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  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</a:p>
          <a:p>
            <a:pPr defTabSz="860801">
              <a:defRPr/>
            </a:pP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pPr defTabSz="860801">
              <a:defRPr/>
            </a:pP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Address </a:t>
            </a:r>
            <a:r>
              <a:rPr lang="en-GB" sz="1506" b="1" dirty="0">
                <a:solidFill>
                  <a:srgbClr val="0000A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CLOSED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{</a:t>
            </a:r>
          </a:p>
          <a:p>
            <a:pPr defTabSz="860801">
              <a:defRPr/>
            </a:pP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506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addressLine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506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xsd</a:t>
            </a:r>
            <a:r>
              <a:rPr lang="en-GB" sz="1506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506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{1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3}           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GB" sz="1506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defTabSz="860801">
              <a:defRPr/>
            </a:pP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506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postalCode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/[0-9]{5}/                 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GB" sz="1506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defTabSz="860801">
              <a:defRPr/>
            </a:pP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state      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@: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State                    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GB" sz="1506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defTabSz="860801">
              <a:defRPr/>
            </a:pP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city        </a:t>
            </a:r>
            <a:r>
              <a:rPr lang="en-GB" sz="1506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xsd</a:t>
            </a:r>
            <a:r>
              <a:rPr lang="en-GB" sz="1506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506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</a:p>
          <a:p>
            <a:pPr defTabSz="860801">
              <a:defRPr/>
            </a:pP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pPr defTabSz="860801">
              <a:defRPr/>
            </a:pP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Company {</a:t>
            </a:r>
          </a:p>
          <a:p>
            <a:pPr defTabSz="860801">
              <a:defRPr/>
            </a:pP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name     </a:t>
            </a:r>
            <a:r>
              <a:rPr lang="en-GB" sz="1506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xsd</a:t>
            </a:r>
            <a:r>
              <a:rPr lang="en-GB" sz="1506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506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    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</a:p>
          <a:p>
            <a:pPr defTabSz="860801">
              <a:defRPr/>
            </a:pP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state   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@: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State                       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</a:p>
          <a:p>
            <a:pPr defTabSz="860801">
              <a:defRPr/>
            </a:pP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employee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@:</a:t>
            </a:r>
            <a:r>
              <a:rPr lang="en-GB" sz="1506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AdultPerson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*               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}</a:t>
            </a:r>
          </a:p>
          <a:p>
            <a:pPr defTabSz="860801">
              <a:defRPr/>
            </a:pP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State   /[A-Z]{2}/  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3843745" y="3022222"/>
            <a:ext cx="4522392" cy="356828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defTabSz="860801"/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506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alice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506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rdf</a:t>
            </a:r>
            <a:r>
              <a:rPr lang="en-GB" sz="1506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506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type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Student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506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GB" sz="1506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506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Person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GB" sz="1506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defTabSz="860801">
              <a:defRPr/>
            </a:pP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name      </a:t>
            </a:r>
            <a:r>
              <a:rPr lang="en-GB" sz="1506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"Alice"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GB" sz="1506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defTabSz="860801">
              <a:defRPr/>
            </a:pP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age       </a:t>
            </a:r>
            <a:r>
              <a:rPr lang="en-GB" sz="1506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20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GB" sz="1506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defTabSz="860801">
              <a:defRPr/>
            </a:pP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gender   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Male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GB" sz="1506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defTabSz="860801">
              <a:defRPr/>
            </a:pP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address   [ </a:t>
            </a:r>
          </a:p>
          <a:p>
            <a:pPr defTabSz="860801">
              <a:defRPr/>
            </a:pP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506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addressLine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GB" sz="1506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"Bancroft Way"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GB" sz="1506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defTabSz="860801">
              <a:defRPr/>
            </a:pP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city         </a:t>
            </a:r>
            <a:r>
              <a:rPr lang="en-GB" sz="1506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"Berkeley"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GB" sz="1506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defTabSz="860801">
              <a:defRPr/>
            </a:pP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506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postalCode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n-GB" sz="1506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"55123"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GB" sz="1506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defTabSz="860801">
              <a:defRPr/>
            </a:pP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state        </a:t>
            </a:r>
            <a:r>
              <a:rPr lang="en-GB" sz="1506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"CA"</a:t>
            </a:r>
            <a:endParaRPr lang="en-GB" sz="1506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defTabSz="860801">
              <a:defRPr/>
            </a:pP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]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GB" sz="1506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defTabSz="860801">
              <a:defRPr/>
            </a:pP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506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worksFor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[</a:t>
            </a:r>
          </a:p>
          <a:p>
            <a:pPr defTabSz="860801">
              <a:defRPr/>
            </a:pP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name       </a:t>
            </a:r>
            <a:r>
              <a:rPr lang="en-GB" sz="1506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"Company"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GB" sz="1506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defTabSz="860801">
              <a:defRPr/>
            </a:pP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state      </a:t>
            </a:r>
            <a:r>
              <a:rPr lang="en-GB" sz="1506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"CA"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GB" sz="1506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defTabSz="860801">
              <a:defRPr/>
            </a:pP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employee  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506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alice</a:t>
            </a: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</a:p>
          <a:p>
            <a:pPr defTabSz="860801">
              <a:defRPr/>
            </a:pPr>
            <a:r>
              <a:rPr lang="en-GB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] </a:t>
            </a:r>
            <a:r>
              <a:rPr lang="en-GB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endParaRPr lang="en-GB" sz="1506" dirty="0">
              <a:solidFill>
                <a:prstClr val="black"/>
              </a:solidFill>
              <a:latin typeface="Consolas" panose="020B0609020204030204" pitchFamily="49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6403" y="1360134"/>
            <a:ext cx="3245742" cy="4276847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8476406" y="6238094"/>
            <a:ext cx="3392595" cy="3530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860801">
              <a:defRPr/>
            </a:pPr>
            <a:r>
              <a:rPr lang="en-GB" sz="1694" dirty="0">
                <a:solidFill>
                  <a:prstClr val="black"/>
                </a:solidFill>
                <a:latin typeface="Calibri"/>
              </a:rPr>
              <a:t>Try it: </a:t>
            </a:r>
            <a:r>
              <a:rPr lang="en-GB" sz="1694" dirty="0">
                <a:solidFill>
                  <a:prstClr val="black"/>
                </a:solidFill>
                <a:latin typeface="Calibri"/>
                <a:hlinkClick r:id="rId3"/>
              </a:rPr>
              <a:t>https://tinyurl.com/yd5hp9z4</a:t>
            </a:r>
            <a:r>
              <a:rPr lang="en-GB" sz="1694" dirty="0">
                <a:solidFill>
                  <a:prstClr val="black"/>
                </a:solidFill>
                <a:latin typeface="Calibri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77170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/>
              <a:t>ShExC</a:t>
            </a:r>
            <a:r>
              <a:rPr lang="en-US" sz="4000" dirty="0"/>
              <a:t> - Compact syntax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600" y="1609439"/>
            <a:ext cx="9601200" cy="4628075"/>
          </a:xfrm>
        </p:spPr>
        <p:txBody>
          <a:bodyPr>
            <a:noAutofit/>
          </a:bodyPr>
          <a:lstStyle/>
          <a:p>
            <a:r>
              <a:rPr lang="en-US" sz="3600" dirty="0"/>
              <a:t>BNF Grammar: </a:t>
            </a:r>
            <a:r>
              <a:rPr lang="en-US" sz="2800" dirty="0">
                <a:hlinkClick r:id="rId2"/>
              </a:rPr>
              <a:t>http://shex.io/shex-semantics/#shexc</a:t>
            </a:r>
            <a:endParaRPr lang="en-US" sz="3600" dirty="0">
              <a:solidFill>
                <a:srgbClr val="FF0000"/>
              </a:solidFill>
            </a:endParaRPr>
          </a:p>
          <a:p>
            <a:r>
              <a:rPr lang="en-US" sz="3600" dirty="0"/>
              <a:t>Shares terms with Turtle and SPARQL</a:t>
            </a:r>
          </a:p>
          <a:p>
            <a:pPr lvl="1"/>
            <a:r>
              <a:rPr lang="en-US" sz="3200" dirty="0"/>
              <a:t>Prefix declarations </a:t>
            </a:r>
          </a:p>
          <a:p>
            <a:pPr lvl="1"/>
            <a:r>
              <a:rPr lang="en-US" sz="3200" dirty="0"/>
              <a:t>Comments starting by </a:t>
            </a:r>
            <a:r>
              <a:rPr lang="en-US" sz="3200" dirty="0">
                <a:solidFill>
                  <a:srgbClr val="00B050"/>
                </a:solidFill>
              </a:rPr>
              <a:t>#</a:t>
            </a:r>
          </a:p>
          <a:p>
            <a:pPr lvl="1"/>
            <a:r>
              <a:rPr lang="en-US" sz="32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sz="3200" dirty="0"/>
              <a:t> keyword = </a:t>
            </a:r>
            <a:r>
              <a:rPr lang="en-US" sz="3200" dirty="0" err="1">
                <a:solidFill>
                  <a:schemeClr val="accent3">
                    <a:lumMod val="50000"/>
                  </a:schemeClr>
                </a:solidFill>
              </a:rPr>
              <a:t>rdf</a:t>
            </a:r>
            <a:r>
              <a:rPr lang="en-US" sz="3200" dirty="0" err="1"/>
              <a:t>:type</a:t>
            </a:r>
            <a:endParaRPr lang="en-US" sz="3200" dirty="0"/>
          </a:p>
          <a:p>
            <a:pPr lvl="1"/>
            <a:r>
              <a:rPr lang="en-US" sz="3200" dirty="0"/>
              <a:t>Keywords aren't case sensitive (</a:t>
            </a:r>
            <a:r>
              <a:rPr lang="en-US" sz="3200" dirty="0" err="1"/>
              <a:t>MinInclusive</a:t>
            </a:r>
            <a:r>
              <a:rPr lang="en-US" sz="3200" dirty="0"/>
              <a:t> = MININCLUSIVE)</a:t>
            </a:r>
          </a:p>
          <a:p>
            <a:r>
              <a:rPr lang="en-US" sz="3600" dirty="0"/>
              <a:t>Shape Labels can be URIs or </a:t>
            </a:r>
            <a:r>
              <a:rPr lang="en-US" sz="3600" dirty="0" err="1"/>
              <a:t>BlankNodes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176280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/>
              <a:t>ShEx-Json</a:t>
            </a:r>
            <a:endParaRPr lang="en-US" sz="4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41161" y="1354645"/>
            <a:ext cx="9601201" cy="722311"/>
          </a:xfrm>
        </p:spPr>
        <p:txBody>
          <a:bodyPr>
            <a:noAutofit/>
          </a:bodyPr>
          <a:lstStyle/>
          <a:p>
            <a:r>
              <a:rPr lang="en-US" sz="2800" dirty="0"/>
              <a:t>JSON-LD serialization for Shape Expressions and validation results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3552302" y="1818631"/>
            <a:ext cx="6658499" cy="206210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prefix</a:t>
            </a:r>
            <a:r>
              <a:rPr lang="es-E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sz="16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s-ES" sz="1600" u="sng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http://schema.org/</a:t>
            </a:r>
            <a:r>
              <a:rPr lang="es-ES" sz="16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r>
              <a:rPr lang="es-E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</a:p>
          <a:p>
            <a:r>
              <a:rPr lang="es-E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prefix</a:t>
            </a:r>
            <a:r>
              <a:rPr lang="es-E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xsd</a:t>
            </a:r>
            <a:r>
              <a:rPr lang="es-E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s-ES" sz="16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s-ES" sz="1600" u="sng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http://www.w3.org/2001/XMLSchema#</a:t>
            </a:r>
            <a:r>
              <a:rPr lang="es-ES" sz="16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s-E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sz="1600" dirty="0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base</a:t>
            </a:r>
            <a:r>
              <a:rPr lang="es-E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s-ES" sz="16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s-ES" sz="1600" u="sng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http://example.com/</a:t>
            </a:r>
            <a:r>
              <a:rPr lang="es-ES" sz="16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s-E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s-E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sz="16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s-ES" sz="1600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User</a:t>
            </a:r>
            <a:r>
              <a:rPr lang="es-ES" sz="16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r>
              <a:rPr lang="es-E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{</a:t>
            </a:r>
          </a:p>
          <a:p>
            <a:r>
              <a:rPr lang="es-E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s-E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name</a:t>
            </a:r>
            <a:r>
              <a:rPr lang="es-E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s-E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xsd</a:t>
            </a:r>
            <a:r>
              <a:rPr lang="es-E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16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r>
              <a:rPr lang="es-E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s-E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pPr lvl="0"/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552303" y="4265626"/>
            <a:ext cx="6658498" cy="24929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1200" dirty="0">
                <a:solidFill>
                  <a:srgbClr val="000000"/>
                </a:solidFill>
                <a:latin typeface="Consolas" panose="020B0609020204030204" pitchFamily="49" charset="0"/>
              </a:rPr>
              <a:t>{ </a:t>
            </a:r>
            <a:r>
              <a:rPr lang="es-ES" sz="1200" dirty="0">
                <a:solidFill>
                  <a:srgbClr val="0451A5"/>
                </a:solidFill>
                <a:latin typeface="Consolas" panose="020B0609020204030204" pitchFamily="49" charset="0"/>
              </a:rPr>
              <a:t>"</a:t>
            </a:r>
            <a:r>
              <a:rPr lang="es-ES" sz="1200" dirty="0" err="1">
                <a:solidFill>
                  <a:srgbClr val="0451A5"/>
                </a:solidFill>
                <a:latin typeface="Consolas" panose="020B0609020204030204" pitchFamily="49" charset="0"/>
              </a:rPr>
              <a:t>type</a:t>
            </a:r>
            <a:r>
              <a:rPr lang="es-ES" sz="1200" dirty="0">
                <a:solidFill>
                  <a:srgbClr val="0451A5"/>
                </a:solidFill>
                <a:latin typeface="Consolas" panose="020B0609020204030204" pitchFamily="49" charset="0"/>
              </a:rPr>
              <a:t>"</a:t>
            </a:r>
            <a:r>
              <a:rPr lang="es-ES" sz="1200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s-ES" sz="12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s-ES" sz="1200" dirty="0" err="1">
                <a:solidFill>
                  <a:srgbClr val="A31515"/>
                </a:solidFill>
                <a:latin typeface="Consolas" panose="020B0609020204030204" pitchFamily="49" charset="0"/>
              </a:rPr>
              <a:t>Schema</a:t>
            </a:r>
            <a:r>
              <a:rPr lang="es-ES" sz="12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s-ES" sz="12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s-ES" sz="1200" dirty="0">
                <a:solidFill>
                  <a:srgbClr val="0451A5"/>
                </a:solidFill>
                <a:latin typeface="Consolas" panose="020B0609020204030204" pitchFamily="49" charset="0"/>
              </a:rPr>
              <a:t>  "@</a:t>
            </a:r>
            <a:r>
              <a:rPr lang="es-ES" sz="1200" dirty="0" err="1">
                <a:solidFill>
                  <a:srgbClr val="0451A5"/>
                </a:solidFill>
                <a:latin typeface="Consolas" panose="020B0609020204030204" pitchFamily="49" charset="0"/>
              </a:rPr>
              <a:t>context</a:t>
            </a:r>
            <a:r>
              <a:rPr lang="es-ES" sz="1200" dirty="0">
                <a:solidFill>
                  <a:srgbClr val="0451A5"/>
                </a:solidFill>
                <a:latin typeface="Consolas" panose="020B0609020204030204" pitchFamily="49" charset="0"/>
              </a:rPr>
              <a:t>"</a:t>
            </a:r>
            <a:r>
              <a:rPr lang="es-ES" sz="1200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s-ES" sz="1200" dirty="0">
                <a:solidFill>
                  <a:srgbClr val="A31515"/>
                </a:solidFill>
                <a:latin typeface="Consolas" panose="020B0609020204030204" pitchFamily="49" charset="0"/>
              </a:rPr>
              <a:t>"http://www.w3.org/ns/shex.jsonld"</a:t>
            </a:r>
            <a:r>
              <a:rPr lang="es-ES" sz="12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s-ES" sz="1200" dirty="0">
                <a:solidFill>
                  <a:srgbClr val="0451A5"/>
                </a:solidFill>
                <a:latin typeface="Consolas" panose="020B0609020204030204" pitchFamily="49" charset="0"/>
              </a:rPr>
              <a:t>  "</a:t>
            </a:r>
            <a:r>
              <a:rPr lang="es-ES" sz="1200" dirty="0" err="1">
                <a:solidFill>
                  <a:srgbClr val="0451A5"/>
                </a:solidFill>
                <a:latin typeface="Consolas" panose="020B0609020204030204" pitchFamily="49" charset="0"/>
              </a:rPr>
              <a:t>shapes</a:t>
            </a:r>
            <a:r>
              <a:rPr lang="es-ES" sz="1200" dirty="0">
                <a:solidFill>
                  <a:srgbClr val="0451A5"/>
                </a:solidFill>
                <a:latin typeface="Consolas" panose="020B0609020204030204" pitchFamily="49" charset="0"/>
              </a:rPr>
              <a:t>"</a:t>
            </a:r>
            <a:r>
              <a:rPr lang="es-ES" sz="1200" dirty="0">
                <a:solidFill>
                  <a:srgbClr val="000000"/>
                </a:solidFill>
                <a:latin typeface="Consolas" panose="020B0609020204030204" pitchFamily="49" charset="0"/>
              </a:rPr>
              <a:t> :[{</a:t>
            </a:r>
            <a:r>
              <a:rPr lang="es-ES" sz="1200" dirty="0">
                <a:solidFill>
                  <a:srgbClr val="0451A5"/>
                </a:solidFill>
                <a:latin typeface="Consolas" panose="020B0609020204030204" pitchFamily="49" charset="0"/>
              </a:rPr>
              <a:t>"</a:t>
            </a:r>
            <a:r>
              <a:rPr lang="es-ES" sz="1200" dirty="0" err="1">
                <a:solidFill>
                  <a:srgbClr val="0451A5"/>
                </a:solidFill>
                <a:latin typeface="Consolas" panose="020B0609020204030204" pitchFamily="49" charset="0"/>
              </a:rPr>
              <a:t>type</a:t>
            </a:r>
            <a:r>
              <a:rPr lang="es-ES" sz="1200" dirty="0">
                <a:solidFill>
                  <a:srgbClr val="0451A5"/>
                </a:solidFill>
                <a:latin typeface="Consolas" panose="020B0609020204030204" pitchFamily="49" charset="0"/>
              </a:rPr>
              <a:t>"</a:t>
            </a:r>
            <a:r>
              <a:rPr lang="es-ES" sz="1200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s-ES" sz="12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s-ES" sz="1200" dirty="0" err="1">
                <a:solidFill>
                  <a:srgbClr val="A31515"/>
                </a:solidFill>
                <a:latin typeface="Consolas" panose="020B0609020204030204" pitchFamily="49" charset="0"/>
              </a:rPr>
              <a:t>Shape</a:t>
            </a:r>
            <a:r>
              <a:rPr lang="es-ES" sz="12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s-ES" sz="12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s-ES" sz="1200" dirty="0">
                <a:solidFill>
                  <a:srgbClr val="0451A5"/>
                </a:solidFill>
                <a:latin typeface="Consolas" panose="020B0609020204030204" pitchFamily="49" charset="0"/>
              </a:rPr>
              <a:t>    "id"</a:t>
            </a:r>
            <a:r>
              <a:rPr lang="es-ES" sz="1200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s-ES" sz="1200" dirty="0">
                <a:solidFill>
                  <a:srgbClr val="A31515"/>
                </a:solidFill>
                <a:latin typeface="Consolas" panose="020B0609020204030204" pitchFamily="49" charset="0"/>
              </a:rPr>
              <a:t>"http://a.example/UserShape"</a:t>
            </a:r>
            <a:r>
              <a:rPr lang="es-ES" sz="12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s-ES" sz="1200" dirty="0">
                <a:solidFill>
                  <a:srgbClr val="0451A5"/>
                </a:solidFill>
                <a:latin typeface="Consolas" panose="020B0609020204030204" pitchFamily="49" charset="0"/>
              </a:rPr>
              <a:t>    "</a:t>
            </a:r>
            <a:r>
              <a:rPr lang="es-ES" sz="1200" dirty="0" err="1">
                <a:solidFill>
                  <a:srgbClr val="0451A5"/>
                </a:solidFill>
                <a:latin typeface="Consolas" panose="020B0609020204030204" pitchFamily="49" charset="0"/>
              </a:rPr>
              <a:t>expression</a:t>
            </a:r>
            <a:r>
              <a:rPr lang="es-ES" sz="1200" dirty="0">
                <a:solidFill>
                  <a:srgbClr val="0451A5"/>
                </a:solidFill>
                <a:latin typeface="Consolas" panose="020B0609020204030204" pitchFamily="49" charset="0"/>
              </a:rPr>
              <a:t>"</a:t>
            </a:r>
            <a:r>
              <a:rPr lang="es-ES" sz="1200" dirty="0">
                <a:solidFill>
                  <a:srgbClr val="000000"/>
                </a:solidFill>
                <a:latin typeface="Consolas" panose="020B0609020204030204" pitchFamily="49" charset="0"/>
              </a:rPr>
              <a:t> : {</a:t>
            </a:r>
          </a:p>
          <a:p>
            <a:r>
              <a:rPr lang="es-ES" sz="1200" dirty="0">
                <a:solidFill>
                  <a:srgbClr val="0451A5"/>
                </a:solidFill>
                <a:latin typeface="Consolas" panose="020B0609020204030204" pitchFamily="49" charset="0"/>
              </a:rPr>
              <a:t>    "</a:t>
            </a:r>
            <a:r>
              <a:rPr lang="es-ES" sz="1200" dirty="0" err="1">
                <a:solidFill>
                  <a:srgbClr val="0451A5"/>
                </a:solidFill>
                <a:latin typeface="Consolas" panose="020B0609020204030204" pitchFamily="49" charset="0"/>
              </a:rPr>
              <a:t>type</a:t>
            </a:r>
            <a:r>
              <a:rPr lang="es-ES" sz="1200" dirty="0">
                <a:solidFill>
                  <a:srgbClr val="0451A5"/>
                </a:solidFill>
                <a:latin typeface="Consolas" panose="020B0609020204030204" pitchFamily="49" charset="0"/>
              </a:rPr>
              <a:t>"</a:t>
            </a:r>
            <a:r>
              <a:rPr lang="es-ES" sz="1200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s-ES" sz="12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s-ES" sz="1200" dirty="0" err="1">
                <a:solidFill>
                  <a:srgbClr val="A31515"/>
                </a:solidFill>
                <a:latin typeface="Consolas" panose="020B0609020204030204" pitchFamily="49" charset="0"/>
              </a:rPr>
              <a:t>TripleConstraint</a:t>
            </a:r>
            <a:r>
              <a:rPr lang="es-ES" sz="12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s-ES" sz="12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s-ES" sz="1200" dirty="0">
                <a:solidFill>
                  <a:srgbClr val="0451A5"/>
                </a:solidFill>
                <a:latin typeface="Consolas" panose="020B0609020204030204" pitchFamily="49" charset="0"/>
              </a:rPr>
              <a:t>    "</a:t>
            </a:r>
            <a:r>
              <a:rPr lang="es-ES" sz="1200" dirty="0" err="1">
                <a:solidFill>
                  <a:srgbClr val="0451A5"/>
                </a:solidFill>
                <a:latin typeface="Consolas" panose="020B0609020204030204" pitchFamily="49" charset="0"/>
              </a:rPr>
              <a:t>predicate</a:t>
            </a:r>
            <a:r>
              <a:rPr lang="es-ES" sz="1200" dirty="0">
                <a:solidFill>
                  <a:srgbClr val="0451A5"/>
                </a:solidFill>
                <a:latin typeface="Consolas" panose="020B0609020204030204" pitchFamily="49" charset="0"/>
              </a:rPr>
              <a:t>"</a:t>
            </a:r>
            <a:r>
              <a:rPr lang="es-ES" sz="1200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s-ES" sz="1200" dirty="0">
                <a:solidFill>
                  <a:srgbClr val="A31515"/>
                </a:solidFill>
                <a:latin typeface="Consolas" panose="020B0609020204030204" pitchFamily="49" charset="0"/>
              </a:rPr>
              <a:t>"http://schema.org/</a:t>
            </a:r>
            <a:r>
              <a:rPr lang="es-ES" sz="1200" dirty="0" err="1">
                <a:solidFill>
                  <a:srgbClr val="A31515"/>
                </a:solidFill>
                <a:latin typeface="Consolas" panose="020B0609020204030204" pitchFamily="49" charset="0"/>
              </a:rPr>
              <a:t>name</a:t>
            </a:r>
            <a:r>
              <a:rPr lang="es-ES" sz="12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s-ES" sz="12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s-ES" sz="1200" dirty="0">
                <a:solidFill>
                  <a:srgbClr val="0451A5"/>
                </a:solidFill>
                <a:latin typeface="Consolas" panose="020B0609020204030204" pitchFamily="49" charset="0"/>
              </a:rPr>
              <a:t>    "</a:t>
            </a:r>
            <a:r>
              <a:rPr lang="es-ES" sz="1200" dirty="0" err="1">
                <a:solidFill>
                  <a:srgbClr val="0451A5"/>
                </a:solidFill>
                <a:latin typeface="Consolas" panose="020B0609020204030204" pitchFamily="49" charset="0"/>
              </a:rPr>
              <a:t>valueExpr</a:t>
            </a:r>
            <a:r>
              <a:rPr lang="es-ES" sz="1200" dirty="0">
                <a:solidFill>
                  <a:srgbClr val="0451A5"/>
                </a:solidFill>
                <a:latin typeface="Consolas" panose="020B0609020204030204" pitchFamily="49" charset="0"/>
              </a:rPr>
              <a:t>"</a:t>
            </a:r>
            <a:r>
              <a:rPr lang="es-ES" sz="1200" dirty="0">
                <a:solidFill>
                  <a:srgbClr val="000000"/>
                </a:solidFill>
                <a:latin typeface="Consolas" panose="020B0609020204030204" pitchFamily="49" charset="0"/>
              </a:rPr>
              <a:t> : { </a:t>
            </a:r>
            <a:r>
              <a:rPr lang="es-ES" sz="1200" dirty="0">
                <a:solidFill>
                  <a:srgbClr val="0451A5"/>
                </a:solidFill>
                <a:latin typeface="Consolas" panose="020B0609020204030204" pitchFamily="49" charset="0"/>
              </a:rPr>
              <a:t>"</a:t>
            </a:r>
            <a:r>
              <a:rPr lang="es-ES" sz="1200" dirty="0" err="1">
                <a:solidFill>
                  <a:srgbClr val="0451A5"/>
                </a:solidFill>
                <a:latin typeface="Consolas" panose="020B0609020204030204" pitchFamily="49" charset="0"/>
              </a:rPr>
              <a:t>type</a:t>
            </a:r>
            <a:r>
              <a:rPr lang="es-ES" sz="1200" dirty="0">
                <a:solidFill>
                  <a:srgbClr val="0451A5"/>
                </a:solidFill>
                <a:latin typeface="Consolas" panose="020B0609020204030204" pitchFamily="49" charset="0"/>
              </a:rPr>
              <a:t>"</a:t>
            </a:r>
            <a:r>
              <a:rPr lang="es-ES" sz="1200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s-ES" sz="12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s-ES" sz="1200" dirty="0" err="1">
                <a:solidFill>
                  <a:srgbClr val="A31515"/>
                </a:solidFill>
                <a:latin typeface="Consolas" panose="020B0609020204030204" pitchFamily="49" charset="0"/>
              </a:rPr>
              <a:t>NodeConstraint</a:t>
            </a:r>
            <a:r>
              <a:rPr lang="es-ES" sz="1200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s-ES" sz="12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s-ES" sz="1200" dirty="0">
                <a:solidFill>
                  <a:srgbClr val="0451A5"/>
                </a:solidFill>
                <a:latin typeface="Consolas" panose="020B0609020204030204" pitchFamily="49" charset="0"/>
              </a:rPr>
              <a:t>      "</a:t>
            </a:r>
            <a:r>
              <a:rPr lang="es-ES" sz="1200" dirty="0" err="1">
                <a:solidFill>
                  <a:srgbClr val="0451A5"/>
                </a:solidFill>
                <a:latin typeface="Consolas" panose="020B0609020204030204" pitchFamily="49" charset="0"/>
              </a:rPr>
              <a:t>datatype</a:t>
            </a:r>
            <a:r>
              <a:rPr lang="es-ES" sz="1200" dirty="0">
                <a:solidFill>
                  <a:srgbClr val="0451A5"/>
                </a:solidFill>
                <a:latin typeface="Consolas" panose="020B0609020204030204" pitchFamily="49" charset="0"/>
              </a:rPr>
              <a:t>"</a:t>
            </a:r>
            <a:r>
              <a:rPr lang="es-ES" sz="1200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s-ES" sz="1200" dirty="0">
                <a:solidFill>
                  <a:srgbClr val="A31515"/>
                </a:solidFill>
                <a:latin typeface="Consolas" panose="020B0609020204030204" pitchFamily="49" charset="0"/>
              </a:rPr>
              <a:t>"http://www.w3.org/2001/XMLSchema#string"</a:t>
            </a:r>
            <a:endParaRPr lang="es-ES" sz="1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s-E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}</a:t>
            </a:r>
          </a:p>
          <a:p>
            <a:r>
              <a:rPr lang="es-E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</a:p>
          <a:p>
            <a:r>
              <a:rPr lang="es-ES" sz="1200" dirty="0">
                <a:solidFill>
                  <a:srgbClr val="000000"/>
                </a:solidFill>
                <a:latin typeface="Consolas" panose="020B0609020204030204" pitchFamily="49" charset="0"/>
              </a:rPr>
              <a:t>  }]</a:t>
            </a:r>
          </a:p>
          <a:p>
            <a:r>
              <a:rPr lang="es-ES" sz="12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Flecha arriba y abajo 6"/>
          <p:cNvSpPr/>
          <p:nvPr/>
        </p:nvSpPr>
        <p:spPr>
          <a:xfrm>
            <a:off x="5067578" y="3947496"/>
            <a:ext cx="148366" cy="235810"/>
          </a:xfrm>
          <a:prstGeom prst="upDownArrow">
            <a:avLst>
              <a:gd name="adj1" fmla="val 46076"/>
              <a:gd name="adj2" fmla="val 434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uadroTexto 7"/>
          <p:cNvSpPr txBox="1"/>
          <p:nvPr/>
        </p:nvSpPr>
        <p:spPr>
          <a:xfrm>
            <a:off x="5226830" y="3842221"/>
            <a:ext cx="1173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/>
              <a:t>equivalent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23404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/>
          <p:cNvSpPr txBox="1"/>
          <p:nvPr/>
        </p:nvSpPr>
        <p:spPr>
          <a:xfrm>
            <a:off x="3870916" y="4626555"/>
            <a:ext cx="4485317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UserShape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pPr lvl="0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xsd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lvl="0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definitions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13372" y="1417638"/>
            <a:ext cx="7558518" cy="3906186"/>
          </a:xfrm>
        </p:spPr>
        <p:txBody>
          <a:bodyPr>
            <a:normAutofit/>
          </a:bodyPr>
          <a:lstStyle/>
          <a:p>
            <a:r>
              <a:rPr lang="en-US" sz="2800" dirty="0"/>
              <a:t>Schema = set of Shape Expressions</a:t>
            </a:r>
          </a:p>
          <a:p>
            <a:r>
              <a:rPr lang="en-US" sz="2800" dirty="0"/>
              <a:t>Shape Expression = labeled pattern</a:t>
            </a:r>
          </a:p>
          <a:p>
            <a:endParaRPr lang="en-US" sz="2800" dirty="0"/>
          </a:p>
        </p:txBody>
      </p:sp>
      <p:sp>
        <p:nvSpPr>
          <p:cNvPr id="41" name="Rectángulo 40"/>
          <p:cNvSpPr/>
          <p:nvPr/>
        </p:nvSpPr>
        <p:spPr>
          <a:xfrm>
            <a:off x="6741882" y="2667544"/>
            <a:ext cx="1876518" cy="7848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5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&lt;label&gt; </a:t>
            </a:r>
            <a:r>
              <a:rPr lang="en-US" sz="1500" dirty="0">
                <a:latin typeface="Consolas" panose="020B0609020204030204" pitchFamily="49" charset="0"/>
                <a:cs typeface="Consolas" panose="020B0609020204030204" pitchFamily="49" charset="0"/>
              </a:rPr>
              <a:t>{ </a:t>
            </a:r>
          </a:p>
          <a:p>
            <a:r>
              <a:rPr lang="en-US" sz="1500" dirty="0">
                <a:latin typeface="Consolas" panose="020B0609020204030204" pitchFamily="49" charset="0"/>
                <a:cs typeface="Consolas" panose="020B0609020204030204" pitchFamily="49" charset="0"/>
              </a:rPr>
              <a:t>  ...pattern... </a:t>
            </a:r>
          </a:p>
          <a:p>
            <a:r>
              <a:rPr lang="en-US" sz="15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1350" dirty="0"/>
          </a:p>
        </p:txBody>
      </p:sp>
      <p:sp>
        <p:nvSpPr>
          <p:cNvPr id="8" name="Llamada con línea 1 (sin borde) 7"/>
          <p:cNvSpPr/>
          <p:nvPr/>
        </p:nvSpPr>
        <p:spPr>
          <a:xfrm>
            <a:off x="2606457" y="3849649"/>
            <a:ext cx="1080120" cy="324036"/>
          </a:xfrm>
          <a:prstGeom prst="callout1">
            <a:avLst>
              <a:gd name="adj1" fmla="val 62667"/>
              <a:gd name="adj2" fmla="val 86182"/>
              <a:gd name="adj3" fmla="val 271975"/>
              <a:gd name="adj4" fmla="val 144138"/>
            </a:avLst>
          </a:prstGeom>
          <a:ln w="12700">
            <a:tailEnd type="stealth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Shape </a:t>
            </a:r>
          </a:p>
          <a:p>
            <a:pPr algn="ctr"/>
            <a:r>
              <a:rPr lang="en-US" sz="2000" dirty="0"/>
              <a:t>Label</a:t>
            </a:r>
          </a:p>
        </p:txBody>
      </p:sp>
      <p:sp>
        <p:nvSpPr>
          <p:cNvPr id="11" name="Llamada con línea 1 (sin borde) 10"/>
          <p:cNvSpPr/>
          <p:nvPr/>
        </p:nvSpPr>
        <p:spPr>
          <a:xfrm>
            <a:off x="5273654" y="3761961"/>
            <a:ext cx="1468229" cy="499412"/>
          </a:xfrm>
          <a:prstGeom prst="callout1">
            <a:avLst>
              <a:gd name="adj1" fmla="val 106743"/>
              <a:gd name="adj2" fmla="val 47116"/>
              <a:gd name="adj3" fmla="val 189746"/>
              <a:gd name="adj4" fmla="val 28895"/>
            </a:avLst>
          </a:prstGeom>
          <a:ln w="12700">
            <a:tailEnd type="stealth" w="lg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Shape</a:t>
            </a:r>
          </a:p>
          <a:p>
            <a:pPr algn="ctr"/>
            <a:r>
              <a:rPr lang="en-US" sz="2000" dirty="0"/>
              <a:t>Expression</a:t>
            </a:r>
          </a:p>
        </p:txBody>
      </p:sp>
    </p:spTree>
    <p:extLst>
      <p:ext uri="{BB962C8B-B14F-4D97-AF65-F5344CB8AC3E}">
        <p14:creationId xmlns:p14="http://schemas.microsoft.com/office/powerpoint/2010/main" val="2235180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4313189"/>
            <a:ext cx="6113491" cy="249442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Focus Node and Neighborhood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52411" y="1210648"/>
            <a:ext cx="8487178" cy="916820"/>
          </a:xfrm>
        </p:spPr>
        <p:txBody>
          <a:bodyPr/>
          <a:lstStyle/>
          <a:p>
            <a:r>
              <a:rPr lang="en-US" dirty="0"/>
              <a:t>Focus Node                        = node that is being validated</a:t>
            </a:r>
          </a:p>
          <a:p>
            <a:r>
              <a:rPr lang="en-US" dirty="0"/>
              <a:t>Neighborhood of a node = set of incoming/outgoing triples</a:t>
            </a:r>
          </a:p>
        </p:txBody>
      </p:sp>
      <p:sp>
        <p:nvSpPr>
          <p:cNvPr id="89" name="CuadroTexto 88"/>
          <p:cNvSpPr txBox="1"/>
          <p:nvPr/>
        </p:nvSpPr>
        <p:spPr>
          <a:xfrm>
            <a:off x="413657" y="2127469"/>
            <a:ext cx="5682345" cy="39703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alice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"Alice"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follows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bob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worksFor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OurCompany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bob       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foaf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"Robert"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worksFor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OurCompany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carol     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"Carol"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follows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alice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</a:p>
          <a:p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dave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"Dave"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</a:p>
          <a:p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OurCompany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founder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dave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employee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alice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bob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6" name="CuadroTexto 25"/>
          <p:cNvSpPr txBox="1"/>
          <p:nvPr/>
        </p:nvSpPr>
        <p:spPr>
          <a:xfrm>
            <a:off x="5796881" y="2337579"/>
            <a:ext cx="5458546" cy="18158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dirty="0" err="1"/>
              <a:t>Neighbourhood</a:t>
            </a:r>
            <a:r>
              <a:rPr lang="en-US" sz="1600" dirty="0"/>
              <a:t> of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alice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/>
              <a:t>=  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{ 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(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alice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,     </a:t>
            </a:r>
            <a:r>
              <a:rPr lang="en-US" sz="1600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"Alice"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(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alice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follows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,  :bob), 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(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alice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,      </a:t>
            </a:r>
            <a:r>
              <a:rPr lang="en-U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worksFor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, :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OurCompany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), 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(:carol,</a:t>
            </a:r>
            <a:r>
              <a:rPr lang="en-US" sz="1600" dirty="0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follows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,  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alice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),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(: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OurCompany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employee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alice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5" name="Elipse 4"/>
          <p:cNvSpPr/>
          <p:nvPr/>
        </p:nvSpPr>
        <p:spPr>
          <a:xfrm>
            <a:off x="8833582" y="4658372"/>
            <a:ext cx="1710813" cy="830059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7" name="Conector recto de flecha 6"/>
          <p:cNvCxnSpPr>
            <a:stCxn id="5" idx="0"/>
          </p:cNvCxnSpPr>
          <p:nvPr/>
        </p:nvCxnSpPr>
        <p:spPr>
          <a:xfrm flipH="1" flipV="1">
            <a:off x="9659490" y="3975301"/>
            <a:ext cx="29498" cy="683070"/>
          </a:xfrm>
          <a:prstGeom prst="straightConnector1">
            <a:avLst/>
          </a:prstGeom>
          <a:ln w="508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9035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Shape maps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317175"/>
            <a:ext cx="10972800" cy="4525963"/>
          </a:xfrm>
        </p:spPr>
        <p:txBody>
          <a:bodyPr>
            <a:noAutofit/>
          </a:bodyPr>
          <a:lstStyle/>
          <a:p>
            <a:r>
              <a:rPr lang="en-US" sz="3200" dirty="0"/>
              <a:t>Shape maps declare which node/shape pairs are selected</a:t>
            </a:r>
          </a:p>
          <a:p>
            <a:pPr lvl="1"/>
            <a:r>
              <a:rPr lang="en-US" sz="2900" dirty="0"/>
              <a:t>They declare the queries that </a:t>
            </a:r>
            <a:r>
              <a:rPr lang="en-US" sz="2900" dirty="0" err="1"/>
              <a:t>ShEx</a:t>
            </a:r>
            <a:r>
              <a:rPr lang="en-US" sz="2900" dirty="0"/>
              <a:t> engines solve</a:t>
            </a:r>
          </a:p>
          <a:p>
            <a:pPr lvl="2"/>
            <a:r>
              <a:rPr lang="en-US" sz="2500" dirty="0"/>
              <a:t>Example: Does </a:t>
            </a:r>
            <a:r>
              <a:rPr lang="es-ES" sz="2500" dirty="0">
                <a:solidFill>
                  <a:srgbClr val="0000FF"/>
                </a:solidFill>
                <a:latin typeface="Consolas" panose="020B0609020204030204" pitchFamily="49" charset="0"/>
              </a:rPr>
              <a:t>:</a:t>
            </a:r>
            <a:r>
              <a:rPr lang="es-ES" sz="2500" dirty="0" err="1">
                <a:solidFill>
                  <a:srgbClr val="001080"/>
                </a:solidFill>
                <a:latin typeface="Consolas" panose="020B0609020204030204" pitchFamily="49" charset="0"/>
              </a:rPr>
              <a:t>alice</a:t>
            </a:r>
            <a:r>
              <a:rPr lang="es-ES" sz="2500" dirty="0">
                <a:solidFill>
                  <a:srgbClr val="001080"/>
                </a:solidFill>
                <a:latin typeface="Consolas" panose="020B0609020204030204" pitchFamily="49" charset="0"/>
              </a:rPr>
              <a:t> </a:t>
            </a:r>
            <a:r>
              <a:rPr lang="en-US" sz="2500" dirty="0"/>
              <a:t>conform to </a:t>
            </a:r>
            <a:r>
              <a:rPr lang="es-ES" sz="2500" dirty="0">
                <a:solidFill>
                  <a:srgbClr val="267F99"/>
                </a:solidFill>
                <a:latin typeface="Consolas" panose="020B0609020204030204" pitchFamily="49" charset="0"/>
              </a:rPr>
              <a:t>&lt;</a:t>
            </a:r>
            <a:r>
              <a:rPr lang="es-ES" sz="2500" dirty="0" err="1">
                <a:solidFill>
                  <a:srgbClr val="267F99"/>
                </a:solidFill>
                <a:latin typeface="Consolas" panose="020B0609020204030204" pitchFamily="49" charset="0"/>
              </a:rPr>
              <a:t>User</a:t>
            </a:r>
            <a:r>
              <a:rPr lang="es-ES" sz="2500" dirty="0">
                <a:solidFill>
                  <a:srgbClr val="267F99"/>
                </a:solidFill>
                <a:latin typeface="Consolas" panose="020B0609020204030204" pitchFamily="49" charset="0"/>
              </a:rPr>
              <a:t>&gt; </a:t>
            </a:r>
            <a:r>
              <a:rPr lang="en-US" sz="2500" dirty="0"/>
              <a:t>?</a:t>
            </a:r>
          </a:p>
          <a:p>
            <a:pPr lvl="3"/>
            <a:r>
              <a:rPr lang="en-US" sz="2100" dirty="0">
                <a:solidFill>
                  <a:srgbClr val="0000FF"/>
                </a:solidFill>
                <a:latin typeface="Consolas" panose="020B0609020204030204" pitchFamily="49" charset="0"/>
              </a:rPr>
              <a:t>		</a:t>
            </a:r>
            <a:r>
              <a:rPr lang="es-ES" sz="2100" dirty="0">
                <a:solidFill>
                  <a:srgbClr val="0000FF"/>
                </a:solidFill>
                <a:latin typeface="Consolas" panose="020B0609020204030204" pitchFamily="49" charset="0"/>
              </a:rPr>
              <a:t>:</a:t>
            </a:r>
            <a:r>
              <a:rPr lang="es-ES" sz="2100" dirty="0" err="1">
                <a:solidFill>
                  <a:srgbClr val="001080"/>
                </a:solidFill>
                <a:latin typeface="Consolas" panose="020B0609020204030204" pitchFamily="49" charset="0"/>
              </a:rPr>
              <a:t>alice</a:t>
            </a:r>
            <a:r>
              <a:rPr lang="es-ES" sz="2100" dirty="0">
                <a:solidFill>
                  <a:srgbClr val="000000"/>
                </a:solidFill>
                <a:latin typeface="Consolas" panose="020B0609020204030204" pitchFamily="49" charset="0"/>
              </a:rPr>
              <a:t>@</a:t>
            </a:r>
            <a:r>
              <a:rPr lang="es-ES" sz="2100" dirty="0">
                <a:solidFill>
                  <a:srgbClr val="267F99"/>
                </a:solidFill>
                <a:latin typeface="Consolas" panose="020B0609020204030204" pitchFamily="49" charset="0"/>
              </a:rPr>
              <a:t>&lt;</a:t>
            </a:r>
            <a:r>
              <a:rPr lang="es-ES" sz="2100" dirty="0" err="1">
                <a:solidFill>
                  <a:srgbClr val="267F99"/>
                </a:solidFill>
                <a:latin typeface="Consolas" panose="020B0609020204030204" pitchFamily="49" charset="0"/>
              </a:rPr>
              <a:t>User</a:t>
            </a:r>
            <a:r>
              <a:rPr lang="es-ES" sz="2100" dirty="0">
                <a:solidFill>
                  <a:srgbClr val="267F99"/>
                </a:solidFill>
                <a:latin typeface="Consolas" panose="020B0609020204030204" pitchFamily="49" charset="0"/>
              </a:rPr>
              <a:t>&gt;</a:t>
            </a:r>
            <a:endParaRPr lang="es-ES" sz="21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lvl="2"/>
            <a:r>
              <a:rPr lang="en-US" sz="2500" dirty="0"/>
              <a:t>Example: Do all subjects of </a:t>
            </a:r>
            <a:r>
              <a:rPr lang="es-ES" sz="25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sz="25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25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knows</a:t>
            </a:r>
            <a:r>
              <a:rPr lang="es-ES" sz="25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500" dirty="0"/>
              <a:t>conform to </a:t>
            </a:r>
            <a:r>
              <a:rPr lang="es-ES" sz="2500" dirty="0">
                <a:solidFill>
                  <a:srgbClr val="267F99"/>
                </a:solidFill>
                <a:latin typeface="Consolas" panose="020B0609020204030204" pitchFamily="49" charset="0"/>
              </a:rPr>
              <a:t>&lt;</a:t>
            </a:r>
            <a:r>
              <a:rPr lang="es-ES" sz="2500" dirty="0" err="1">
                <a:solidFill>
                  <a:srgbClr val="267F99"/>
                </a:solidFill>
                <a:latin typeface="Consolas" panose="020B0609020204030204" pitchFamily="49" charset="0"/>
              </a:rPr>
              <a:t>User</a:t>
            </a:r>
            <a:r>
              <a:rPr lang="es-ES" sz="2500" dirty="0">
                <a:solidFill>
                  <a:srgbClr val="267F99"/>
                </a:solidFill>
                <a:latin typeface="Consolas" panose="020B0609020204030204" pitchFamily="49" charset="0"/>
              </a:rPr>
              <a:t>&gt; </a:t>
            </a:r>
            <a:r>
              <a:rPr lang="en-US" sz="2500" dirty="0"/>
              <a:t>?</a:t>
            </a:r>
          </a:p>
          <a:p>
            <a:pPr lvl="3"/>
            <a:r>
              <a:rPr lang="en-US" sz="2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	</a:t>
            </a:r>
            <a:r>
              <a:rPr lang="es-ES" sz="2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{FOCUS </a:t>
            </a:r>
            <a:r>
              <a:rPr lang="es-ES" sz="21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sz="21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21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knows</a:t>
            </a:r>
            <a:r>
              <a:rPr lang="es-ES" sz="21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_ }</a:t>
            </a:r>
            <a:r>
              <a:rPr lang="es-ES" sz="21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@</a:t>
            </a:r>
            <a:r>
              <a:rPr lang="es-ES" sz="2100" dirty="0">
                <a:solidFill>
                  <a:srgbClr val="267F99"/>
                </a:solidFill>
                <a:latin typeface="Consolas" panose="020B0609020204030204" pitchFamily="49" charset="0"/>
              </a:rPr>
              <a:t>&lt;</a:t>
            </a:r>
            <a:r>
              <a:rPr lang="es-ES" sz="2100" dirty="0" err="1">
                <a:solidFill>
                  <a:srgbClr val="267F99"/>
                </a:solidFill>
                <a:latin typeface="Consolas" panose="020B0609020204030204" pitchFamily="49" charset="0"/>
              </a:rPr>
              <a:t>User</a:t>
            </a:r>
            <a:r>
              <a:rPr lang="es-ES" sz="2100" dirty="0">
                <a:solidFill>
                  <a:srgbClr val="267F99"/>
                </a:solidFill>
                <a:latin typeface="Consolas" panose="020B0609020204030204" pitchFamily="49" charset="0"/>
              </a:rPr>
              <a:t>&gt;</a:t>
            </a:r>
          </a:p>
          <a:p>
            <a:r>
              <a:rPr lang="en-US" sz="3200" dirty="0"/>
              <a:t>3 types of shape maps:</a:t>
            </a:r>
          </a:p>
          <a:p>
            <a:pPr lvl="1"/>
            <a:r>
              <a:rPr lang="en-US" sz="2800" dirty="0"/>
              <a:t>Query shape maps: Input shape maps</a:t>
            </a:r>
          </a:p>
          <a:p>
            <a:pPr lvl="1"/>
            <a:r>
              <a:rPr lang="en-US" sz="2800" dirty="0"/>
              <a:t>Fixed shape maps: Simple pairs of node/shape</a:t>
            </a:r>
          </a:p>
          <a:p>
            <a:pPr lvl="1"/>
            <a:r>
              <a:rPr lang="en-US" sz="2800" dirty="0"/>
              <a:t>Result shape maps: Shape maps generated by the validation process</a:t>
            </a:r>
          </a:p>
        </p:txBody>
      </p:sp>
    </p:spTree>
    <p:extLst>
      <p:ext uri="{BB962C8B-B14F-4D97-AF65-F5344CB8AC3E}">
        <p14:creationId xmlns:p14="http://schemas.microsoft.com/office/powerpoint/2010/main" val="1845224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Shape</a:t>
            </a:r>
            <a:r>
              <a:rPr lang="es-ES" dirty="0"/>
              <a:t> </a:t>
            </a:r>
            <a:r>
              <a:rPr lang="es-ES" dirty="0" err="1"/>
              <a:t>map</a:t>
            </a:r>
            <a:r>
              <a:rPr lang="es-ES" dirty="0"/>
              <a:t> resolver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600" y="1600204"/>
            <a:ext cx="9601200" cy="713561"/>
          </a:xfrm>
        </p:spPr>
        <p:txBody>
          <a:bodyPr>
            <a:normAutofit/>
          </a:bodyPr>
          <a:lstStyle/>
          <a:p>
            <a:r>
              <a:rPr lang="es-ES" sz="2800" dirty="0" err="1"/>
              <a:t>Converts</a:t>
            </a:r>
            <a:r>
              <a:rPr lang="es-ES" sz="2800" dirty="0"/>
              <a:t> </a:t>
            </a:r>
            <a:r>
              <a:rPr lang="es-ES" sz="2800" dirty="0" err="1"/>
              <a:t>query</a:t>
            </a:r>
            <a:r>
              <a:rPr lang="es-ES" sz="2800" dirty="0"/>
              <a:t> </a:t>
            </a:r>
            <a:r>
              <a:rPr lang="es-ES" sz="2800" dirty="0" err="1"/>
              <a:t>shape</a:t>
            </a:r>
            <a:r>
              <a:rPr lang="es-ES" sz="2800" dirty="0"/>
              <a:t> </a:t>
            </a:r>
            <a:r>
              <a:rPr lang="es-ES" sz="2800" dirty="0" err="1"/>
              <a:t>maps</a:t>
            </a:r>
            <a:r>
              <a:rPr lang="es-ES" sz="2800" dirty="0"/>
              <a:t> to </a:t>
            </a:r>
            <a:r>
              <a:rPr lang="es-ES" sz="2800" dirty="0" err="1"/>
              <a:t>fixed</a:t>
            </a:r>
            <a:r>
              <a:rPr lang="es-ES" sz="2800" dirty="0"/>
              <a:t> </a:t>
            </a:r>
            <a:r>
              <a:rPr lang="es-ES" sz="2800" dirty="0" err="1"/>
              <a:t>shape</a:t>
            </a:r>
            <a:r>
              <a:rPr lang="es-ES" sz="2800" dirty="0"/>
              <a:t> </a:t>
            </a:r>
            <a:r>
              <a:rPr lang="es-ES" sz="2800" dirty="0" err="1"/>
              <a:t>maps</a:t>
            </a:r>
            <a:endParaRPr lang="es-ES" sz="2800" dirty="0"/>
          </a:p>
        </p:txBody>
      </p:sp>
      <p:sp>
        <p:nvSpPr>
          <p:cNvPr id="13" name="CuadroTexto 12"/>
          <p:cNvSpPr txBox="1"/>
          <p:nvPr/>
        </p:nvSpPr>
        <p:spPr>
          <a:xfrm>
            <a:off x="609600" y="3407988"/>
            <a:ext cx="500439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{FOCUS </a:t>
            </a:r>
            <a:r>
              <a:rPr lang="es-E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worksFor</a:t>
            </a:r>
            <a:r>
              <a:rPr lang="es-E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_ }</a:t>
            </a:r>
            <a:r>
              <a:rPr lang="es-E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@:</a:t>
            </a:r>
            <a:r>
              <a:rPr lang="es-E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User</a:t>
            </a:r>
            <a:endParaRPr lang="es-E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{FOCUS </a:t>
            </a:r>
            <a:r>
              <a:rPr lang="es-E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rdf</a:t>
            </a:r>
            <a:r>
              <a:rPr lang="es-E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type</a:t>
            </a:r>
            <a:r>
              <a:rPr lang="es-E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Person</a:t>
            </a:r>
            <a:r>
              <a:rPr lang="es-E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r>
              <a:rPr lang="es-E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@:</a:t>
            </a:r>
            <a:r>
              <a:rPr lang="es-E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User</a:t>
            </a:r>
            <a:r>
              <a:rPr lang="es-E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endParaRPr lang="es-E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{_ </a:t>
            </a:r>
            <a:r>
              <a:rPr lang="es-E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worksFor</a:t>
            </a:r>
            <a:r>
              <a:rPr lang="es-E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FOCUS }</a:t>
            </a:r>
            <a:r>
              <a:rPr lang="es-E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@:</a:t>
            </a:r>
            <a:r>
              <a:rPr lang="es-E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Company</a:t>
            </a:r>
          </a:p>
        </p:txBody>
      </p:sp>
      <p:sp>
        <p:nvSpPr>
          <p:cNvPr id="14" name="Rectángulo: esquinas redondeadas 11"/>
          <p:cNvSpPr/>
          <p:nvPr/>
        </p:nvSpPr>
        <p:spPr>
          <a:xfrm>
            <a:off x="6236529" y="3256706"/>
            <a:ext cx="1266825" cy="8941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err="1"/>
              <a:t>ShapeMap</a:t>
            </a:r>
            <a:endParaRPr lang="es-ES" sz="1400" dirty="0"/>
          </a:p>
          <a:p>
            <a:pPr algn="ctr"/>
            <a:r>
              <a:rPr lang="es-ES" sz="1400" dirty="0"/>
              <a:t>Resolver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8114364" y="2798766"/>
            <a:ext cx="2027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/>
              <a:t>Fixed</a:t>
            </a:r>
            <a:r>
              <a:rPr lang="es-ES" dirty="0"/>
              <a:t> </a:t>
            </a:r>
            <a:r>
              <a:rPr lang="es-ES" dirty="0" err="1"/>
              <a:t>shape</a:t>
            </a:r>
            <a:r>
              <a:rPr lang="es-ES" dirty="0"/>
              <a:t> </a:t>
            </a:r>
            <a:r>
              <a:rPr lang="es-ES" dirty="0" err="1"/>
              <a:t>map</a:t>
            </a:r>
            <a:endParaRPr lang="es-ES" dirty="0"/>
          </a:p>
        </p:txBody>
      </p:sp>
      <p:sp>
        <p:nvSpPr>
          <p:cNvPr id="16" name="Flecha: a la derecha 13"/>
          <p:cNvSpPr/>
          <p:nvPr/>
        </p:nvSpPr>
        <p:spPr>
          <a:xfrm>
            <a:off x="5730294" y="3565286"/>
            <a:ext cx="401461" cy="276999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sz="1350"/>
          </a:p>
        </p:txBody>
      </p:sp>
      <p:sp>
        <p:nvSpPr>
          <p:cNvPr id="17" name="Flecha: a la derecha 15"/>
          <p:cNvSpPr/>
          <p:nvPr/>
        </p:nvSpPr>
        <p:spPr>
          <a:xfrm>
            <a:off x="7608129" y="3597434"/>
            <a:ext cx="401461" cy="276999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sz="1350"/>
          </a:p>
        </p:txBody>
      </p:sp>
      <p:sp>
        <p:nvSpPr>
          <p:cNvPr id="18" name="Flecha: a la derecha 18"/>
          <p:cNvSpPr/>
          <p:nvPr/>
        </p:nvSpPr>
        <p:spPr>
          <a:xfrm rot="16200000">
            <a:off x="6669210" y="4308235"/>
            <a:ext cx="401461" cy="276999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sz="1350"/>
          </a:p>
        </p:txBody>
      </p:sp>
      <p:sp>
        <p:nvSpPr>
          <p:cNvPr id="19" name="CuadroTexto 18"/>
          <p:cNvSpPr txBox="1"/>
          <p:nvPr/>
        </p:nvSpPr>
        <p:spPr>
          <a:xfrm>
            <a:off x="5519287" y="4742604"/>
            <a:ext cx="4070869" cy="181588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alice</a:t>
            </a:r>
            <a:r>
              <a:rPr lang="es-E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sz="16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</a:t>
            </a:r>
            <a:r>
              <a:rPr lang="es-E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User</a:t>
            </a:r>
            <a:r>
              <a:rPr lang="es-E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endParaRPr lang="es-E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s-E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bob</a:t>
            </a:r>
            <a:r>
              <a:rPr lang="es-E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s-E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worksFor</a:t>
            </a:r>
            <a:r>
              <a:rPr lang="es-E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c1</a:t>
            </a:r>
            <a:r>
              <a:rPr lang="es-E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s-E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</a:p>
          <a:p>
            <a:r>
              <a:rPr lang="es-E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       </a:t>
            </a:r>
            <a:r>
              <a:rPr lang="es-E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c2 </a:t>
            </a:r>
            <a:r>
              <a:rPr lang="es-E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endParaRPr lang="es-E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s-E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carol</a:t>
            </a:r>
            <a:r>
              <a:rPr lang="es-E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sz="16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</a:t>
            </a:r>
            <a:r>
              <a:rPr lang="es-E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Person</a:t>
            </a:r>
            <a:r>
              <a:rPr lang="es-E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s-E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</a:t>
            </a:r>
            <a:r>
              <a:rPr lang="es-E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worksFor</a:t>
            </a:r>
            <a:r>
              <a:rPr lang="es-E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c1 </a:t>
            </a:r>
            <a:r>
              <a:rPr lang="es-E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5486044" y="4466311"/>
            <a:ext cx="10749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dirty="0"/>
              <a:t>RDF </a:t>
            </a:r>
            <a:r>
              <a:rPr lang="es-ES" sz="1600" dirty="0" err="1"/>
              <a:t>Graph</a:t>
            </a:r>
            <a:endParaRPr lang="es-ES" sz="1600" dirty="0"/>
          </a:p>
        </p:txBody>
      </p:sp>
      <p:sp>
        <p:nvSpPr>
          <p:cNvPr id="21" name="CuadroTexto 20"/>
          <p:cNvSpPr txBox="1"/>
          <p:nvPr/>
        </p:nvSpPr>
        <p:spPr>
          <a:xfrm>
            <a:off x="609600" y="2983432"/>
            <a:ext cx="16556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dirty="0" err="1"/>
              <a:t>Query</a:t>
            </a:r>
            <a:r>
              <a:rPr lang="es-ES" sz="1600" dirty="0"/>
              <a:t> </a:t>
            </a:r>
            <a:r>
              <a:rPr lang="es-ES" sz="1600" dirty="0" err="1"/>
              <a:t>shape</a:t>
            </a:r>
            <a:r>
              <a:rPr lang="es-ES" sz="1600" dirty="0"/>
              <a:t> </a:t>
            </a:r>
            <a:r>
              <a:rPr lang="es-ES" sz="1600" dirty="0" err="1"/>
              <a:t>map</a:t>
            </a:r>
            <a:endParaRPr lang="es-ES" sz="1600" dirty="0"/>
          </a:p>
        </p:txBody>
      </p:sp>
      <p:sp>
        <p:nvSpPr>
          <p:cNvPr id="22" name="CuadroTexto 21"/>
          <p:cNvSpPr txBox="1"/>
          <p:nvPr/>
        </p:nvSpPr>
        <p:spPr>
          <a:xfrm>
            <a:off x="8114363" y="3181936"/>
            <a:ext cx="2880207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alice</a:t>
            </a:r>
            <a:r>
              <a:rPr lang="es-E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@:</a:t>
            </a:r>
            <a:r>
              <a:rPr lang="es-E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User</a:t>
            </a:r>
            <a:r>
              <a:rPr lang="es-E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endParaRPr lang="es-E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bob</a:t>
            </a:r>
            <a:r>
              <a:rPr lang="es-E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@:</a:t>
            </a:r>
            <a:r>
              <a:rPr lang="es-E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User</a:t>
            </a:r>
            <a:r>
              <a:rPr lang="es-E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endParaRPr lang="es-E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carol</a:t>
            </a:r>
            <a:r>
              <a:rPr lang="es-E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@:</a:t>
            </a:r>
            <a:r>
              <a:rPr lang="es-E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User</a:t>
            </a:r>
            <a:r>
              <a:rPr lang="es-E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endParaRPr lang="es-E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c1</a:t>
            </a:r>
            <a:r>
              <a:rPr lang="es-E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@:</a:t>
            </a:r>
            <a:r>
              <a:rPr lang="es-E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Company</a:t>
            </a:r>
            <a:r>
              <a:rPr lang="es-E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endParaRPr lang="es-E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c2</a:t>
            </a:r>
            <a:r>
              <a:rPr lang="es-E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@:</a:t>
            </a:r>
            <a:r>
              <a:rPr lang="es-E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Company</a:t>
            </a:r>
            <a:r>
              <a:rPr lang="es-E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endParaRPr lang="es-E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1495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ShEx</a:t>
            </a:r>
            <a:r>
              <a:rPr lang="es-ES" dirty="0"/>
              <a:t> </a:t>
            </a:r>
            <a:r>
              <a:rPr lang="es-ES" dirty="0" err="1"/>
              <a:t>validator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600" y="1204687"/>
            <a:ext cx="9300978" cy="581371"/>
          </a:xfrm>
        </p:spPr>
        <p:txBody>
          <a:bodyPr/>
          <a:lstStyle/>
          <a:p>
            <a:r>
              <a:rPr lang="es-ES" dirty="0"/>
              <a:t>Input: </a:t>
            </a:r>
            <a:r>
              <a:rPr lang="es-ES" dirty="0" err="1"/>
              <a:t>schema</a:t>
            </a:r>
            <a:r>
              <a:rPr lang="es-ES" dirty="0"/>
              <a:t>, </a:t>
            </a:r>
            <a:r>
              <a:rPr lang="es-ES" dirty="0" err="1"/>
              <a:t>rdf</a:t>
            </a:r>
            <a:r>
              <a:rPr lang="es-ES" dirty="0"/>
              <a:t> data and </a:t>
            </a:r>
            <a:r>
              <a:rPr lang="es-ES" dirty="0" err="1"/>
              <a:t>fixed</a:t>
            </a:r>
            <a:r>
              <a:rPr lang="es-ES" dirty="0"/>
              <a:t> </a:t>
            </a:r>
            <a:r>
              <a:rPr lang="es-ES" dirty="0" err="1"/>
              <a:t>shape</a:t>
            </a:r>
            <a:r>
              <a:rPr lang="es-ES" dirty="0"/>
              <a:t> </a:t>
            </a:r>
            <a:r>
              <a:rPr lang="es-ES" dirty="0" err="1"/>
              <a:t>map</a:t>
            </a:r>
            <a:r>
              <a:rPr lang="es-ES" dirty="0"/>
              <a:t>, Output: </a:t>
            </a:r>
            <a:r>
              <a:rPr lang="es-ES" dirty="0" err="1"/>
              <a:t>result</a:t>
            </a:r>
            <a:r>
              <a:rPr lang="es-ES" dirty="0"/>
              <a:t> </a:t>
            </a:r>
            <a:r>
              <a:rPr lang="es-ES" dirty="0" err="1"/>
              <a:t>shape</a:t>
            </a:r>
            <a:r>
              <a:rPr lang="es-ES" dirty="0"/>
              <a:t> </a:t>
            </a:r>
            <a:r>
              <a:rPr lang="es-ES" dirty="0" err="1"/>
              <a:t>map</a:t>
            </a:r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2590800" y="3634602"/>
            <a:ext cx="1985957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8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alice</a:t>
            </a:r>
            <a:r>
              <a:rPr lang="es-ES" sz="1600" dirty="0">
                <a:latin typeface="Consolas" panose="020B0609020204030204" pitchFamily="49" charset="0"/>
              </a:rPr>
              <a:t>@</a:t>
            </a:r>
            <a:r>
              <a:rPr lang="en-US" sz="1600" dirty="0">
                <a:solidFill>
                  <a:srgbClr val="008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User</a:t>
            </a:r>
            <a:r>
              <a:rPr lang="es-ES" sz="16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</a:p>
          <a:p>
            <a:r>
              <a:rPr lang="en-US" sz="1600" dirty="0">
                <a:solidFill>
                  <a:srgbClr val="008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bob  </a:t>
            </a:r>
            <a:r>
              <a:rPr lang="es-ES" sz="1600" dirty="0">
                <a:latin typeface="Consolas" panose="020B0609020204030204" pitchFamily="49" charset="0"/>
              </a:rPr>
              <a:t>@</a:t>
            </a:r>
            <a:r>
              <a:rPr lang="en-US" sz="1600" dirty="0">
                <a:solidFill>
                  <a:srgbClr val="008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User</a:t>
            </a:r>
            <a:endParaRPr lang="es-ES" sz="1600" dirty="0"/>
          </a:p>
        </p:txBody>
      </p:sp>
      <p:sp>
        <p:nvSpPr>
          <p:cNvPr id="5" name="Rectángulo: esquinas redondeadas 11"/>
          <p:cNvSpPr/>
          <p:nvPr/>
        </p:nvSpPr>
        <p:spPr>
          <a:xfrm>
            <a:off x="5187768" y="3425074"/>
            <a:ext cx="1266825" cy="8941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/>
              <a:t>ShEx</a:t>
            </a:r>
            <a:endParaRPr lang="es-ES" dirty="0"/>
          </a:p>
          <a:p>
            <a:pPr algn="ctr"/>
            <a:r>
              <a:rPr lang="es-ES" dirty="0" err="1"/>
              <a:t>Validator</a:t>
            </a:r>
            <a:endParaRPr lang="es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6960829" y="3209599"/>
            <a:ext cx="2027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/>
              <a:t>Result</a:t>
            </a:r>
            <a:r>
              <a:rPr lang="es-ES" dirty="0"/>
              <a:t> </a:t>
            </a:r>
            <a:r>
              <a:rPr lang="es-ES" dirty="0" err="1"/>
              <a:t>Shape</a:t>
            </a:r>
            <a:r>
              <a:rPr lang="es-ES" dirty="0"/>
              <a:t> </a:t>
            </a:r>
            <a:r>
              <a:rPr lang="es-ES" dirty="0" err="1"/>
              <a:t>map</a:t>
            </a:r>
            <a:endParaRPr lang="es-ES" dirty="0"/>
          </a:p>
        </p:txBody>
      </p:sp>
      <p:sp>
        <p:nvSpPr>
          <p:cNvPr id="7" name="Flecha: a la derecha 13"/>
          <p:cNvSpPr/>
          <p:nvPr/>
        </p:nvSpPr>
        <p:spPr>
          <a:xfrm>
            <a:off x="4681533" y="3722768"/>
            <a:ext cx="401461" cy="276999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sz="1350"/>
          </a:p>
        </p:txBody>
      </p:sp>
      <p:sp>
        <p:nvSpPr>
          <p:cNvPr id="8" name="Flecha: a la derecha 15"/>
          <p:cNvSpPr/>
          <p:nvPr/>
        </p:nvSpPr>
        <p:spPr>
          <a:xfrm>
            <a:off x="6559368" y="3754915"/>
            <a:ext cx="401461" cy="276999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sz="1350"/>
          </a:p>
        </p:txBody>
      </p:sp>
      <p:sp>
        <p:nvSpPr>
          <p:cNvPr id="9" name="Flecha: a la derecha 17"/>
          <p:cNvSpPr/>
          <p:nvPr/>
        </p:nvSpPr>
        <p:spPr>
          <a:xfrm rot="5400000">
            <a:off x="5638760" y="3062084"/>
            <a:ext cx="314038" cy="276999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sz="1350"/>
          </a:p>
        </p:txBody>
      </p:sp>
      <p:sp>
        <p:nvSpPr>
          <p:cNvPr id="10" name="Flecha: a la derecha 18"/>
          <p:cNvSpPr/>
          <p:nvPr/>
        </p:nvSpPr>
        <p:spPr>
          <a:xfrm rot="16200000">
            <a:off x="5638762" y="4396680"/>
            <a:ext cx="314035" cy="27700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sz="1350"/>
          </a:p>
        </p:txBody>
      </p:sp>
      <p:sp>
        <p:nvSpPr>
          <p:cNvPr id="11" name="CuadroTexto 10"/>
          <p:cNvSpPr txBox="1"/>
          <p:nvPr/>
        </p:nvSpPr>
        <p:spPr>
          <a:xfrm>
            <a:off x="4538316" y="2066957"/>
            <a:ext cx="3680398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User {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xsd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knows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@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User*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4445125" y="1756130"/>
            <a:ext cx="1489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/>
              <a:t>ShEx</a:t>
            </a:r>
            <a:r>
              <a:rPr lang="es-ES" sz="1400" dirty="0"/>
              <a:t> </a:t>
            </a:r>
            <a:r>
              <a:rPr lang="es-ES" dirty="0" err="1"/>
              <a:t>Schema</a:t>
            </a:r>
            <a:endParaRPr lang="es-ES" sz="1400" dirty="0"/>
          </a:p>
        </p:txBody>
      </p:sp>
      <p:sp>
        <p:nvSpPr>
          <p:cNvPr id="13" name="CuadroTexto 12"/>
          <p:cNvSpPr txBox="1"/>
          <p:nvPr/>
        </p:nvSpPr>
        <p:spPr>
          <a:xfrm>
            <a:off x="4445126" y="4787337"/>
            <a:ext cx="4426731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alice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"Alice"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knows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carol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bob  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"Robert"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.</a:t>
            </a:r>
          </a:p>
          <a:p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carol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"Carol"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.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4294307" y="4462235"/>
            <a:ext cx="918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50" dirty="0"/>
              <a:t>RDF </a:t>
            </a:r>
            <a:r>
              <a:rPr lang="es-ES" dirty="0"/>
              <a:t>data</a:t>
            </a:r>
            <a:endParaRPr lang="es-ES" sz="1350" dirty="0"/>
          </a:p>
        </p:txBody>
      </p:sp>
      <p:sp>
        <p:nvSpPr>
          <p:cNvPr id="15" name="CuadroTexto 14"/>
          <p:cNvSpPr txBox="1"/>
          <p:nvPr/>
        </p:nvSpPr>
        <p:spPr>
          <a:xfrm>
            <a:off x="2522734" y="3296048"/>
            <a:ext cx="1755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/>
              <a:t>Fixed</a:t>
            </a:r>
            <a:r>
              <a:rPr lang="es-ES" dirty="0"/>
              <a:t> </a:t>
            </a:r>
            <a:r>
              <a:rPr lang="es-ES" dirty="0" err="1"/>
              <a:t>shape</a:t>
            </a:r>
            <a:r>
              <a:rPr lang="es-ES" dirty="0"/>
              <a:t> </a:t>
            </a:r>
            <a:r>
              <a:rPr lang="es-ES" dirty="0" err="1"/>
              <a:t>map</a:t>
            </a:r>
            <a:endParaRPr lang="es-ES" dirty="0"/>
          </a:p>
        </p:txBody>
      </p:sp>
      <p:sp>
        <p:nvSpPr>
          <p:cNvPr id="16" name="CuadroTexto 15"/>
          <p:cNvSpPr txBox="1"/>
          <p:nvPr/>
        </p:nvSpPr>
        <p:spPr>
          <a:xfrm>
            <a:off x="7065603" y="3556816"/>
            <a:ext cx="195138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8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alice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@</a:t>
            </a:r>
            <a:r>
              <a:rPr lang="en-US" sz="1600" dirty="0">
                <a:solidFill>
                  <a:srgbClr val="008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User,</a:t>
            </a:r>
          </a:p>
          <a:p>
            <a:r>
              <a:rPr lang="en-US" sz="1600" dirty="0">
                <a:solidFill>
                  <a:srgbClr val="008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bob@</a:t>
            </a:r>
            <a:r>
              <a:rPr lang="en-US" sz="1600" dirty="0">
                <a:solidFill>
                  <a:srgbClr val="008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User,</a:t>
            </a:r>
          </a:p>
          <a:p>
            <a:r>
              <a:rPr lang="en-US" sz="1600" dirty="0">
                <a:solidFill>
                  <a:srgbClr val="008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carol@</a:t>
            </a:r>
            <a:r>
              <a:rPr lang="en-US" sz="1600" dirty="0">
                <a:solidFill>
                  <a:srgbClr val="008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User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37269758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3657" y="57241"/>
            <a:ext cx="10972800" cy="1143000"/>
          </a:xfrm>
        </p:spPr>
        <p:txBody>
          <a:bodyPr/>
          <a:lstStyle/>
          <a:p>
            <a:r>
              <a:rPr lang="es-ES" dirty="0" err="1"/>
              <a:t>Validation</a:t>
            </a:r>
            <a:r>
              <a:rPr lang="es-ES" dirty="0"/>
              <a:t> </a:t>
            </a:r>
            <a:r>
              <a:rPr lang="es-ES" dirty="0" err="1"/>
              <a:t>process</a:t>
            </a:r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4634924" y="3755343"/>
            <a:ext cx="3278989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8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alice</a:t>
            </a:r>
            <a:r>
              <a:rPr lang="en-US" sz="1600" dirty="0">
                <a:solidFill>
                  <a:srgbClr val="008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@: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User,</a:t>
            </a:r>
          </a:p>
          <a:p>
            <a:r>
              <a:rPr lang="en-US" sz="1600" dirty="0">
                <a:solidFill>
                  <a:srgbClr val="008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bob</a:t>
            </a:r>
            <a:r>
              <a:rPr lang="en-US" sz="1600" dirty="0">
                <a:solidFill>
                  <a:srgbClr val="008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@: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User</a:t>
            </a:r>
            <a:r>
              <a:rPr lang="es-ES" sz="1600" dirty="0"/>
              <a:t> </a:t>
            </a:r>
          </a:p>
        </p:txBody>
      </p:sp>
      <p:sp>
        <p:nvSpPr>
          <p:cNvPr id="5" name="Rectángulo: esquinas redondeadas 11"/>
          <p:cNvSpPr/>
          <p:nvPr/>
        </p:nvSpPr>
        <p:spPr>
          <a:xfrm>
            <a:off x="8399048" y="3492579"/>
            <a:ext cx="1077192" cy="8941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err="1"/>
              <a:t>ShEx</a:t>
            </a:r>
            <a:endParaRPr lang="es-ES" sz="1600" dirty="0"/>
          </a:p>
          <a:p>
            <a:pPr algn="ctr"/>
            <a:r>
              <a:rPr lang="es-ES" sz="1600" dirty="0" err="1"/>
              <a:t>Validator</a:t>
            </a:r>
            <a:endParaRPr lang="es-ES" sz="1600" dirty="0"/>
          </a:p>
        </p:txBody>
      </p:sp>
      <p:sp>
        <p:nvSpPr>
          <p:cNvPr id="6" name="CuadroTexto 5"/>
          <p:cNvSpPr txBox="1"/>
          <p:nvPr/>
        </p:nvSpPr>
        <p:spPr>
          <a:xfrm>
            <a:off x="9840927" y="3265376"/>
            <a:ext cx="1844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/>
              <a:t>Result</a:t>
            </a:r>
            <a:r>
              <a:rPr lang="es-ES" dirty="0"/>
              <a:t> </a:t>
            </a:r>
            <a:r>
              <a:rPr lang="es-ES" dirty="0" err="1"/>
              <a:t>shape</a:t>
            </a:r>
            <a:r>
              <a:rPr lang="es-ES" dirty="0"/>
              <a:t> </a:t>
            </a:r>
            <a:r>
              <a:rPr lang="es-ES" dirty="0" err="1"/>
              <a:t>map</a:t>
            </a:r>
            <a:endParaRPr lang="es-ES" dirty="0"/>
          </a:p>
        </p:txBody>
      </p:sp>
      <p:sp>
        <p:nvSpPr>
          <p:cNvPr id="8" name="Flecha: a la derecha 15"/>
          <p:cNvSpPr/>
          <p:nvPr/>
        </p:nvSpPr>
        <p:spPr>
          <a:xfrm>
            <a:off x="9554745" y="3831483"/>
            <a:ext cx="286182" cy="297352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sz="1350"/>
          </a:p>
        </p:txBody>
      </p:sp>
      <p:sp>
        <p:nvSpPr>
          <p:cNvPr id="10" name="CuadroTexto 9"/>
          <p:cNvSpPr txBox="1"/>
          <p:nvPr/>
        </p:nvSpPr>
        <p:spPr>
          <a:xfrm>
            <a:off x="4615511" y="2273337"/>
            <a:ext cx="3263772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User {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xsd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knows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@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User*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4601954" y="1966225"/>
            <a:ext cx="118626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350" dirty="0" err="1"/>
              <a:t>ShEx</a:t>
            </a:r>
            <a:r>
              <a:rPr lang="es-ES" sz="1350" dirty="0"/>
              <a:t> </a:t>
            </a:r>
            <a:r>
              <a:rPr lang="es-ES" sz="1350" dirty="0" err="1"/>
              <a:t>Schema</a:t>
            </a:r>
            <a:endParaRPr lang="es-ES" sz="1350" dirty="0"/>
          </a:p>
        </p:txBody>
      </p:sp>
      <p:sp>
        <p:nvSpPr>
          <p:cNvPr id="12" name="CuadroTexto 11"/>
          <p:cNvSpPr txBox="1"/>
          <p:nvPr/>
        </p:nvSpPr>
        <p:spPr>
          <a:xfrm>
            <a:off x="4561340" y="4767458"/>
            <a:ext cx="3428774" cy="181588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alice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"Alice"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knows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carol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bob  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"Robert"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knows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carol .</a:t>
            </a:r>
          </a:p>
          <a:p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carol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"Carol"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.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4507709" y="4479668"/>
            <a:ext cx="10749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dirty="0"/>
              <a:t>RDF </a:t>
            </a:r>
            <a:r>
              <a:rPr lang="es-ES" sz="1600" dirty="0" err="1"/>
              <a:t>Graph</a:t>
            </a:r>
            <a:endParaRPr lang="es-ES" sz="1600" dirty="0"/>
          </a:p>
        </p:txBody>
      </p:sp>
      <p:sp>
        <p:nvSpPr>
          <p:cNvPr id="14" name="CuadroTexto 13"/>
          <p:cNvSpPr txBox="1"/>
          <p:nvPr/>
        </p:nvSpPr>
        <p:spPr>
          <a:xfrm>
            <a:off x="4563308" y="3389372"/>
            <a:ext cx="1143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/>
              <a:t>Fixed</a:t>
            </a:r>
            <a:r>
              <a:rPr lang="es-ES" dirty="0"/>
              <a:t> </a:t>
            </a:r>
            <a:r>
              <a:rPr lang="es-ES" dirty="0" err="1"/>
              <a:t>map</a:t>
            </a:r>
            <a:endParaRPr lang="es-ES" dirty="0"/>
          </a:p>
        </p:txBody>
      </p:sp>
      <p:sp>
        <p:nvSpPr>
          <p:cNvPr id="15" name="CuadroTexto 14"/>
          <p:cNvSpPr txBox="1"/>
          <p:nvPr/>
        </p:nvSpPr>
        <p:spPr>
          <a:xfrm>
            <a:off x="9895454" y="3613715"/>
            <a:ext cx="168694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1600" dirty="0"/>
              <a:t> </a:t>
            </a:r>
            <a:r>
              <a:rPr lang="en-US" sz="1600" dirty="0">
                <a:solidFill>
                  <a:srgbClr val="008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alice</a:t>
            </a:r>
            <a:r>
              <a:rPr lang="en-US" sz="1600" dirty="0">
                <a:solidFill>
                  <a:srgbClr val="008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@: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User,</a:t>
            </a:r>
          </a:p>
          <a:p>
            <a:r>
              <a:rPr lang="en-US" sz="1600" dirty="0">
                <a:solidFill>
                  <a:srgbClr val="008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bob</a:t>
            </a:r>
            <a:r>
              <a:rPr lang="en-US" sz="1600" dirty="0">
                <a:solidFill>
                  <a:srgbClr val="008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@: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User</a:t>
            </a:r>
            <a:r>
              <a:rPr lang="es-ES" sz="16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endParaRPr lang="es-ES" sz="1600" dirty="0"/>
          </a:p>
          <a:p>
            <a:r>
              <a:rPr lang="en-US" sz="1600" dirty="0">
                <a:solidFill>
                  <a:srgbClr val="008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carol</a:t>
            </a:r>
            <a:r>
              <a:rPr lang="en-US" sz="1600" dirty="0">
                <a:solidFill>
                  <a:srgbClr val="008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@: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User</a:t>
            </a:r>
            <a:r>
              <a:rPr lang="es-ES" sz="1600" dirty="0"/>
              <a:t>  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1BA9523B-58BB-4854-AF79-3474CE76F31F}"/>
              </a:ext>
            </a:extLst>
          </p:cNvPr>
          <p:cNvSpPr txBox="1"/>
          <p:nvPr/>
        </p:nvSpPr>
        <p:spPr>
          <a:xfrm>
            <a:off x="970256" y="2249788"/>
            <a:ext cx="16556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dirty="0" err="1"/>
              <a:t>Query</a:t>
            </a:r>
            <a:r>
              <a:rPr lang="es-ES" sz="1600" dirty="0"/>
              <a:t> </a:t>
            </a:r>
            <a:r>
              <a:rPr lang="es-ES" sz="1600" dirty="0" err="1"/>
              <a:t>shape</a:t>
            </a:r>
            <a:r>
              <a:rPr lang="es-ES" sz="1600" dirty="0"/>
              <a:t> </a:t>
            </a:r>
            <a:r>
              <a:rPr lang="es-ES" sz="1600" dirty="0" err="1"/>
              <a:t>map</a:t>
            </a:r>
            <a:endParaRPr lang="es-ES" sz="1600" dirty="0"/>
          </a:p>
        </p:txBody>
      </p:sp>
      <p:sp>
        <p:nvSpPr>
          <p:cNvPr id="18" name="Rectángulo: esquinas redondeadas 27">
            <a:extLst>
              <a:ext uri="{FF2B5EF4-FFF2-40B4-BE49-F238E27FC236}">
                <a16:creationId xmlns:a16="http://schemas.microsoft.com/office/drawing/2014/main" id="{3DA4A5D2-FA06-4DA9-A5EA-701D7DFD6DD9}"/>
              </a:ext>
            </a:extLst>
          </p:cNvPr>
          <p:cNvSpPr/>
          <p:nvPr/>
        </p:nvSpPr>
        <p:spPr>
          <a:xfrm>
            <a:off x="2592226" y="3566911"/>
            <a:ext cx="1493779" cy="8941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/>
              <a:t>ShapeMap</a:t>
            </a:r>
            <a:endParaRPr lang="es-ES" dirty="0"/>
          </a:p>
          <a:p>
            <a:pPr algn="ctr"/>
            <a:r>
              <a:rPr lang="es-ES" dirty="0"/>
              <a:t>Resolver</a:t>
            </a:r>
          </a:p>
        </p:txBody>
      </p:sp>
      <p:sp>
        <p:nvSpPr>
          <p:cNvPr id="19" name="Flecha: a la derecha 28">
            <a:extLst>
              <a:ext uri="{FF2B5EF4-FFF2-40B4-BE49-F238E27FC236}">
                <a16:creationId xmlns:a16="http://schemas.microsoft.com/office/drawing/2014/main" id="{7A6E8A7A-9190-4F3A-9D32-130F9AFF0B62}"/>
              </a:ext>
            </a:extLst>
          </p:cNvPr>
          <p:cNvSpPr/>
          <p:nvPr/>
        </p:nvSpPr>
        <p:spPr>
          <a:xfrm rot="5400000">
            <a:off x="3138384" y="3153349"/>
            <a:ext cx="401461" cy="276999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sz="1350" dirty="0"/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B3B86A07-054C-4326-8944-98C6C9FD01E2}"/>
              </a:ext>
            </a:extLst>
          </p:cNvPr>
          <p:cNvSpPr txBox="1"/>
          <p:nvPr/>
        </p:nvSpPr>
        <p:spPr>
          <a:xfrm>
            <a:off x="1034144" y="2629888"/>
            <a:ext cx="3466078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{FOCUS </a:t>
            </a:r>
            <a:r>
              <a:rPr lang="es-E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knows</a:t>
            </a:r>
            <a:r>
              <a:rPr lang="es-E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_ }</a:t>
            </a:r>
            <a:r>
              <a:rPr lang="es-E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@:</a:t>
            </a:r>
            <a:r>
              <a:rPr lang="es-E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User</a:t>
            </a:r>
            <a:endParaRPr lang="es-E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  <p:sp>
        <p:nvSpPr>
          <p:cNvPr id="21" name="Flecha: doblada hacia arriba 1">
            <a:extLst>
              <a:ext uri="{FF2B5EF4-FFF2-40B4-BE49-F238E27FC236}">
                <a16:creationId xmlns:a16="http://schemas.microsoft.com/office/drawing/2014/main" id="{FBA21F7C-3449-4350-ACA4-568A4FF7C6C6}"/>
              </a:ext>
            </a:extLst>
          </p:cNvPr>
          <p:cNvSpPr/>
          <p:nvPr/>
        </p:nvSpPr>
        <p:spPr>
          <a:xfrm flipH="1">
            <a:off x="3200614" y="4569661"/>
            <a:ext cx="1279613" cy="806307"/>
          </a:xfrm>
          <a:prstGeom prst="bentUp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/>
          </a:p>
        </p:txBody>
      </p:sp>
      <p:sp>
        <p:nvSpPr>
          <p:cNvPr id="22" name="Flecha: doblada hacia arriba 32">
            <a:extLst>
              <a:ext uri="{FF2B5EF4-FFF2-40B4-BE49-F238E27FC236}">
                <a16:creationId xmlns:a16="http://schemas.microsoft.com/office/drawing/2014/main" id="{F8626D78-A718-4996-B29E-7047BBBD8234}"/>
              </a:ext>
            </a:extLst>
          </p:cNvPr>
          <p:cNvSpPr/>
          <p:nvPr/>
        </p:nvSpPr>
        <p:spPr>
          <a:xfrm>
            <a:off x="8153400" y="4479668"/>
            <a:ext cx="968829" cy="764339"/>
          </a:xfrm>
          <a:prstGeom prst="bentUp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/>
          </a:p>
        </p:txBody>
      </p:sp>
      <p:sp>
        <p:nvSpPr>
          <p:cNvPr id="23" name="Flecha: doblada hacia arriba 32">
            <a:extLst>
              <a:ext uri="{FF2B5EF4-FFF2-40B4-BE49-F238E27FC236}">
                <a16:creationId xmlns:a16="http://schemas.microsoft.com/office/drawing/2014/main" id="{F8626D78-A718-4996-B29E-7047BBBD8234}"/>
              </a:ext>
            </a:extLst>
          </p:cNvPr>
          <p:cNvSpPr/>
          <p:nvPr/>
        </p:nvSpPr>
        <p:spPr>
          <a:xfrm flipV="1">
            <a:off x="8040905" y="2722301"/>
            <a:ext cx="1081324" cy="648192"/>
          </a:xfrm>
          <a:prstGeom prst="bentUp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/>
          </a:p>
        </p:txBody>
      </p:sp>
      <p:sp>
        <p:nvSpPr>
          <p:cNvPr id="24" name="Flecha: a la derecha 15"/>
          <p:cNvSpPr/>
          <p:nvPr/>
        </p:nvSpPr>
        <p:spPr>
          <a:xfrm>
            <a:off x="8040905" y="3865315"/>
            <a:ext cx="286182" cy="297352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sz="1350"/>
          </a:p>
        </p:txBody>
      </p:sp>
      <p:sp>
        <p:nvSpPr>
          <p:cNvPr id="3" name="CuadroTexto 2"/>
          <p:cNvSpPr txBox="1"/>
          <p:nvPr/>
        </p:nvSpPr>
        <p:spPr>
          <a:xfrm>
            <a:off x="609600" y="1144229"/>
            <a:ext cx="472398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/>
              <a:t>2 </a:t>
            </a:r>
            <a:r>
              <a:rPr lang="es-ES" sz="2800" dirty="0" err="1"/>
              <a:t>stages</a:t>
            </a:r>
            <a:r>
              <a:rPr lang="es-ES" sz="2800" dirty="0"/>
              <a:t>: 1) </a:t>
            </a:r>
            <a:r>
              <a:rPr lang="es-ES" sz="2800" dirty="0" err="1"/>
              <a:t>ShapeMap</a:t>
            </a:r>
            <a:r>
              <a:rPr lang="es-ES" sz="2800" dirty="0"/>
              <a:t> resolver</a:t>
            </a:r>
          </a:p>
          <a:p>
            <a:r>
              <a:rPr lang="es-ES" sz="2800" dirty="0"/>
              <a:t>                 2) </a:t>
            </a:r>
            <a:r>
              <a:rPr lang="es-ES" sz="2800" dirty="0" err="1"/>
              <a:t>ShEx</a:t>
            </a:r>
            <a:r>
              <a:rPr lang="es-ES" sz="2800" dirty="0"/>
              <a:t> </a:t>
            </a:r>
            <a:r>
              <a:rPr lang="es-ES" sz="2800" dirty="0" err="1"/>
              <a:t>validator</a:t>
            </a:r>
            <a:endParaRPr lang="es-ES" sz="2800" dirty="0"/>
          </a:p>
        </p:txBody>
      </p:sp>
      <p:sp>
        <p:nvSpPr>
          <p:cNvPr id="25" name="Flecha: a la derecha 15"/>
          <p:cNvSpPr/>
          <p:nvPr/>
        </p:nvSpPr>
        <p:spPr>
          <a:xfrm>
            <a:off x="4210388" y="3883340"/>
            <a:ext cx="286182" cy="297352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sz="1350"/>
          </a:p>
        </p:txBody>
      </p:sp>
      <p:sp>
        <p:nvSpPr>
          <p:cNvPr id="7" name="CuadroTexto 6"/>
          <p:cNvSpPr txBox="1"/>
          <p:nvPr/>
        </p:nvSpPr>
        <p:spPr>
          <a:xfrm>
            <a:off x="9290400" y="6398674"/>
            <a:ext cx="2895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hlinkClick r:id="rId2"/>
              </a:rPr>
              <a:t>https://tinyurl.com/y42dclaa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28065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Query maps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600" y="1600204"/>
            <a:ext cx="10972800" cy="2588620"/>
          </a:xfrm>
        </p:spPr>
        <p:txBody>
          <a:bodyPr/>
          <a:lstStyle/>
          <a:p>
            <a:r>
              <a:rPr lang="en-GB" dirty="0"/>
              <a:t>A simple language that can be used to generate fixed shape maps</a:t>
            </a:r>
          </a:p>
          <a:p>
            <a:r>
              <a:rPr lang="en-GB" dirty="0"/>
              <a:t>Specification: </a:t>
            </a:r>
            <a:r>
              <a:rPr lang="en-GB" dirty="0">
                <a:hlinkClick r:id="rId2"/>
              </a:rPr>
              <a:t>http://shex.io/shape-map/</a:t>
            </a:r>
            <a:endParaRPr lang="en-GB" dirty="0"/>
          </a:p>
          <a:p>
            <a:r>
              <a:rPr lang="en-GB" dirty="0"/>
              <a:t>Examples: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2185032"/>
              </p:ext>
            </p:extLst>
          </p:nvPr>
        </p:nvGraphicFramePr>
        <p:xfrm>
          <a:off x="1892663" y="3145659"/>
          <a:ext cx="8128000" cy="3014980"/>
        </p:xfrm>
        <a:graphic>
          <a:graphicData uri="http://schemas.openxmlformats.org/drawingml/2006/table">
            <a:tbl>
              <a:tblPr bandRow="1">
                <a:tableStyleId>{7E9639D4-E3E2-4D34-9284-5A2195B3D0D7}</a:tableStyleId>
              </a:tblPr>
              <a:tblGrid>
                <a:gridCol w="3576320">
                  <a:extLst>
                    <a:ext uri="{9D8B030D-6E8A-4147-A177-3AD203B41FA5}">
                      <a16:colId xmlns:a16="http://schemas.microsoft.com/office/drawing/2014/main" val="2489421939"/>
                    </a:ext>
                  </a:extLst>
                </a:gridCol>
                <a:gridCol w="4551680">
                  <a:extLst>
                    <a:ext uri="{9D8B030D-6E8A-4147-A177-3AD203B41FA5}">
                      <a16:colId xmlns:a16="http://schemas.microsoft.com/office/drawing/2014/main" val="7061911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>
                          <a:solidFill>
                            <a:srgbClr val="0080C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:</a:t>
                      </a:r>
                      <a:r>
                        <a:rPr lang="es-ES" dirty="0" err="1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alice</a:t>
                      </a:r>
                      <a:r>
                        <a:rPr lang="es-ES" dirty="0">
                          <a:solidFill>
                            <a:srgbClr val="0080C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@:</a:t>
                      </a:r>
                      <a:r>
                        <a:rPr lang="es-ES" dirty="0" err="1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User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Checks </a:t>
                      </a:r>
                      <a:r>
                        <a:rPr lang="es-ES" dirty="0">
                          <a:solidFill>
                            <a:srgbClr val="0080C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:</a:t>
                      </a:r>
                      <a:r>
                        <a:rPr lang="es-ES" dirty="0" err="1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alice</a:t>
                      </a:r>
                      <a:r>
                        <a:rPr lang="es-ES" baseline="0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GB" baseline="0" dirty="0">
                          <a:solidFill>
                            <a:schemeClr val="tx1"/>
                          </a:solidFill>
                          <a:highlight>
                            <a:srgbClr val="FFFFFF"/>
                          </a:highlight>
                          <a:latin typeface="+mn-lt"/>
                        </a:rPr>
                        <a:t>a</a:t>
                      </a:r>
                      <a:r>
                        <a:rPr lang="en-GB" dirty="0"/>
                        <a:t>s </a:t>
                      </a:r>
                      <a:r>
                        <a:rPr lang="es-ES" dirty="0">
                          <a:solidFill>
                            <a:srgbClr val="0080C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:</a:t>
                      </a:r>
                      <a:r>
                        <a:rPr lang="es-ES" dirty="0" err="1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User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2424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>
                          <a:solidFill>
                            <a:srgbClr val="0080C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:</a:t>
                      </a:r>
                      <a:r>
                        <a:rPr lang="es-ES" dirty="0" err="1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alice</a:t>
                      </a:r>
                      <a:r>
                        <a:rPr lang="es-ES" dirty="0">
                          <a:solidFill>
                            <a:srgbClr val="0080C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@:</a:t>
                      </a:r>
                      <a:r>
                        <a:rPr lang="es-ES" dirty="0" err="1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User</a:t>
                      </a:r>
                      <a:r>
                        <a:rPr lang="es-ES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, </a:t>
                      </a:r>
                      <a:r>
                        <a:rPr lang="es-ES" dirty="0">
                          <a:solidFill>
                            <a:srgbClr val="0080C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:</a:t>
                      </a:r>
                      <a:r>
                        <a:rPr lang="es-ES" dirty="0" err="1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cmp</a:t>
                      </a:r>
                      <a:r>
                        <a:rPr lang="es-ES" dirty="0">
                          <a:solidFill>
                            <a:srgbClr val="0080C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@:</a:t>
                      </a:r>
                      <a:r>
                        <a:rPr lang="es-ES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Checks </a:t>
                      </a:r>
                      <a:r>
                        <a:rPr lang="es-ES" dirty="0">
                          <a:solidFill>
                            <a:srgbClr val="0080C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:</a:t>
                      </a:r>
                      <a:r>
                        <a:rPr lang="es-ES" dirty="0" err="1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alice</a:t>
                      </a:r>
                      <a:r>
                        <a:rPr lang="es-ES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GB" baseline="0" dirty="0">
                          <a:solidFill>
                            <a:schemeClr val="tx1"/>
                          </a:solidFill>
                          <a:highlight>
                            <a:srgbClr val="FFFFFF"/>
                          </a:highlight>
                          <a:latin typeface="+mn-lt"/>
                        </a:rPr>
                        <a:t>a</a:t>
                      </a:r>
                      <a:r>
                        <a:rPr lang="en-GB" dirty="0"/>
                        <a:t>s </a:t>
                      </a:r>
                      <a:r>
                        <a:rPr lang="es-ES" dirty="0">
                          <a:solidFill>
                            <a:srgbClr val="0080C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:</a:t>
                      </a:r>
                      <a:r>
                        <a:rPr lang="es-ES" dirty="0" err="1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User</a:t>
                      </a:r>
                      <a:r>
                        <a:rPr lang="es-ES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GB" baseline="0" dirty="0">
                          <a:solidFill>
                            <a:schemeClr val="tx1"/>
                          </a:solidFill>
                          <a:highlight>
                            <a:srgbClr val="FFFFFF"/>
                          </a:highlight>
                          <a:latin typeface="+mn-lt"/>
                        </a:rPr>
                        <a:t> and</a:t>
                      </a:r>
                      <a:r>
                        <a:rPr lang="es-ES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s-ES" dirty="0">
                          <a:solidFill>
                            <a:srgbClr val="0080C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:</a:t>
                      </a:r>
                      <a:r>
                        <a:rPr lang="es-ES" dirty="0" err="1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cmp</a:t>
                      </a:r>
                      <a:r>
                        <a:rPr lang="es-ES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GB" baseline="0" dirty="0">
                          <a:solidFill>
                            <a:schemeClr val="tx1"/>
                          </a:solidFill>
                          <a:highlight>
                            <a:srgbClr val="FFFFFF"/>
                          </a:highlight>
                          <a:latin typeface="+mn-lt"/>
                        </a:rPr>
                        <a:t>a</a:t>
                      </a:r>
                      <a:r>
                        <a:rPr lang="en-GB" dirty="0"/>
                        <a:t>s </a:t>
                      </a:r>
                      <a:r>
                        <a:rPr lang="es-ES" dirty="0">
                          <a:solidFill>
                            <a:srgbClr val="0080C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:</a:t>
                      </a:r>
                      <a:r>
                        <a:rPr lang="es-ES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Company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4262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{_ </a:t>
                      </a:r>
                      <a:r>
                        <a:rPr lang="es-ES" dirty="0" err="1">
                          <a:solidFill>
                            <a:srgbClr val="00404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schema</a:t>
                      </a:r>
                      <a:r>
                        <a:rPr lang="es-ES" dirty="0" err="1">
                          <a:solidFill>
                            <a:srgbClr val="0080C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:</a:t>
                      </a:r>
                      <a:r>
                        <a:rPr lang="es-ES" dirty="0" err="1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knows</a:t>
                      </a:r>
                      <a:r>
                        <a:rPr lang="es-ES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 FOCUS }</a:t>
                      </a:r>
                      <a:r>
                        <a:rPr lang="es-ES" dirty="0">
                          <a:solidFill>
                            <a:srgbClr val="0080C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@:</a:t>
                      </a:r>
                      <a:r>
                        <a:rPr lang="es-ES" dirty="0" err="1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User</a:t>
                      </a:r>
                      <a:endParaRPr lang="es-ES" dirty="0">
                        <a:solidFill>
                          <a:srgbClr val="000000"/>
                        </a:solidFill>
                        <a:highlight>
                          <a:srgbClr val="FFFFFF"/>
                        </a:highlight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Checks</a:t>
                      </a:r>
                      <a:r>
                        <a:rPr lang="en-GB" baseline="0" dirty="0"/>
                        <a:t>  nodes who </a:t>
                      </a:r>
                      <a:r>
                        <a:rPr lang="es-ES" dirty="0" err="1">
                          <a:solidFill>
                            <a:srgbClr val="00404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schema</a:t>
                      </a:r>
                      <a:r>
                        <a:rPr lang="es-ES" dirty="0" err="1">
                          <a:solidFill>
                            <a:srgbClr val="0080C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:</a:t>
                      </a:r>
                      <a:r>
                        <a:rPr lang="es-ES" dirty="0" err="1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know</a:t>
                      </a:r>
                      <a:r>
                        <a:rPr lang="es-ES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GB" dirty="0"/>
                        <a:t>some</a:t>
                      </a:r>
                      <a:r>
                        <a:rPr lang="en-GB" baseline="0" dirty="0"/>
                        <a:t> node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19124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{FOCUS </a:t>
                      </a:r>
                      <a:r>
                        <a:rPr lang="es-ES" dirty="0" err="1">
                          <a:solidFill>
                            <a:srgbClr val="00404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schema</a:t>
                      </a:r>
                      <a:r>
                        <a:rPr lang="es-ES" dirty="0" err="1">
                          <a:solidFill>
                            <a:srgbClr val="0080C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:</a:t>
                      </a:r>
                      <a:r>
                        <a:rPr lang="es-ES" dirty="0" err="1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knows</a:t>
                      </a:r>
                      <a:r>
                        <a:rPr lang="es-ES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 _ }</a:t>
                      </a:r>
                      <a:r>
                        <a:rPr lang="es-ES" dirty="0">
                          <a:solidFill>
                            <a:srgbClr val="0080C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@:</a:t>
                      </a:r>
                      <a:r>
                        <a:rPr lang="es-ES" dirty="0" err="1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User</a:t>
                      </a:r>
                      <a:endParaRPr lang="es-ES" dirty="0">
                        <a:solidFill>
                          <a:srgbClr val="000000"/>
                        </a:solidFill>
                        <a:highlight>
                          <a:srgbClr val="FFFFFF"/>
                        </a:highlight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Checks</a:t>
                      </a:r>
                      <a:r>
                        <a:rPr lang="en-GB" baseline="0" dirty="0"/>
                        <a:t>  nodes who are </a:t>
                      </a:r>
                      <a:r>
                        <a:rPr lang="es-ES" dirty="0" err="1">
                          <a:solidFill>
                            <a:srgbClr val="00404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schema</a:t>
                      </a:r>
                      <a:r>
                        <a:rPr lang="es-ES" dirty="0" err="1">
                          <a:solidFill>
                            <a:srgbClr val="0080C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:</a:t>
                      </a:r>
                      <a:r>
                        <a:rPr lang="es-ES" dirty="0" err="1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known</a:t>
                      </a:r>
                      <a:r>
                        <a:rPr lang="es-ES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s-ES" dirty="0" err="1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by</a:t>
                      </a:r>
                      <a:r>
                        <a:rPr lang="es-ES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s-ES" dirty="0" err="1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some</a:t>
                      </a:r>
                      <a:r>
                        <a:rPr lang="es-ES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s-ES" dirty="0" err="1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node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5946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SPARQL """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prefix</a:t>
                      </a:r>
                      <a:r>
                        <a:rPr lang="es-ES" dirty="0">
                          <a:solidFill>
                            <a:schemeClr val="accent6">
                              <a:lumMod val="50000"/>
                            </a:schemeClr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s-ES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schema</a:t>
                      </a:r>
                      <a:r>
                        <a:rPr lang="es-ES" dirty="0">
                          <a:solidFill>
                            <a:schemeClr val="accent6">
                              <a:lumMod val="50000"/>
                            </a:schemeClr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: &lt;http://schema.org/&gt;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dirty="0">
                        <a:solidFill>
                          <a:schemeClr val="accent6">
                            <a:lumMod val="50000"/>
                          </a:schemeClr>
                        </a:solidFill>
                        <a:highlight>
                          <a:srgbClr val="FFFFFF"/>
                        </a:highlight>
                        <a:latin typeface="Consolas" panose="020B0609020204030204" pitchFamily="49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select</a:t>
                      </a:r>
                      <a:r>
                        <a:rPr lang="es-ES" dirty="0">
                          <a:solidFill>
                            <a:schemeClr val="accent6">
                              <a:lumMod val="50000"/>
                            </a:schemeClr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 ?</a:t>
                      </a:r>
                      <a:r>
                        <a:rPr lang="es-ES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node</a:t>
                      </a:r>
                      <a:r>
                        <a:rPr lang="es-ES" dirty="0">
                          <a:solidFill>
                            <a:schemeClr val="accent6">
                              <a:lumMod val="50000"/>
                            </a:schemeClr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s-ES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where</a:t>
                      </a:r>
                      <a:r>
                        <a:rPr lang="es-ES" dirty="0">
                          <a:solidFill>
                            <a:schemeClr val="accent6">
                              <a:lumMod val="50000"/>
                            </a:schemeClr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 {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>
                          <a:solidFill>
                            <a:schemeClr val="accent6">
                              <a:lumMod val="50000"/>
                            </a:schemeClr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 ?</a:t>
                      </a:r>
                      <a:r>
                        <a:rPr lang="es-ES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node</a:t>
                      </a:r>
                      <a:r>
                        <a:rPr lang="es-ES" dirty="0">
                          <a:solidFill>
                            <a:schemeClr val="accent6">
                              <a:lumMod val="50000"/>
                            </a:schemeClr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s-ES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schema:knows</a:t>
                      </a:r>
                      <a:r>
                        <a:rPr lang="es-ES" dirty="0">
                          <a:solidFill>
                            <a:schemeClr val="accent6">
                              <a:lumMod val="50000"/>
                            </a:schemeClr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 ?</a:t>
                      </a:r>
                      <a:r>
                        <a:rPr lang="es-ES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someone</a:t>
                      </a:r>
                      <a:endParaRPr lang="es-ES" dirty="0">
                        <a:solidFill>
                          <a:schemeClr val="accent6">
                            <a:lumMod val="50000"/>
                          </a:schemeClr>
                        </a:solidFill>
                        <a:highlight>
                          <a:srgbClr val="FFFFFF"/>
                        </a:highlight>
                        <a:latin typeface="Consolas" panose="020B0609020204030204" pitchFamily="49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>
                          <a:solidFill>
                            <a:schemeClr val="accent6">
                              <a:lumMod val="50000"/>
                            </a:schemeClr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}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"""</a:t>
                      </a:r>
                      <a:r>
                        <a:rPr lang="es-ES" dirty="0">
                          <a:solidFill>
                            <a:srgbClr val="0080C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@:</a:t>
                      </a:r>
                      <a:r>
                        <a:rPr lang="es-ES" dirty="0" err="1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Consolas" panose="020B0609020204030204" pitchFamily="49" charset="0"/>
                        </a:rPr>
                        <a:t>User</a:t>
                      </a:r>
                      <a:endParaRPr lang="es-ES" dirty="0">
                        <a:solidFill>
                          <a:srgbClr val="000000"/>
                        </a:solidFill>
                        <a:highlight>
                          <a:srgbClr val="FFFFFF"/>
                        </a:highlight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The same as before</a:t>
                      </a:r>
                    </a:p>
                    <a:p>
                      <a:r>
                        <a:rPr lang="en-GB" dirty="0"/>
                        <a:t>Any SPARQL query can be used to obtain focus nodes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97477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9076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More </a:t>
            </a:r>
            <a:r>
              <a:rPr lang="es-ES" dirty="0" err="1"/>
              <a:t>info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/>
              <a:t>Chapter</a:t>
            </a:r>
            <a:r>
              <a:rPr lang="es-ES" dirty="0"/>
              <a:t> 4 of </a:t>
            </a:r>
            <a:r>
              <a:rPr lang="es-ES" dirty="0" err="1"/>
              <a:t>Validating</a:t>
            </a:r>
            <a:r>
              <a:rPr lang="es-ES" dirty="0"/>
              <a:t> RDF Data </a:t>
            </a:r>
            <a:r>
              <a:rPr lang="es-ES" dirty="0" err="1"/>
              <a:t>book</a:t>
            </a:r>
            <a:endParaRPr lang="es-ES" dirty="0"/>
          </a:p>
          <a:p>
            <a:pPr lvl="1"/>
            <a:r>
              <a:rPr lang="es-ES" dirty="0">
                <a:hlinkClick r:id="rId2"/>
              </a:rPr>
              <a:t>Online HTML </a:t>
            </a:r>
            <a:r>
              <a:rPr lang="es-ES" dirty="0" err="1">
                <a:hlinkClick r:id="rId2"/>
              </a:rPr>
              <a:t>version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1" y="2300749"/>
            <a:ext cx="3153655" cy="39224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851092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Node</a:t>
            </a:r>
            <a:r>
              <a:rPr lang="es-ES" dirty="0"/>
              <a:t> </a:t>
            </a:r>
            <a:r>
              <a:rPr lang="es-ES" dirty="0" err="1"/>
              <a:t>constraints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600" y="1600203"/>
            <a:ext cx="10972800" cy="706689"/>
          </a:xfrm>
        </p:spPr>
        <p:txBody>
          <a:bodyPr/>
          <a:lstStyle/>
          <a:p>
            <a:r>
              <a:rPr lang="es-ES" dirty="0" err="1"/>
              <a:t>Constraints</a:t>
            </a:r>
            <a:r>
              <a:rPr lang="es-ES" dirty="0"/>
              <a:t> </a:t>
            </a:r>
            <a:r>
              <a:rPr lang="es-ES" dirty="0" err="1"/>
              <a:t>over</a:t>
            </a:r>
            <a:r>
              <a:rPr lang="es-ES" dirty="0"/>
              <a:t> </a:t>
            </a:r>
            <a:r>
              <a:rPr lang="es-ES" dirty="0" err="1"/>
              <a:t>an</a:t>
            </a:r>
            <a:r>
              <a:rPr lang="es-ES" dirty="0"/>
              <a:t> RDF </a:t>
            </a:r>
            <a:r>
              <a:rPr lang="es-ES" dirty="0" err="1"/>
              <a:t>node</a:t>
            </a:r>
            <a:endParaRPr lang="es-ES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02F1F8C7-7662-497C-AE1C-AD9E2F47E377}"/>
              </a:ext>
            </a:extLst>
          </p:cNvPr>
          <p:cNvSpPr/>
          <p:nvPr/>
        </p:nvSpPr>
        <p:spPr>
          <a:xfrm>
            <a:off x="2538161" y="2998256"/>
            <a:ext cx="736783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dirty="0">
                <a:solidFill>
                  <a:srgbClr val="0080C0"/>
                </a:solidFill>
                <a:latin typeface="Consolas" panose="020B0609020204030204" pitchFamily="49" charset="0"/>
              </a:rPr>
              <a:t>:</a:t>
            </a:r>
            <a:r>
              <a:rPr lang="es-E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User</a:t>
            </a:r>
            <a:r>
              <a:rPr lang="es-ES" sz="1600" dirty="0">
                <a:solidFill>
                  <a:srgbClr val="000000"/>
                </a:solidFill>
                <a:latin typeface="Consolas" panose="020B0609020204030204" pitchFamily="49" charset="0"/>
              </a:rPr>
              <a:t> { </a:t>
            </a:r>
          </a:p>
          <a:p>
            <a:r>
              <a:rPr lang="es-E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s-ES" sz="1600" dirty="0" err="1">
                <a:solidFill>
                  <a:srgbClr val="004040"/>
                </a:solidFill>
                <a:latin typeface="Consolas" panose="020B0609020204030204" pitchFamily="49" charset="0"/>
              </a:rPr>
              <a:t>schema</a:t>
            </a:r>
            <a:r>
              <a:rPr lang="es-ES" sz="1600" dirty="0" err="1">
                <a:solidFill>
                  <a:srgbClr val="0080C0"/>
                </a:solidFill>
                <a:latin typeface="Consolas" panose="020B0609020204030204" pitchFamily="49" charset="0"/>
              </a:rPr>
              <a:t>:</a:t>
            </a:r>
            <a:r>
              <a:rPr lang="es-E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name</a:t>
            </a:r>
            <a:r>
              <a:rPr lang="es-E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</a:t>
            </a:r>
            <a:r>
              <a:rPr lang="es-ES" sz="1600" dirty="0" err="1">
                <a:solidFill>
                  <a:srgbClr val="004040"/>
                </a:solidFill>
                <a:latin typeface="Consolas" panose="020B0609020204030204" pitchFamily="49" charset="0"/>
              </a:rPr>
              <a:t>xsd</a:t>
            </a:r>
            <a:r>
              <a:rPr lang="es-ES" sz="1600" dirty="0" err="1">
                <a:solidFill>
                  <a:srgbClr val="0080C0"/>
                </a:solidFill>
                <a:latin typeface="Consolas" panose="020B0609020204030204" pitchFamily="49" charset="0"/>
              </a:rPr>
              <a:t>:</a:t>
            </a:r>
            <a:r>
              <a:rPr lang="es-ES" sz="16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s-ES" sz="1600" b="1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s-ES" sz="1600" dirty="0">
                <a:solidFill>
                  <a:srgbClr val="0080C0"/>
                </a:solidFill>
                <a:latin typeface="Consolas" panose="020B0609020204030204" pitchFamily="49" charset="0"/>
              </a:rPr>
              <a:t>;</a:t>
            </a:r>
            <a:endParaRPr lang="es-E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s-E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s-ES" sz="1600" dirty="0" err="1">
                <a:solidFill>
                  <a:srgbClr val="004040"/>
                </a:solidFill>
                <a:latin typeface="Consolas" panose="020B0609020204030204" pitchFamily="49" charset="0"/>
              </a:rPr>
              <a:t>schema</a:t>
            </a:r>
            <a:r>
              <a:rPr lang="es-ES" sz="1600" dirty="0" err="1">
                <a:solidFill>
                  <a:srgbClr val="0080C0"/>
                </a:solidFill>
                <a:latin typeface="Consolas" panose="020B0609020204030204" pitchFamily="49" charset="0"/>
              </a:rPr>
              <a:t>:</a:t>
            </a:r>
            <a:r>
              <a:rPr lang="es-E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birthDate</a:t>
            </a:r>
            <a:r>
              <a:rPr lang="es-ES" sz="16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s-ES" sz="1600" dirty="0" err="1">
                <a:solidFill>
                  <a:srgbClr val="004040"/>
                </a:solidFill>
                <a:latin typeface="Consolas" panose="020B0609020204030204" pitchFamily="49" charset="0"/>
              </a:rPr>
              <a:t>xsd</a:t>
            </a:r>
            <a:r>
              <a:rPr lang="es-ES" sz="1600" dirty="0" err="1">
                <a:solidFill>
                  <a:srgbClr val="0080C0"/>
                </a:solidFill>
                <a:latin typeface="Consolas" panose="020B0609020204030204" pitchFamily="49" charset="0"/>
              </a:rPr>
              <a:t>:</a:t>
            </a:r>
            <a:r>
              <a:rPr lang="es-ES" sz="16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date</a:t>
            </a:r>
            <a:r>
              <a:rPr lang="es-ES" sz="1600" dirty="0">
                <a:solidFill>
                  <a:srgbClr val="0080C0"/>
                </a:solidFill>
                <a:latin typeface="Consolas" panose="020B0609020204030204" pitchFamily="49" charset="0"/>
              </a:rPr>
              <a:t>?</a:t>
            </a:r>
            <a:r>
              <a:rPr lang="es-E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s-ES" sz="1600" dirty="0">
                <a:solidFill>
                  <a:srgbClr val="0080C0"/>
                </a:solidFill>
                <a:latin typeface="Consolas" panose="020B0609020204030204" pitchFamily="49" charset="0"/>
              </a:rPr>
              <a:t>;</a:t>
            </a:r>
            <a:endParaRPr lang="es-E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de-DE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de-DE" sz="1600" dirty="0">
                <a:solidFill>
                  <a:srgbClr val="004040"/>
                </a:solidFill>
                <a:latin typeface="Consolas" panose="020B0609020204030204" pitchFamily="49" charset="0"/>
              </a:rPr>
              <a:t>schema</a:t>
            </a:r>
            <a:r>
              <a:rPr lang="de-DE" sz="1600" dirty="0">
                <a:solidFill>
                  <a:srgbClr val="0080C0"/>
                </a:solidFill>
                <a:latin typeface="Consolas" panose="020B0609020204030204" pitchFamily="49" charset="0"/>
              </a:rPr>
              <a:t>:</a:t>
            </a:r>
            <a:r>
              <a:rPr lang="de-DE" sz="1600" dirty="0">
                <a:solidFill>
                  <a:srgbClr val="000000"/>
                </a:solidFill>
                <a:latin typeface="Consolas" panose="020B0609020204030204" pitchFamily="49" charset="0"/>
              </a:rPr>
              <a:t>gender     [</a:t>
            </a:r>
            <a:r>
              <a:rPr lang="de-DE" sz="1600" dirty="0">
                <a:solidFill>
                  <a:srgbClr val="004040"/>
                </a:solidFill>
                <a:latin typeface="Consolas" panose="020B0609020204030204" pitchFamily="49" charset="0"/>
              </a:rPr>
              <a:t>schema</a:t>
            </a:r>
            <a:r>
              <a:rPr lang="de-DE" sz="1600" dirty="0">
                <a:solidFill>
                  <a:srgbClr val="0080C0"/>
                </a:solidFill>
                <a:latin typeface="Consolas" panose="020B0609020204030204" pitchFamily="49" charset="0"/>
              </a:rPr>
              <a:t>:</a:t>
            </a:r>
            <a:r>
              <a:rPr lang="de-DE" sz="1600" dirty="0">
                <a:solidFill>
                  <a:srgbClr val="000000"/>
                </a:solidFill>
                <a:latin typeface="Consolas" panose="020B0609020204030204" pitchFamily="49" charset="0"/>
              </a:rPr>
              <a:t>Male </a:t>
            </a:r>
            <a:r>
              <a:rPr lang="de-DE" sz="1600" dirty="0">
                <a:solidFill>
                  <a:srgbClr val="004040"/>
                </a:solidFill>
                <a:latin typeface="Consolas" panose="020B0609020204030204" pitchFamily="49" charset="0"/>
              </a:rPr>
              <a:t>schema</a:t>
            </a:r>
            <a:r>
              <a:rPr lang="de-DE" sz="1600" dirty="0">
                <a:solidFill>
                  <a:srgbClr val="0080C0"/>
                </a:solidFill>
                <a:latin typeface="Consolas" panose="020B0609020204030204" pitchFamily="49" charset="0"/>
              </a:rPr>
              <a:t>:</a:t>
            </a:r>
            <a:r>
              <a:rPr lang="de-DE" sz="1600" dirty="0">
                <a:solidFill>
                  <a:srgbClr val="000000"/>
                </a:solidFill>
                <a:latin typeface="Consolas" panose="020B0609020204030204" pitchFamily="49" charset="0"/>
              </a:rPr>
              <a:t>Female] </a:t>
            </a:r>
            <a:r>
              <a:rPr lang="es-ES" sz="1600" b="1" dirty="0">
                <a:solidFill>
                  <a:srgbClr val="0000A0"/>
                </a:solidFill>
                <a:latin typeface="Consolas" panose="020B0609020204030204" pitchFamily="49" charset="0"/>
              </a:rPr>
              <a:t>OR </a:t>
            </a:r>
            <a:r>
              <a:rPr lang="es-ES" sz="1600" dirty="0" err="1">
                <a:solidFill>
                  <a:srgbClr val="004040"/>
                </a:solidFill>
                <a:latin typeface="Consolas" panose="020B0609020204030204" pitchFamily="49" charset="0"/>
              </a:rPr>
              <a:t>xsd</a:t>
            </a:r>
            <a:r>
              <a:rPr lang="es-ES" sz="1600" dirty="0" err="1">
                <a:solidFill>
                  <a:srgbClr val="0080C0"/>
                </a:solidFill>
                <a:latin typeface="Consolas" panose="020B0609020204030204" pitchFamily="49" charset="0"/>
              </a:rPr>
              <a:t>:</a:t>
            </a:r>
            <a:r>
              <a:rPr lang="es-ES" sz="16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de-DE" sz="1600" dirty="0">
                <a:solidFill>
                  <a:srgbClr val="0080C0"/>
                </a:solidFill>
                <a:latin typeface="Consolas" panose="020B0609020204030204" pitchFamily="49" charset="0"/>
              </a:rPr>
              <a:t>;</a:t>
            </a:r>
            <a:endParaRPr lang="de-DE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s-E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s-ES" sz="1600" dirty="0" err="1">
                <a:solidFill>
                  <a:srgbClr val="004040"/>
                </a:solidFill>
                <a:latin typeface="Consolas" panose="020B0609020204030204" pitchFamily="49" charset="0"/>
              </a:rPr>
              <a:t>schema</a:t>
            </a:r>
            <a:r>
              <a:rPr lang="es-ES" sz="1600" dirty="0" err="1">
                <a:solidFill>
                  <a:srgbClr val="0080C0"/>
                </a:solidFill>
                <a:latin typeface="Consolas" panose="020B0609020204030204" pitchFamily="49" charset="0"/>
              </a:rPr>
              <a:t>:</a:t>
            </a:r>
            <a:r>
              <a:rPr lang="es-E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knows</a:t>
            </a:r>
            <a:r>
              <a:rPr lang="es-E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s-ES" sz="1600" b="1" dirty="0">
                <a:solidFill>
                  <a:srgbClr val="0000A0"/>
                </a:solidFill>
                <a:latin typeface="Consolas" panose="020B0609020204030204" pitchFamily="49" charset="0"/>
              </a:rPr>
              <a:t>IRI</a:t>
            </a:r>
            <a:r>
              <a:rPr lang="es-E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s-ES" sz="1600" dirty="0">
                <a:solidFill>
                  <a:srgbClr val="0080C0"/>
                </a:solidFill>
                <a:latin typeface="Consolas" panose="020B0609020204030204" pitchFamily="49" charset="0"/>
              </a:rPr>
              <a:t>@:</a:t>
            </a:r>
            <a:r>
              <a:rPr lang="es-E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User</a:t>
            </a:r>
            <a:r>
              <a:rPr lang="es-ES" sz="1600" dirty="0">
                <a:solidFill>
                  <a:srgbClr val="0080C0"/>
                </a:solidFill>
                <a:latin typeface="Consolas" panose="020B0609020204030204" pitchFamily="49" charset="0"/>
              </a:rPr>
              <a:t>*</a:t>
            </a:r>
            <a:endParaRPr lang="es-E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s-E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s-ES" sz="1600" dirty="0">
              <a:latin typeface="Consolas" panose="020B0609020204030204" pitchFamily="49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E3AD6897-F2B0-40F1-A4C5-B95FBFEB4026}"/>
              </a:ext>
            </a:extLst>
          </p:cNvPr>
          <p:cNvSpPr txBox="1"/>
          <p:nvPr/>
        </p:nvSpPr>
        <p:spPr>
          <a:xfrm>
            <a:off x="6116247" y="4846662"/>
            <a:ext cx="1633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50" dirty="0" err="1"/>
              <a:t>Node</a:t>
            </a:r>
            <a:r>
              <a:rPr lang="es-ES" sz="1350" dirty="0"/>
              <a:t> </a:t>
            </a:r>
            <a:r>
              <a:rPr lang="es-ES" dirty="0" err="1"/>
              <a:t>constraints</a:t>
            </a:r>
            <a:endParaRPr lang="es-ES" sz="1350" dirty="0"/>
          </a:p>
        </p:txBody>
      </p:sp>
      <p:cxnSp>
        <p:nvCxnSpPr>
          <p:cNvPr id="6" name="Conector recto de flecha 5">
            <a:extLst>
              <a:ext uri="{FF2B5EF4-FFF2-40B4-BE49-F238E27FC236}">
                <a16:creationId xmlns:a16="http://schemas.microsoft.com/office/drawing/2014/main" id="{A6092585-12B1-4D35-8DA8-3899D81E6826}"/>
              </a:ext>
            </a:extLst>
          </p:cNvPr>
          <p:cNvCxnSpPr>
            <a:stCxn id="5" idx="1"/>
          </p:cNvCxnSpPr>
          <p:nvPr/>
        </p:nvCxnSpPr>
        <p:spPr>
          <a:xfrm flipH="1" flipV="1">
            <a:off x="5062699" y="4618659"/>
            <a:ext cx="1053548" cy="412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de flecha 6">
            <a:extLst>
              <a:ext uri="{FF2B5EF4-FFF2-40B4-BE49-F238E27FC236}">
                <a16:creationId xmlns:a16="http://schemas.microsoft.com/office/drawing/2014/main" id="{C9402112-A8B8-47D7-975B-43E2C597E14F}"/>
              </a:ext>
            </a:extLst>
          </p:cNvPr>
          <p:cNvCxnSpPr>
            <a:cxnSpLocks/>
            <a:stCxn id="5" idx="1"/>
          </p:cNvCxnSpPr>
          <p:nvPr/>
        </p:nvCxnSpPr>
        <p:spPr>
          <a:xfrm flipV="1">
            <a:off x="6116247" y="4439753"/>
            <a:ext cx="298174" cy="5915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uadroTexto 7">
            <a:extLst>
              <a:ext uri="{FF2B5EF4-FFF2-40B4-BE49-F238E27FC236}">
                <a16:creationId xmlns:a16="http://schemas.microsoft.com/office/drawing/2014/main" id="{CE59DD27-4AAA-4768-BEE1-B8E845DB0B93}"/>
              </a:ext>
            </a:extLst>
          </p:cNvPr>
          <p:cNvSpPr txBox="1"/>
          <p:nvPr/>
        </p:nvSpPr>
        <p:spPr>
          <a:xfrm>
            <a:off x="3512596" y="2579540"/>
            <a:ext cx="15979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dirty="0" err="1"/>
              <a:t>Node</a:t>
            </a:r>
            <a:r>
              <a:rPr lang="es-ES" sz="1600" dirty="0"/>
              <a:t> </a:t>
            </a:r>
            <a:r>
              <a:rPr lang="es-ES" sz="1600" dirty="0" err="1"/>
              <a:t>constraints</a:t>
            </a:r>
            <a:endParaRPr lang="es-ES" sz="1600" dirty="0"/>
          </a:p>
        </p:txBody>
      </p:sp>
      <p:cxnSp>
        <p:nvCxnSpPr>
          <p:cNvPr id="9" name="Conector recto de flecha 8">
            <a:extLst>
              <a:ext uri="{FF2B5EF4-FFF2-40B4-BE49-F238E27FC236}">
                <a16:creationId xmlns:a16="http://schemas.microsoft.com/office/drawing/2014/main" id="{1A99FC22-4E52-42EA-A4DA-DB80CD42BCB1}"/>
              </a:ext>
            </a:extLst>
          </p:cNvPr>
          <p:cNvCxnSpPr>
            <a:cxnSpLocks/>
          </p:cNvCxnSpPr>
          <p:nvPr/>
        </p:nvCxnSpPr>
        <p:spPr>
          <a:xfrm>
            <a:off x="4663032" y="2955640"/>
            <a:ext cx="285808" cy="32555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de flecha 9">
            <a:extLst>
              <a:ext uri="{FF2B5EF4-FFF2-40B4-BE49-F238E27FC236}">
                <a16:creationId xmlns:a16="http://schemas.microsoft.com/office/drawing/2014/main" id="{EDDA2600-8B07-4402-B820-ADF8090356F9}"/>
              </a:ext>
            </a:extLst>
          </p:cNvPr>
          <p:cNvCxnSpPr>
            <a:cxnSpLocks/>
          </p:cNvCxnSpPr>
          <p:nvPr/>
        </p:nvCxnSpPr>
        <p:spPr>
          <a:xfrm>
            <a:off x="4454310" y="2889745"/>
            <a:ext cx="208722" cy="6349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ángulo 10">
            <a:extLst>
              <a:ext uri="{FF2B5EF4-FFF2-40B4-BE49-F238E27FC236}">
                <a16:creationId xmlns:a16="http://schemas.microsoft.com/office/drawing/2014/main" id="{7F195139-C7E0-43F8-90A4-111A9DD1C0DC}"/>
              </a:ext>
            </a:extLst>
          </p:cNvPr>
          <p:cNvSpPr/>
          <p:nvPr/>
        </p:nvSpPr>
        <p:spPr>
          <a:xfrm>
            <a:off x="2428829" y="2306892"/>
            <a:ext cx="7265504" cy="24549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/>
          </a:p>
        </p:txBody>
      </p: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id="{2B840C98-AFB3-4E5E-BE36-C4CB98241888}"/>
              </a:ext>
            </a:extLst>
          </p:cNvPr>
          <p:cNvCxnSpPr>
            <a:cxnSpLocks/>
            <a:stCxn id="5" idx="1"/>
          </p:cNvCxnSpPr>
          <p:nvPr/>
        </p:nvCxnSpPr>
        <p:spPr>
          <a:xfrm flipH="1" flipV="1">
            <a:off x="5624259" y="4618659"/>
            <a:ext cx="491988" cy="4126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53015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Triple </a:t>
            </a:r>
            <a:r>
              <a:rPr lang="es-ES" dirty="0" err="1"/>
              <a:t>constraints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57943" y="1546205"/>
            <a:ext cx="8229600" cy="584198"/>
          </a:xfrm>
        </p:spPr>
        <p:txBody>
          <a:bodyPr/>
          <a:lstStyle/>
          <a:p>
            <a:r>
              <a:rPr lang="es-ES" dirty="0" err="1"/>
              <a:t>Constraints</a:t>
            </a:r>
            <a:r>
              <a:rPr lang="es-ES" dirty="0"/>
              <a:t> </a:t>
            </a:r>
            <a:r>
              <a:rPr lang="es-ES" dirty="0" err="1"/>
              <a:t>about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incoming</a:t>
            </a:r>
            <a:r>
              <a:rPr lang="es-ES" dirty="0"/>
              <a:t>/</a:t>
            </a:r>
            <a:r>
              <a:rPr lang="es-ES" dirty="0" err="1"/>
              <a:t>outgoing</a:t>
            </a:r>
            <a:r>
              <a:rPr lang="es-ES" dirty="0"/>
              <a:t> </a:t>
            </a:r>
            <a:r>
              <a:rPr lang="es-ES" dirty="0" err="1"/>
              <a:t>arcs</a:t>
            </a:r>
            <a:r>
              <a:rPr lang="es-ES" dirty="0"/>
              <a:t> of a </a:t>
            </a:r>
            <a:r>
              <a:rPr lang="es-ES" dirty="0" err="1"/>
              <a:t>node</a:t>
            </a:r>
            <a:endParaRPr lang="es-ES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02F1F8C7-7662-497C-AE1C-AD9E2F47E377}"/>
              </a:ext>
            </a:extLst>
          </p:cNvPr>
          <p:cNvSpPr/>
          <p:nvPr/>
        </p:nvSpPr>
        <p:spPr>
          <a:xfrm>
            <a:off x="1726965" y="3227080"/>
            <a:ext cx="7620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dirty="0">
                <a:solidFill>
                  <a:srgbClr val="0080C0"/>
                </a:solidFill>
                <a:latin typeface="Consolas" panose="020B0609020204030204" pitchFamily="49" charset="0"/>
              </a:rPr>
              <a:t>:</a:t>
            </a:r>
            <a:r>
              <a:rPr lang="es-E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User</a:t>
            </a:r>
            <a:r>
              <a:rPr lang="es-ES" sz="1600" dirty="0">
                <a:solidFill>
                  <a:srgbClr val="000000"/>
                </a:solidFill>
                <a:latin typeface="Consolas" panose="020B0609020204030204" pitchFamily="49" charset="0"/>
              </a:rPr>
              <a:t> { </a:t>
            </a:r>
          </a:p>
          <a:p>
            <a:r>
              <a:rPr lang="es-E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s-ES" sz="1600" dirty="0" err="1">
                <a:solidFill>
                  <a:srgbClr val="004040"/>
                </a:solidFill>
                <a:latin typeface="Consolas" panose="020B0609020204030204" pitchFamily="49" charset="0"/>
              </a:rPr>
              <a:t>schema</a:t>
            </a:r>
            <a:r>
              <a:rPr lang="es-ES" sz="1600" dirty="0" err="1">
                <a:solidFill>
                  <a:srgbClr val="0080C0"/>
                </a:solidFill>
                <a:latin typeface="Consolas" panose="020B0609020204030204" pitchFamily="49" charset="0"/>
              </a:rPr>
              <a:t>:</a:t>
            </a:r>
            <a:r>
              <a:rPr lang="es-E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name</a:t>
            </a:r>
            <a:r>
              <a:rPr lang="es-E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</a:t>
            </a:r>
            <a:r>
              <a:rPr lang="es-ES" sz="1600" dirty="0" err="1">
                <a:solidFill>
                  <a:srgbClr val="004040"/>
                </a:solidFill>
                <a:latin typeface="Consolas" panose="020B0609020204030204" pitchFamily="49" charset="0"/>
              </a:rPr>
              <a:t>xsd</a:t>
            </a:r>
            <a:r>
              <a:rPr lang="es-ES" sz="1600" dirty="0" err="1">
                <a:solidFill>
                  <a:srgbClr val="0080C0"/>
                </a:solidFill>
                <a:latin typeface="Consolas" panose="020B0609020204030204" pitchFamily="49" charset="0"/>
              </a:rPr>
              <a:t>:</a:t>
            </a:r>
            <a:r>
              <a:rPr lang="es-ES" sz="16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s-E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s-ES" sz="1600" dirty="0">
                <a:solidFill>
                  <a:srgbClr val="0080C0"/>
                </a:solidFill>
                <a:latin typeface="Consolas" panose="020B0609020204030204" pitchFamily="49" charset="0"/>
              </a:rPr>
              <a:t>;</a:t>
            </a:r>
            <a:endParaRPr lang="es-E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s-E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s-ES" sz="1600" dirty="0" err="1">
                <a:solidFill>
                  <a:srgbClr val="004040"/>
                </a:solidFill>
                <a:latin typeface="Consolas" panose="020B0609020204030204" pitchFamily="49" charset="0"/>
              </a:rPr>
              <a:t>schema</a:t>
            </a:r>
            <a:r>
              <a:rPr lang="es-ES" sz="1600" dirty="0" err="1">
                <a:solidFill>
                  <a:srgbClr val="0080C0"/>
                </a:solidFill>
                <a:latin typeface="Consolas" panose="020B0609020204030204" pitchFamily="49" charset="0"/>
              </a:rPr>
              <a:t>:</a:t>
            </a:r>
            <a:r>
              <a:rPr lang="es-E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birthDate</a:t>
            </a:r>
            <a:r>
              <a:rPr lang="es-ES" sz="16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s-ES" sz="1600" dirty="0" err="1">
                <a:solidFill>
                  <a:srgbClr val="004040"/>
                </a:solidFill>
                <a:latin typeface="Consolas" panose="020B0609020204030204" pitchFamily="49" charset="0"/>
              </a:rPr>
              <a:t>xsd</a:t>
            </a:r>
            <a:r>
              <a:rPr lang="es-ES" sz="1600" dirty="0" err="1">
                <a:solidFill>
                  <a:srgbClr val="0080C0"/>
                </a:solidFill>
                <a:latin typeface="Consolas" panose="020B0609020204030204" pitchFamily="49" charset="0"/>
              </a:rPr>
              <a:t>:</a:t>
            </a:r>
            <a:r>
              <a:rPr lang="es-ES" sz="16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date</a:t>
            </a:r>
            <a:r>
              <a:rPr lang="es-ES" sz="1600" b="1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s-ES" sz="1600" dirty="0">
                <a:solidFill>
                  <a:srgbClr val="0080C0"/>
                </a:solidFill>
                <a:latin typeface="Consolas" panose="020B0609020204030204" pitchFamily="49" charset="0"/>
              </a:rPr>
              <a:t>?</a:t>
            </a:r>
            <a:r>
              <a:rPr lang="es-E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s-ES" sz="1600" dirty="0">
                <a:solidFill>
                  <a:srgbClr val="0080C0"/>
                </a:solidFill>
                <a:latin typeface="Consolas" panose="020B0609020204030204" pitchFamily="49" charset="0"/>
              </a:rPr>
              <a:t>;</a:t>
            </a:r>
            <a:endParaRPr lang="es-E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de-DE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de-DE" sz="1600" dirty="0">
                <a:solidFill>
                  <a:srgbClr val="004040"/>
                </a:solidFill>
                <a:latin typeface="Consolas" panose="020B0609020204030204" pitchFamily="49" charset="0"/>
              </a:rPr>
              <a:t>schema</a:t>
            </a:r>
            <a:r>
              <a:rPr lang="de-DE" sz="1600" dirty="0">
                <a:solidFill>
                  <a:srgbClr val="0080C0"/>
                </a:solidFill>
                <a:latin typeface="Consolas" panose="020B0609020204030204" pitchFamily="49" charset="0"/>
              </a:rPr>
              <a:t>:</a:t>
            </a:r>
            <a:r>
              <a:rPr lang="de-DE" sz="1600" dirty="0">
                <a:solidFill>
                  <a:srgbClr val="000000"/>
                </a:solidFill>
                <a:latin typeface="Consolas" panose="020B0609020204030204" pitchFamily="49" charset="0"/>
              </a:rPr>
              <a:t>gender     [</a:t>
            </a:r>
            <a:r>
              <a:rPr lang="de-DE" sz="1600" dirty="0">
                <a:solidFill>
                  <a:srgbClr val="004040"/>
                </a:solidFill>
                <a:latin typeface="Consolas" panose="020B0609020204030204" pitchFamily="49" charset="0"/>
              </a:rPr>
              <a:t>schema</a:t>
            </a:r>
            <a:r>
              <a:rPr lang="de-DE" sz="1600" dirty="0">
                <a:solidFill>
                  <a:srgbClr val="0080C0"/>
                </a:solidFill>
                <a:latin typeface="Consolas" panose="020B0609020204030204" pitchFamily="49" charset="0"/>
              </a:rPr>
              <a:t>:</a:t>
            </a:r>
            <a:r>
              <a:rPr lang="de-DE" sz="1600" dirty="0">
                <a:solidFill>
                  <a:srgbClr val="000000"/>
                </a:solidFill>
                <a:latin typeface="Consolas" panose="020B0609020204030204" pitchFamily="49" charset="0"/>
              </a:rPr>
              <a:t>Male </a:t>
            </a:r>
            <a:r>
              <a:rPr lang="de-DE" sz="1600" dirty="0">
                <a:solidFill>
                  <a:srgbClr val="004040"/>
                </a:solidFill>
                <a:latin typeface="Consolas" panose="020B0609020204030204" pitchFamily="49" charset="0"/>
              </a:rPr>
              <a:t>schema</a:t>
            </a:r>
            <a:r>
              <a:rPr lang="de-DE" sz="1600" dirty="0">
                <a:solidFill>
                  <a:srgbClr val="0080C0"/>
                </a:solidFill>
                <a:latin typeface="Consolas" panose="020B0609020204030204" pitchFamily="49" charset="0"/>
              </a:rPr>
              <a:t>:</a:t>
            </a:r>
            <a:r>
              <a:rPr lang="de-DE" sz="1600" dirty="0">
                <a:solidFill>
                  <a:srgbClr val="000000"/>
                </a:solidFill>
                <a:latin typeface="Consolas" panose="020B0609020204030204" pitchFamily="49" charset="0"/>
              </a:rPr>
              <a:t>Female] </a:t>
            </a:r>
            <a:r>
              <a:rPr lang="es-ES" sz="1600" b="1" dirty="0">
                <a:solidFill>
                  <a:srgbClr val="0000A0"/>
                </a:solidFill>
                <a:latin typeface="Consolas" panose="020B0609020204030204" pitchFamily="49" charset="0"/>
              </a:rPr>
              <a:t>OR</a:t>
            </a:r>
            <a:r>
              <a:rPr lang="de-DE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s-ES" sz="1600" dirty="0" err="1">
                <a:solidFill>
                  <a:srgbClr val="004040"/>
                </a:solidFill>
                <a:latin typeface="Consolas" panose="020B0609020204030204" pitchFamily="49" charset="0"/>
              </a:rPr>
              <a:t>xsd</a:t>
            </a:r>
            <a:r>
              <a:rPr lang="es-ES" sz="1600" dirty="0" err="1">
                <a:solidFill>
                  <a:srgbClr val="0080C0"/>
                </a:solidFill>
                <a:latin typeface="Consolas" panose="020B0609020204030204" pitchFamily="49" charset="0"/>
              </a:rPr>
              <a:t>:</a:t>
            </a:r>
            <a:r>
              <a:rPr lang="es-ES" sz="16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de-DE" sz="1600" dirty="0">
                <a:solidFill>
                  <a:srgbClr val="0080C0"/>
                </a:solidFill>
                <a:latin typeface="Consolas" panose="020B0609020204030204" pitchFamily="49" charset="0"/>
              </a:rPr>
              <a:t>;</a:t>
            </a:r>
            <a:endParaRPr lang="de-DE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s-E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s-ES" sz="1600" dirty="0" err="1">
                <a:solidFill>
                  <a:srgbClr val="004040"/>
                </a:solidFill>
                <a:latin typeface="Consolas" panose="020B0609020204030204" pitchFamily="49" charset="0"/>
              </a:rPr>
              <a:t>schema</a:t>
            </a:r>
            <a:r>
              <a:rPr lang="es-ES" sz="1600" dirty="0" err="1">
                <a:solidFill>
                  <a:srgbClr val="0080C0"/>
                </a:solidFill>
                <a:latin typeface="Consolas" panose="020B0609020204030204" pitchFamily="49" charset="0"/>
              </a:rPr>
              <a:t>:</a:t>
            </a:r>
            <a:r>
              <a:rPr lang="es-E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knows</a:t>
            </a:r>
            <a:r>
              <a:rPr lang="es-E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s-ES" sz="1600" b="1" dirty="0">
                <a:solidFill>
                  <a:srgbClr val="0000A0"/>
                </a:solidFill>
                <a:latin typeface="Consolas" panose="020B0609020204030204" pitchFamily="49" charset="0"/>
              </a:rPr>
              <a:t>IRI</a:t>
            </a:r>
            <a:r>
              <a:rPr lang="es-E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s-ES" sz="1600" dirty="0">
                <a:solidFill>
                  <a:srgbClr val="0080C0"/>
                </a:solidFill>
                <a:latin typeface="Consolas" panose="020B0609020204030204" pitchFamily="49" charset="0"/>
              </a:rPr>
              <a:t>@:</a:t>
            </a:r>
            <a:r>
              <a:rPr lang="es-E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User</a:t>
            </a:r>
            <a:r>
              <a:rPr lang="es-E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s-ES" sz="1600" dirty="0">
                <a:solidFill>
                  <a:srgbClr val="0080C0"/>
                </a:solidFill>
                <a:latin typeface="Consolas" panose="020B0609020204030204" pitchFamily="49" charset="0"/>
              </a:rPr>
              <a:t>*</a:t>
            </a:r>
            <a:endParaRPr lang="es-E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s-E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s-ES" sz="1600" dirty="0">
              <a:latin typeface="Consolas" panose="020B0609020204030204" pitchFamily="49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F195139-C7E0-43F8-90A4-111A9DD1C0DC}"/>
              </a:ext>
            </a:extLst>
          </p:cNvPr>
          <p:cNvSpPr/>
          <p:nvPr/>
        </p:nvSpPr>
        <p:spPr>
          <a:xfrm>
            <a:off x="1404257" y="2543959"/>
            <a:ext cx="8052172" cy="24549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9E2ABC12-3C55-4266-B8FC-D7971B8CD134}"/>
              </a:ext>
            </a:extLst>
          </p:cNvPr>
          <p:cNvSpPr/>
          <p:nvPr/>
        </p:nvSpPr>
        <p:spPr>
          <a:xfrm>
            <a:off x="1836236" y="3531079"/>
            <a:ext cx="7169287" cy="2640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/>
          </a:p>
        </p:txBody>
      </p:sp>
      <p:cxnSp>
        <p:nvCxnSpPr>
          <p:cNvPr id="10" name="Conector recto de flecha 9">
            <a:extLst>
              <a:ext uri="{FF2B5EF4-FFF2-40B4-BE49-F238E27FC236}">
                <a16:creationId xmlns:a16="http://schemas.microsoft.com/office/drawing/2014/main" id="{864BE4FF-4FB4-4987-8535-6539BE76B79C}"/>
              </a:ext>
            </a:extLst>
          </p:cNvPr>
          <p:cNvCxnSpPr>
            <a:cxnSpLocks/>
          </p:cNvCxnSpPr>
          <p:nvPr/>
        </p:nvCxnSpPr>
        <p:spPr>
          <a:xfrm flipH="1" flipV="1">
            <a:off x="9130555" y="3575710"/>
            <a:ext cx="220035" cy="24326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de flecha 10">
            <a:extLst>
              <a:ext uri="{FF2B5EF4-FFF2-40B4-BE49-F238E27FC236}">
                <a16:creationId xmlns:a16="http://schemas.microsoft.com/office/drawing/2014/main" id="{865E6D85-E270-405F-B481-0F4BC4D7105C}"/>
              </a:ext>
            </a:extLst>
          </p:cNvPr>
          <p:cNvCxnSpPr>
            <a:cxnSpLocks/>
          </p:cNvCxnSpPr>
          <p:nvPr/>
        </p:nvCxnSpPr>
        <p:spPr>
          <a:xfrm flipH="1">
            <a:off x="9134620" y="4024886"/>
            <a:ext cx="215969" cy="19694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id="{BF934326-5D5D-4575-86CC-709E345F62FD}"/>
              </a:ext>
            </a:extLst>
          </p:cNvPr>
          <p:cNvCxnSpPr>
            <a:cxnSpLocks/>
          </p:cNvCxnSpPr>
          <p:nvPr/>
        </p:nvCxnSpPr>
        <p:spPr>
          <a:xfrm flipH="1" flipV="1">
            <a:off x="9134620" y="3795118"/>
            <a:ext cx="212345" cy="727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de flecha 12">
            <a:extLst>
              <a:ext uri="{FF2B5EF4-FFF2-40B4-BE49-F238E27FC236}">
                <a16:creationId xmlns:a16="http://schemas.microsoft.com/office/drawing/2014/main" id="{A885698F-5BB5-4BE6-A53B-A39B459F785F}"/>
              </a:ext>
            </a:extLst>
          </p:cNvPr>
          <p:cNvCxnSpPr>
            <a:cxnSpLocks/>
          </p:cNvCxnSpPr>
          <p:nvPr/>
        </p:nvCxnSpPr>
        <p:spPr>
          <a:xfrm flipH="1">
            <a:off x="9130554" y="3954935"/>
            <a:ext cx="220474" cy="7324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uadroTexto 13">
            <a:extLst>
              <a:ext uri="{FF2B5EF4-FFF2-40B4-BE49-F238E27FC236}">
                <a16:creationId xmlns:a16="http://schemas.microsoft.com/office/drawing/2014/main" id="{B616972F-FF3B-4F43-B4E0-D6DF8B955475}"/>
              </a:ext>
            </a:extLst>
          </p:cNvPr>
          <p:cNvSpPr txBox="1"/>
          <p:nvPr/>
        </p:nvSpPr>
        <p:spPr>
          <a:xfrm>
            <a:off x="9471996" y="3668390"/>
            <a:ext cx="12136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Triple</a:t>
            </a:r>
          </a:p>
          <a:p>
            <a:r>
              <a:rPr lang="es-ES" dirty="0" err="1"/>
              <a:t>constraints</a:t>
            </a:r>
            <a:endParaRPr lang="es-ES" dirty="0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9E2ABC12-3C55-4266-B8FC-D7971B8CD134}"/>
              </a:ext>
            </a:extLst>
          </p:cNvPr>
          <p:cNvSpPr/>
          <p:nvPr/>
        </p:nvSpPr>
        <p:spPr>
          <a:xfrm>
            <a:off x="1836237" y="3795117"/>
            <a:ext cx="7169287" cy="2297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9E2ABC12-3C55-4266-B8FC-D7971B8CD134}"/>
              </a:ext>
            </a:extLst>
          </p:cNvPr>
          <p:cNvSpPr/>
          <p:nvPr/>
        </p:nvSpPr>
        <p:spPr>
          <a:xfrm>
            <a:off x="1841636" y="4024886"/>
            <a:ext cx="7169287" cy="2387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9E2ABC12-3C55-4266-B8FC-D7971B8CD134}"/>
              </a:ext>
            </a:extLst>
          </p:cNvPr>
          <p:cNvSpPr/>
          <p:nvPr/>
        </p:nvSpPr>
        <p:spPr>
          <a:xfrm>
            <a:off x="1845699" y="4254642"/>
            <a:ext cx="7169287" cy="2755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/>
          </a:p>
        </p:txBody>
      </p:sp>
    </p:spTree>
    <p:extLst>
      <p:ext uri="{BB962C8B-B14F-4D97-AF65-F5344CB8AC3E}">
        <p14:creationId xmlns:p14="http://schemas.microsoft.com/office/powerpoint/2010/main" val="17605535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uadroTexto 18"/>
          <p:cNvSpPr txBox="1"/>
          <p:nvPr/>
        </p:nvSpPr>
        <p:spPr>
          <a:xfrm>
            <a:off x="3227016" y="3643729"/>
            <a:ext cx="465424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en-US" sz="16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&lt;User&gt;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pPr lvl="0"/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  </a:t>
            </a:r>
            <a:r>
              <a:rPr lang="en-U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xsd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endParaRPr lang="en-US" sz="1600" dirty="0">
              <a:solidFill>
                <a:schemeClr val="bg1">
                  <a:lumMod val="50000"/>
                </a:schemeClr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0"/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Triple constraints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12372" y="1838377"/>
            <a:ext cx="8905436" cy="1184786"/>
          </a:xfrm>
        </p:spPr>
        <p:txBody>
          <a:bodyPr>
            <a:normAutofit/>
          </a:bodyPr>
          <a:lstStyle/>
          <a:p>
            <a:r>
              <a:rPr lang="en-US" sz="2800" dirty="0"/>
              <a:t>A basic expression consists of a Triple Constraint</a:t>
            </a:r>
          </a:p>
          <a:p>
            <a:r>
              <a:rPr lang="en-US" sz="2800" dirty="0"/>
              <a:t>Triple constraint ≈ predicate + value constraint + cardinality</a:t>
            </a:r>
          </a:p>
        </p:txBody>
      </p:sp>
      <p:cxnSp>
        <p:nvCxnSpPr>
          <p:cNvPr id="6" name="26 Conector curvado"/>
          <p:cNvCxnSpPr>
            <a:stCxn id="9" idx="3"/>
            <a:endCxn id="14" idx="1"/>
          </p:cNvCxnSpPr>
          <p:nvPr/>
        </p:nvCxnSpPr>
        <p:spPr>
          <a:xfrm>
            <a:off x="4302092" y="4994432"/>
            <a:ext cx="1506642" cy="12700"/>
          </a:xfrm>
          <a:prstGeom prst="curvedConnector3">
            <a:avLst>
              <a:gd name="adj1" fmla="val 50000"/>
            </a:avLst>
          </a:prstGeom>
          <a:ln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42 Elipse"/>
          <p:cNvSpPr/>
          <p:nvPr/>
        </p:nvSpPr>
        <p:spPr>
          <a:xfrm>
            <a:off x="3227016" y="4858774"/>
            <a:ext cx="1075076" cy="27131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sz="1600" dirty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s-ES_tradnl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alice</a:t>
            </a:r>
            <a:endParaRPr lang="es-E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4" name="40 Elipse"/>
          <p:cNvSpPr/>
          <p:nvPr/>
        </p:nvSpPr>
        <p:spPr>
          <a:xfrm>
            <a:off x="5808734" y="4858774"/>
            <a:ext cx="1100911" cy="27131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600" dirty="0">
                <a:latin typeface="Consolas" panose="020B0609020204030204" pitchFamily="49" charset="0"/>
                <a:cs typeface="Consolas" panose="020B0609020204030204" pitchFamily="49" charset="0"/>
              </a:rPr>
              <a:t>Alice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4512393" y="3204550"/>
            <a:ext cx="12230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predicate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5647587" y="3216409"/>
            <a:ext cx="1907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value constraint</a:t>
            </a:r>
          </a:p>
        </p:txBody>
      </p:sp>
      <p:sp>
        <p:nvSpPr>
          <p:cNvPr id="26" name="Elipse 25"/>
          <p:cNvSpPr/>
          <p:nvPr/>
        </p:nvSpPr>
        <p:spPr>
          <a:xfrm>
            <a:off x="4395648" y="5017831"/>
            <a:ext cx="1339784" cy="314711"/>
          </a:xfrm>
          <a:prstGeom prst="ellipse">
            <a:avLst/>
          </a:prstGeom>
          <a:solidFill>
            <a:schemeClr val="bg1">
              <a:alpha val="78000"/>
            </a:schemeClr>
          </a:solidFill>
        </p:spPr>
        <p:txBody>
          <a:bodyPr wrap="square" lIns="27000" tIns="27000" rIns="27000" bIns="27000">
            <a:spAutoFit/>
          </a:bodyPr>
          <a:lstStyle/>
          <a:p>
            <a:r>
              <a:rPr lang="es-ES" sz="1100" dirty="0" err="1">
                <a:solidFill>
                  <a:srgbClr val="00666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s-ES" sz="1100" dirty="0" err="1">
                <a:latin typeface="Consolas" panose="020B0609020204030204" pitchFamily="49" charset="0"/>
                <a:cs typeface="Consolas" panose="020B0609020204030204" pitchFamily="49" charset="0"/>
              </a:rPr>
              <a:t>:name</a:t>
            </a:r>
            <a:endParaRPr lang="en-GB" sz="1100" dirty="0"/>
          </a:p>
        </p:txBody>
      </p:sp>
      <p:sp>
        <p:nvSpPr>
          <p:cNvPr id="22" name="Rectángulo redondeado 21"/>
          <p:cNvSpPr/>
          <p:nvPr/>
        </p:nvSpPr>
        <p:spPr>
          <a:xfrm>
            <a:off x="4339986" y="3520838"/>
            <a:ext cx="1289712" cy="1824284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3" name="Rectángulo redondeado 22"/>
          <p:cNvSpPr/>
          <p:nvPr/>
        </p:nvSpPr>
        <p:spPr>
          <a:xfrm>
            <a:off x="5704386" y="3520838"/>
            <a:ext cx="1377667" cy="1824284"/>
          </a:xfrm>
          <a:prstGeom prst="roundRect">
            <a:avLst>
              <a:gd name="adj" fmla="val 9753"/>
            </a:avLst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7" name="CuadroTexto 16"/>
          <p:cNvSpPr txBox="1"/>
          <p:nvPr/>
        </p:nvSpPr>
        <p:spPr>
          <a:xfrm>
            <a:off x="6909645" y="3220054"/>
            <a:ext cx="26497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cardinality , if omitted {1,1}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7082053" y="3909186"/>
            <a:ext cx="65755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{1,1}</a:t>
            </a:r>
          </a:p>
        </p:txBody>
      </p:sp>
    </p:spTree>
    <p:extLst>
      <p:ext uri="{BB962C8B-B14F-4D97-AF65-F5344CB8AC3E}">
        <p14:creationId xmlns:p14="http://schemas.microsoft.com/office/powerpoint/2010/main" val="748110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4" grpId="0"/>
      <p:bldP spid="22" grpId="0" animBg="1"/>
      <p:bldP spid="23" grpId="0" animBg="1"/>
      <p:bldP spid="17" grpId="0"/>
      <p:bldP spid="1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Shape</a:t>
            </a:r>
            <a:r>
              <a:rPr lang="es-ES" dirty="0"/>
              <a:t> </a:t>
            </a:r>
            <a:r>
              <a:rPr lang="es-ES" dirty="0" err="1"/>
              <a:t>expressions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00203"/>
            <a:ext cx="9372600" cy="660398"/>
          </a:xfrm>
        </p:spPr>
        <p:txBody>
          <a:bodyPr>
            <a:normAutofit/>
          </a:bodyPr>
          <a:lstStyle/>
          <a:p>
            <a:r>
              <a:rPr lang="es-ES" sz="2800" dirty="0" err="1"/>
              <a:t>Labelled</a:t>
            </a:r>
            <a:r>
              <a:rPr lang="es-ES" sz="2800" dirty="0"/>
              <a:t> rules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02F1F8C7-7662-497C-AE1C-AD9E2F47E377}"/>
              </a:ext>
            </a:extLst>
          </p:cNvPr>
          <p:cNvSpPr/>
          <p:nvPr/>
        </p:nvSpPr>
        <p:spPr>
          <a:xfrm>
            <a:off x="2893758" y="3134531"/>
            <a:ext cx="763272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dirty="0">
                <a:solidFill>
                  <a:srgbClr val="0080C0"/>
                </a:solidFill>
                <a:latin typeface="Consolas" panose="020B0609020204030204" pitchFamily="49" charset="0"/>
              </a:rPr>
              <a:t>:</a:t>
            </a:r>
            <a:r>
              <a:rPr lang="es-E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User</a:t>
            </a:r>
            <a:r>
              <a:rPr lang="es-ES" sz="1600" dirty="0">
                <a:solidFill>
                  <a:srgbClr val="000000"/>
                </a:solidFill>
                <a:latin typeface="Consolas" panose="020B0609020204030204" pitchFamily="49" charset="0"/>
              </a:rPr>
              <a:t> { </a:t>
            </a:r>
          </a:p>
          <a:p>
            <a:r>
              <a:rPr lang="es-E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s-ES" sz="1600" dirty="0" err="1">
                <a:solidFill>
                  <a:srgbClr val="004040"/>
                </a:solidFill>
                <a:latin typeface="Consolas" panose="020B0609020204030204" pitchFamily="49" charset="0"/>
              </a:rPr>
              <a:t>schema</a:t>
            </a:r>
            <a:r>
              <a:rPr lang="es-ES" sz="1600" dirty="0" err="1">
                <a:solidFill>
                  <a:srgbClr val="0080C0"/>
                </a:solidFill>
                <a:latin typeface="Consolas" panose="020B0609020204030204" pitchFamily="49" charset="0"/>
              </a:rPr>
              <a:t>:</a:t>
            </a:r>
            <a:r>
              <a:rPr lang="es-E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name</a:t>
            </a:r>
            <a:r>
              <a:rPr lang="es-E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</a:t>
            </a:r>
            <a:r>
              <a:rPr lang="es-ES" sz="1600" dirty="0" err="1">
                <a:solidFill>
                  <a:srgbClr val="004040"/>
                </a:solidFill>
                <a:latin typeface="Consolas" panose="020B0609020204030204" pitchFamily="49" charset="0"/>
              </a:rPr>
              <a:t>xsd</a:t>
            </a:r>
            <a:r>
              <a:rPr lang="es-ES" sz="1600" dirty="0" err="1">
                <a:solidFill>
                  <a:srgbClr val="0080C0"/>
                </a:solidFill>
                <a:latin typeface="Consolas" panose="020B0609020204030204" pitchFamily="49" charset="0"/>
              </a:rPr>
              <a:t>:</a:t>
            </a:r>
            <a:r>
              <a:rPr lang="es-ES" sz="16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s-E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s-ES" sz="1600" dirty="0">
                <a:solidFill>
                  <a:srgbClr val="0080C0"/>
                </a:solidFill>
                <a:latin typeface="Consolas" panose="020B0609020204030204" pitchFamily="49" charset="0"/>
              </a:rPr>
              <a:t>;</a:t>
            </a:r>
            <a:endParaRPr lang="es-E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s-E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s-ES" sz="1600" dirty="0" err="1">
                <a:solidFill>
                  <a:srgbClr val="004040"/>
                </a:solidFill>
                <a:latin typeface="Consolas" panose="020B0609020204030204" pitchFamily="49" charset="0"/>
              </a:rPr>
              <a:t>schema</a:t>
            </a:r>
            <a:r>
              <a:rPr lang="es-ES" sz="1600" dirty="0" err="1">
                <a:solidFill>
                  <a:srgbClr val="0080C0"/>
                </a:solidFill>
                <a:latin typeface="Consolas" panose="020B0609020204030204" pitchFamily="49" charset="0"/>
              </a:rPr>
              <a:t>:</a:t>
            </a:r>
            <a:r>
              <a:rPr lang="es-E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birthDate</a:t>
            </a:r>
            <a:r>
              <a:rPr lang="es-ES" sz="16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s-ES" sz="1600" dirty="0" err="1">
                <a:solidFill>
                  <a:srgbClr val="004040"/>
                </a:solidFill>
                <a:latin typeface="Consolas" panose="020B0609020204030204" pitchFamily="49" charset="0"/>
              </a:rPr>
              <a:t>xsd</a:t>
            </a:r>
            <a:r>
              <a:rPr lang="es-ES" sz="1600" dirty="0" err="1">
                <a:solidFill>
                  <a:srgbClr val="0080C0"/>
                </a:solidFill>
                <a:latin typeface="Consolas" panose="020B0609020204030204" pitchFamily="49" charset="0"/>
              </a:rPr>
              <a:t>:</a:t>
            </a:r>
            <a:r>
              <a:rPr lang="es-ES" sz="16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date</a:t>
            </a:r>
            <a:r>
              <a:rPr lang="es-ES" sz="1600" b="1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s-ES" sz="1600" dirty="0">
                <a:solidFill>
                  <a:srgbClr val="0080C0"/>
                </a:solidFill>
                <a:latin typeface="Consolas" panose="020B0609020204030204" pitchFamily="49" charset="0"/>
              </a:rPr>
              <a:t>?</a:t>
            </a:r>
            <a:r>
              <a:rPr lang="es-E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s-ES" sz="1600" dirty="0">
                <a:solidFill>
                  <a:srgbClr val="0080C0"/>
                </a:solidFill>
                <a:latin typeface="Consolas" panose="020B0609020204030204" pitchFamily="49" charset="0"/>
              </a:rPr>
              <a:t>;</a:t>
            </a:r>
            <a:endParaRPr lang="es-E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de-DE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de-DE" sz="1600" dirty="0">
                <a:solidFill>
                  <a:srgbClr val="004040"/>
                </a:solidFill>
                <a:latin typeface="Consolas" panose="020B0609020204030204" pitchFamily="49" charset="0"/>
              </a:rPr>
              <a:t>schema</a:t>
            </a:r>
            <a:r>
              <a:rPr lang="de-DE" sz="1600" dirty="0">
                <a:solidFill>
                  <a:srgbClr val="0080C0"/>
                </a:solidFill>
                <a:latin typeface="Consolas" panose="020B0609020204030204" pitchFamily="49" charset="0"/>
              </a:rPr>
              <a:t>:</a:t>
            </a:r>
            <a:r>
              <a:rPr lang="de-DE" sz="1600" dirty="0">
                <a:solidFill>
                  <a:srgbClr val="000000"/>
                </a:solidFill>
                <a:latin typeface="Consolas" panose="020B0609020204030204" pitchFamily="49" charset="0"/>
              </a:rPr>
              <a:t>gender     [</a:t>
            </a:r>
            <a:r>
              <a:rPr lang="de-DE" sz="1600" dirty="0">
                <a:solidFill>
                  <a:srgbClr val="004040"/>
                </a:solidFill>
                <a:latin typeface="Consolas" panose="020B0609020204030204" pitchFamily="49" charset="0"/>
              </a:rPr>
              <a:t>schema</a:t>
            </a:r>
            <a:r>
              <a:rPr lang="de-DE" sz="1600" dirty="0">
                <a:solidFill>
                  <a:srgbClr val="0080C0"/>
                </a:solidFill>
                <a:latin typeface="Consolas" panose="020B0609020204030204" pitchFamily="49" charset="0"/>
              </a:rPr>
              <a:t>:</a:t>
            </a:r>
            <a:r>
              <a:rPr lang="de-DE" sz="1600" dirty="0">
                <a:solidFill>
                  <a:srgbClr val="000000"/>
                </a:solidFill>
                <a:latin typeface="Consolas" panose="020B0609020204030204" pitchFamily="49" charset="0"/>
              </a:rPr>
              <a:t>Male </a:t>
            </a:r>
            <a:r>
              <a:rPr lang="de-DE" sz="1600" dirty="0">
                <a:solidFill>
                  <a:srgbClr val="004040"/>
                </a:solidFill>
                <a:latin typeface="Consolas" panose="020B0609020204030204" pitchFamily="49" charset="0"/>
              </a:rPr>
              <a:t>schema</a:t>
            </a:r>
            <a:r>
              <a:rPr lang="de-DE" sz="1600" dirty="0">
                <a:solidFill>
                  <a:srgbClr val="0080C0"/>
                </a:solidFill>
                <a:latin typeface="Consolas" panose="020B0609020204030204" pitchFamily="49" charset="0"/>
              </a:rPr>
              <a:t>:</a:t>
            </a:r>
            <a:r>
              <a:rPr lang="de-DE" sz="1600" dirty="0">
                <a:solidFill>
                  <a:srgbClr val="000000"/>
                </a:solidFill>
                <a:latin typeface="Consolas" panose="020B0609020204030204" pitchFamily="49" charset="0"/>
              </a:rPr>
              <a:t>Female] </a:t>
            </a:r>
            <a:r>
              <a:rPr lang="es-ES" sz="1600" b="1" dirty="0">
                <a:solidFill>
                  <a:srgbClr val="0000A0"/>
                </a:solidFill>
                <a:latin typeface="Consolas" panose="020B0609020204030204" pitchFamily="49" charset="0"/>
              </a:rPr>
              <a:t>OR</a:t>
            </a:r>
            <a:r>
              <a:rPr lang="de-DE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s-ES" sz="1600" dirty="0" err="1">
                <a:solidFill>
                  <a:srgbClr val="004040"/>
                </a:solidFill>
                <a:latin typeface="Consolas" panose="020B0609020204030204" pitchFamily="49" charset="0"/>
              </a:rPr>
              <a:t>xsd</a:t>
            </a:r>
            <a:r>
              <a:rPr lang="es-ES" sz="1600" dirty="0" err="1">
                <a:solidFill>
                  <a:srgbClr val="0080C0"/>
                </a:solidFill>
                <a:latin typeface="Consolas" panose="020B0609020204030204" pitchFamily="49" charset="0"/>
              </a:rPr>
              <a:t>:</a:t>
            </a:r>
            <a:r>
              <a:rPr lang="es-ES" sz="16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de-DE" sz="1600" dirty="0">
                <a:solidFill>
                  <a:srgbClr val="0080C0"/>
                </a:solidFill>
                <a:latin typeface="Consolas" panose="020B0609020204030204" pitchFamily="49" charset="0"/>
              </a:rPr>
              <a:t>;</a:t>
            </a:r>
            <a:endParaRPr lang="de-DE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s-E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s-ES" sz="1600" dirty="0" err="1">
                <a:solidFill>
                  <a:srgbClr val="004040"/>
                </a:solidFill>
                <a:latin typeface="Consolas" panose="020B0609020204030204" pitchFamily="49" charset="0"/>
              </a:rPr>
              <a:t>schema</a:t>
            </a:r>
            <a:r>
              <a:rPr lang="es-ES" sz="1600" dirty="0" err="1">
                <a:solidFill>
                  <a:srgbClr val="0080C0"/>
                </a:solidFill>
                <a:latin typeface="Consolas" panose="020B0609020204030204" pitchFamily="49" charset="0"/>
              </a:rPr>
              <a:t>:</a:t>
            </a:r>
            <a:r>
              <a:rPr lang="es-E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knows</a:t>
            </a:r>
            <a:r>
              <a:rPr lang="es-E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s-ES" sz="1600" b="1" dirty="0">
                <a:solidFill>
                  <a:srgbClr val="0000A0"/>
                </a:solidFill>
                <a:latin typeface="Consolas" panose="020B0609020204030204" pitchFamily="49" charset="0"/>
              </a:rPr>
              <a:t>IRI</a:t>
            </a:r>
            <a:r>
              <a:rPr lang="es-E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s-ES" sz="1600" dirty="0">
                <a:solidFill>
                  <a:srgbClr val="0080C0"/>
                </a:solidFill>
                <a:latin typeface="Consolas" panose="020B0609020204030204" pitchFamily="49" charset="0"/>
              </a:rPr>
              <a:t>@:</a:t>
            </a:r>
            <a:r>
              <a:rPr lang="es-E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User</a:t>
            </a:r>
            <a:r>
              <a:rPr lang="es-E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s-ES" sz="1600" dirty="0">
                <a:solidFill>
                  <a:srgbClr val="0080C0"/>
                </a:solidFill>
                <a:latin typeface="Consolas" panose="020B0609020204030204" pitchFamily="49" charset="0"/>
              </a:rPr>
              <a:t>*</a:t>
            </a:r>
            <a:endParaRPr lang="es-ES" sz="16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s-ES" sz="1600" dirty="0">
                <a:solidFill>
                  <a:srgbClr val="000000"/>
                </a:solidFill>
                <a:latin typeface="Consolas" panose="020B0609020204030204" pitchFamily="49" charset="0"/>
              </a:rPr>
              <a:t>} </a:t>
            </a:r>
            <a:endParaRPr lang="es-ES" sz="1600" dirty="0">
              <a:latin typeface="Consolas" panose="020B0609020204030204" pitchFamily="49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F195139-C7E0-43F8-90A4-111A9DD1C0DC}"/>
              </a:ext>
            </a:extLst>
          </p:cNvPr>
          <p:cNvSpPr/>
          <p:nvPr/>
        </p:nvSpPr>
        <p:spPr>
          <a:xfrm>
            <a:off x="2436561" y="2443167"/>
            <a:ext cx="7578296" cy="24549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/>
          </a:p>
        </p:txBody>
      </p:sp>
      <p:sp>
        <p:nvSpPr>
          <p:cNvPr id="6" name="Forma libre: forma 2">
            <a:extLst>
              <a:ext uri="{FF2B5EF4-FFF2-40B4-BE49-F238E27FC236}">
                <a16:creationId xmlns:a16="http://schemas.microsoft.com/office/drawing/2014/main" id="{63F206CE-308A-47C0-B4E4-85AB2C616EA1}"/>
              </a:ext>
            </a:extLst>
          </p:cNvPr>
          <p:cNvSpPr/>
          <p:nvPr/>
        </p:nvSpPr>
        <p:spPr>
          <a:xfrm>
            <a:off x="2862369" y="3109065"/>
            <a:ext cx="7000088" cy="1351746"/>
          </a:xfrm>
          <a:custGeom>
            <a:avLst/>
            <a:gdLst>
              <a:gd name="connsiteX0" fmla="*/ 742122 w 6361044"/>
              <a:gd name="connsiteY0" fmla="*/ 53009 h 1855305"/>
              <a:gd name="connsiteX1" fmla="*/ 742122 w 6361044"/>
              <a:gd name="connsiteY1" fmla="*/ 384313 h 1855305"/>
              <a:gd name="connsiteX2" fmla="*/ 26505 w 6361044"/>
              <a:gd name="connsiteY2" fmla="*/ 397565 h 1855305"/>
              <a:gd name="connsiteX3" fmla="*/ 0 w 6361044"/>
              <a:gd name="connsiteY3" fmla="*/ 1855305 h 1855305"/>
              <a:gd name="connsiteX4" fmla="*/ 6361044 w 6361044"/>
              <a:gd name="connsiteY4" fmla="*/ 1855305 h 1855305"/>
              <a:gd name="connsiteX5" fmla="*/ 6361044 w 6361044"/>
              <a:gd name="connsiteY5" fmla="*/ 0 h 1855305"/>
              <a:gd name="connsiteX6" fmla="*/ 755374 w 6361044"/>
              <a:gd name="connsiteY6" fmla="*/ 0 h 1855305"/>
              <a:gd name="connsiteX7" fmla="*/ 742122 w 6361044"/>
              <a:gd name="connsiteY7" fmla="*/ 53009 h 1855305"/>
              <a:gd name="connsiteX0" fmla="*/ 742122 w 6361044"/>
              <a:gd name="connsiteY0" fmla="*/ 2209 h 1855305"/>
              <a:gd name="connsiteX1" fmla="*/ 742122 w 6361044"/>
              <a:gd name="connsiteY1" fmla="*/ 384313 h 1855305"/>
              <a:gd name="connsiteX2" fmla="*/ 26505 w 6361044"/>
              <a:gd name="connsiteY2" fmla="*/ 397565 h 1855305"/>
              <a:gd name="connsiteX3" fmla="*/ 0 w 6361044"/>
              <a:gd name="connsiteY3" fmla="*/ 1855305 h 1855305"/>
              <a:gd name="connsiteX4" fmla="*/ 6361044 w 6361044"/>
              <a:gd name="connsiteY4" fmla="*/ 1855305 h 1855305"/>
              <a:gd name="connsiteX5" fmla="*/ 6361044 w 6361044"/>
              <a:gd name="connsiteY5" fmla="*/ 0 h 1855305"/>
              <a:gd name="connsiteX6" fmla="*/ 755374 w 6361044"/>
              <a:gd name="connsiteY6" fmla="*/ 0 h 1855305"/>
              <a:gd name="connsiteX7" fmla="*/ 742122 w 6361044"/>
              <a:gd name="connsiteY7" fmla="*/ 2209 h 1855305"/>
              <a:gd name="connsiteX0" fmla="*/ 742122 w 6361044"/>
              <a:gd name="connsiteY0" fmla="*/ 2209 h 1855305"/>
              <a:gd name="connsiteX1" fmla="*/ 742122 w 6361044"/>
              <a:gd name="connsiteY1" fmla="*/ 384313 h 1855305"/>
              <a:gd name="connsiteX2" fmla="*/ 4280 w 6361044"/>
              <a:gd name="connsiteY2" fmla="*/ 403915 h 1855305"/>
              <a:gd name="connsiteX3" fmla="*/ 0 w 6361044"/>
              <a:gd name="connsiteY3" fmla="*/ 1855305 h 1855305"/>
              <a:gd name="connsiteX4" fmla="*/ 6361044 w 6361044"/>
              <a:gd name="connsiteY4" fmla="*/ 1855305 h 1855305"/>
              <a:gd name="connsiteX5" fmla="*/ 6361044 w 6361044"/>
              <a:gd name="connsiteY5" fmla="*/ 0 h 1855305"/>
              <a:gd name="connsiteX6" fmla="*/ 755374 w 6361044"/>
              <a:gd name="connsiteY6" fmla="*/ 0 h 1855305"/>
              <a:gd name="connsiteX7" fmla="*/ 742122 w 6361044"/>
              <a:gd name="connsiteY7" fmla="*/ 2209 h 1855305"/>
              <a:gd name="connsiteX0" fmla="*/ 742122 w 6361044"/>
              <a:gd name="connsiteY0" fmla="*/ 2209 h 1855305"/>
              <a:gd name="connsiteX1" fmla="*/ 742122 w 6361044"/>
              <a:gd name="connsiteY1" fmla="*/ 384313 h 1855305"/>
              <a:gd name="connsiteX2" fmla="*/ 20155 w 6361044"/>
              <a:gd name="connsiteY2" fmla="*/ 397565 h 1855305"/>
              <a:gd name="connsiteX3" fmla="*/ 0 w 6361044"/>
              <a:gd name="connsiteY3" fmla="*/ 1855305 h 1855305"/>
              <a:gd name="connsiteX4" fmla="*/ 6361044 w 6361044"/>
              <a:gd name="connsiteY4" fmla="*/ 1855305 h 1855305"/>
              <a:gd name="connsiteX5" fmla="*/ 6361044 w 6361044"/>
              <a:gd name="connsiteY5" fmla="*/ 0 h 1855305"/>
              <a:gd name="connsiteX6" fmla="*/ 755374 w 6361044"/>
              <a:gd name="connsiteY6" fmla="*/ 0 h 1855305"/>
              <a:gd name="connsiteX7" fmla="*/ 742122 w 6361044"/>
              <a:gd name="connsiteY7" fmla="*/ 2209 h 1855305"/>
              <a:gd name="connsiteX0" fmla="*/ 722230 w 6341152"/>
              <a:gd name="connsiteY0" fmla="*/ 2209 h 1855305"/>
              <a:gd name="connsiteX1" fmla="*/ 722230 w 6341152"/>
              <a:gd name="connsiteY1" fmla="*/ 384313 h 1855305"/>
              <a:gd name="connsiteX2" fmla="*/ 263 w 6341152"/>
              <a:gd name="connsiteY2" fmla="*/ 397565 h 1855305"/>
              <a:gd name="connsiteX3" fmla="*/ 2333 w 6341152"/>
              <a:gd name="connsiteY3" fmla="*/ 1845780 h 1855305"/>
              <a:gd name="connsiteX4" fmla="*/ 6341152 w 6341152"/>
              <a:gd name="connsiteY4" fmla="*/ 1855305 h 1855305"/>
              <a:gd name="connsiteX5" fmla="*/ 6341152 w 6341152"/>
              <a:gd name="connsiteY5" fmla="*/ 0 h 1855305"/>
              <a:gd name="connsiteX6" fmla="*/ 735482 w 6341152"/>
              <a:gd name="connsiteY6" fmla="*/ 0 h 1855305"/>
              <a:gd name="connsiteX7" fmla="*/ 722230 w 6341152"/>
              <a:gd name="connsiteY7" fmla="*/ 2209 h 1855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41152" h="1855305">
                <a:moveTo>
                  <a:pt x="722230" y="2209"/>
                </a:moveTo>
                <a:lnTo>
                  <a:pt x="722230" y="384313"/>
                </a:lnTo>
                <a:lnTo>
                  <a:pt x="263" y="397565"/>
                </a:lnTo>
                <a:cubicBezTo>
                  <a:pt x="-1164" y="881362"/>
                  <a:pt x="3760" y="1361983"/>
                  <a:pt x="2333" y="1845780"/>
                </a:cubicBezTo>
                <a:lnTo>
                  <a:pt x="6341152" y="1855305"/>
                </a:lnTo>
                <a:lnTo>
                  <a:pt x="6341152" y="0"/>
                </a:lnTo>
                <a:lnTo>
                  <a:pt x="735482" y="0"/>
                </a:lnTo>
                <a:lnTo>
                  <a:pt x="722230" y="2209"/>
                </a:ln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EA1E2B02-5C02-45F6-AE0C-42DABC967628}"/>
              </a:ext>
            </a:extLst>
          </p:cNvPr>
          <p:cNvSpPr txBox="1"/>
          <p:nvPr/>
        </p:nvSpPr>
        <p:spPr>
          <a:xfrm>
            <a:off x="4383215" y="2493510"/>
            <a:ext cx="16312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dirty="0" err="1"/>
              <a:t>Shape</a:t>
            </a:r>
            <a:r>
              <a:rPr lang="es-ES" sz="1600" dirty="0"/>
              <a:t> </a:t>
            </a:r>
            <a:r>
              <a:rPr lang="es-ES" sz="1600" dirty="0" err="1"/>
              <a:t>expression</a:t>
            </a:r>
            <a:endParaRPr lang="es-ES" sz="1600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38F90205-36B3-405A-911C-9F12372EB4E9}"/>
              </a:ext>
            </a:extLst>
          </p:cNvPr>
          <p:cNvSpPr txBox="1"/>
          <p:nvPr/>
        </p:nvSpPr>
        <p:spPr>
          <a:xfrm>
            <a:off x="2391592" y="2454180"/>
            <a:ext cx="16777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600" dirty="0" err="1"/>
              <a:t>Shape</a:t>
            </a:r>
            <a:r>
              <a:rPr lang="es-ES" sz="1600" dirty="0"/>
              <a:t> </a:t>
            </a:r>
            <a:r>
              <a:rPr lang="es-ES" sz="1600" dirty="0" err="1"/>
              <a:t>expression</a:t>
            </a:r>
            <a:r>
              <a:rPr lang="es-ES" sz="1600" dirty="0"/>
              <a:t> </a:t>
            </a:r>
          </a:p>
          <a:p>
            <a:pPr algn="ctr"/>
            <a:r>
              <a:rPr lang="es-ES" sz="1600" dirty="0" err="1"/>
              <a:t>label</a:t>
            </a:r>
            <a:endParaRPr lang="es-ES" sz="1600" dirty="0"/>
          </a:p>
        </p:txBody>
      </p:sp>
      <p:cxnSp>
        <p:nvCxnSpPr>
          <p:cNvPr id="9" name="Conector recto de flecha 8">
            <a:extLst>
              <a:ext uri="{FF2B5EF4-FFF2-40B4-BE49-F238E27FC236}">
                <a16:creationId xmlns:a16="http://schemas.microsoft.com/office/drawing/2014/main" id="{E59F4FDA-FA60-4DA2-BE42-322A0781A861}"/>
              </a:ext>
            </a:extLst>
          </p:cNvPr>
          <p:cNvCxnSpPr>
            <a:cxnSpLocks/>
          </p:cNvCxnSpPr>
          <p:nvPr/>
        </p:nvCxnSpPr>
        <p:spPr>
          <a:xfrm>
            <a:off x="4648050" y="2770511"/>
            <a:ext cx="0" cy="27746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de flecha 9">
            <a:extLst>
              <a:ext uri="{FF2B5EF4-FFF2-40B4-BE49-F238E27FC236}">
                <a16:creationId xmlns:a16="http://schemas.microsoft.com/office/drawing/2014/main" id="{6121A67F-E03B-4EA0-8E1C-2A8138EBE650}"/>
              </a:ext>
            </a:extLst>
          </p:cNvPr>
          <p:cNvCxnSpPr>
            <a:cxnSpLocks/>
          </p:cNvCxnSpPr>
          <p:nvPr/>
        </p:nvCxnSpPr>
        <p:spPr>
          <a:xfrm>
            <a:off x="3213651" y="2930601"/>
            <a:ext cx="0" cy="27746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ángulo 10">
            <a:extLst>
              <a:ext uri="{FF2B5EF4-FFF2-40B4-BE49-F238E27FC236}">
                <a16:creationId xmlns:a16="http://schemas.microsoft.com/office/drawing/2014/main" id="{93C92B1E-F078-470A-B26F-43FEECC61925}"/>
              </a:ext>
            </a:extLst>
          </p:cNvPr>
          <p:cNvSpPr/>
          <p:nvPr/>
        </p:nvSpPr>
        <p:spPr>
          <a:xfrm>
            <a:off x="3014767" y="3434214"/>
            <a:ext cx="6760603" cy="2502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7D8FFAAA-FB4B-46F8-94DE-DB699BE9F009}"/>
              </a:ext>
            </a:extLst>
          </p:cNvPr>
          <p:cNvSpPr txBox="1"/>
          <p:nvPr/>
        </p:nvSpPr>
        <p:spPr>
          <a:xfrm>
            <a:off x="8237085" y="3095660"/>
            <a:ext cx="15832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dirty="0"/>
              <a:t>Triple </a:t>
            </a:r>
            <a:r>
              <a:rPr lang="es-ES" sz="1600" dirty="0" err="1"/>
              <a:t>expression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826791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05" y="3067"/>
            <a:ext cx="10972800" cy="1143000"/>
          </a:xfrm>
        </p:spPr>
        <p:txBody>
          <a:bodyPr/>
          <a:lstStyle/>
          <a:p>
            <a:pPr algn="l"/>
            <a:r>
              <a:rPr lang="en-GB" dirty="0"/>
              <a:t>Structure of Shape Expressions</a:t>
            </a:r>
          </a:p>
        </p:txBody>
      </p:sp>
      <p:cxnSp>
        <p:nvCxnSpPr>
          <p:cNvPr id="4" name="Conector: angular 43"/>
          <p:cNvCxnSpPr>
            <a:cxnSpLocks/>
            <a:stCxn id="18" idx="0"/>
            <a:endCxn id="14" idx="0"/>
          </p:cNvCxnSpPr>
          <p:nvPr/>
        </p:nvCxnSpPr>
        <p:spPr>
          <a:xfrm rot="16200000" flipV="1">
            <a:off x="7155225" y="-1467413"/>
            <a:ext cx="843635" cy="6669189"/>
          </a:xfrm>
          <a:prstGeom prst="bentConnector3">
            <a:avLst>
              <a:gd name="adj1" fmla="val 53032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: angular 17"/>
          <p:cNvCxnSpPr>
            <a:cxnSpLocks/>
            <a:stCxn id="12" idx="0"/>
            <a:endCxn id="9" idx="2"/>
          </p:cNvCxnSpPr>
          <p:nvPr/>
        </p:nvCxnSpPr>
        <p:spPr>
          <a:xfrm rot="16200000" flipV="1">
            <a:off x="4209242" y="1450843"/>
            <a:ext cx="866080" cy="799669"/>
          </a:xfrm>
          <a:prstGeom prst="bentConnector3">
            <a:avLst>
              <a:gd name="adj1" fmla="val 5055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: angular 35"/>
          <p:cNvCxnSpPr>
            <a:cxnSpLocks/>
            <a:stCxn id="16" idx="0"/>
            <a:endCxn id="9" idx="2"/>
          </p:cNvCxnSpPr>
          <p:nvPr/>
        </p:nvCxnSpPr>
        <p:spPr>
          <a:xfrm rot="16200000" flipV="1">
            <a:off x="5676905" y="-16820"/>
            <a:ext cx="877966" cy="3746882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: angular 38"/>
          <p:cNvCxnSpPr>
            <a:cxnSpLocks/>
            <a:stCxn id="17" idx="0"/>
            <a:endCxn id="14" idx="0"/>
          </p:cNvCxnSpPr>
          <p:nvPr/>
        </p:nvCxnSpPr>
        <p:spPr>
          <a:xfrm rot="16200000" flipV="1">
            <a:off x="6387754" y="-699942"/>
            <a:ext cx="843635" cy="5134247"/>
          </a:xfrm>
          <a:prstGeom prst="bentConnector3">
            <a:avLst>
              <a:gd name="adj1" fmla="val 52129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: angular 23"/>
          <p:cNvCxnSpPr>
            <a:cxnSpLocks/>
            <a:stCxn id="15" idx="0"/>
            <a:endCxn id="14" idx="0"/>
          </p:cNvCxnSpPr>
          <p:nvPr/>
        </p:nvCxnSpPr>
        <p:spPr>
          <a:xfrm rot="16200000" flipV="1">
            <a:off x="4991229" y="696582"/>
            <a:ext cx="850240" cy="2347803"/>
          </a:xfrm>
          <a:prstGeom prst="bentConnector3">
            <a:avLst>
              <a:gd name="adj1" fmla="val 53845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uadroTexto 8"/>
          <p:cNvSpPr txBox="1"/>
          <p:nvPr/>
        </p:nvSpPr>
        <p:spPr>
          <a:xfrm>
            <a:off x="3624195" y="855205"/>
            <a:ext cx="1236504" cy="562433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en-US" dirty="0" err="1"/>
              <a:t>ShapeExpr</a:t>
            </a:r>
            <a:endParaRPr lang="en-US" dirty="0"/>
          </a:p>
        </p:txBody>
      </p:sp>
      <p:sp>
        <p:nvSpPr>
          <p:cNvPr id="10" name="CuadroTexto 9"/>
          <p:cNvSpPr txBox="1"/>
          <p:nvPr/>
        </p:nvSpPr>
        <p:spPr>
          <a:xfrm>
            <a:off x="1755608" y="2266554"/>
            <a:ext cx="2331781" cy="1702753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en-US" dirty="0" err="1"/>
              <a:t>NodeConstraint</a:t>
            </a:r>
            <a:endParaRPr lang="en-US" dirty="0"/>
          </a:p>
        </p:txBody>
      </p:sp>
      <p:sp>
        <p:nvSpPr>
          <p:cNvPr id="11" name="CuadroTexto 10"/>
          <p:cNvSpPr txBox="1"/>
          <p:nvPr/>
        </p:nvSpPr>
        <p:spPr>
          <a:xfrm>
            <a:off x="3148831" y="2696561"/>
            <a:ext cx="1847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4187934" y="2283718"/>
            <a:ext cx="1708364" cy="897517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en-US" dirty="0"/>
              <a:t>Shape</a:t>
            </a:r>
          </a:p>
        </p:txBody>
      </p:sp>
      <p:cxnSp>
        <p:nvCxnSpPr>
          <p:cNvPr id="13" name="Conector: angular 15"/>
          <p:cNvCxnSpPr>
            <a:cxnSpLocks/>
            <a:stCxn id="10" idx="0"/>
            <a:endCxn id="9" idx="2"/>
          </p:cNvCxnSpPr>
          <p:nvPr/>
        </p:nvCxnSpPr>
        <p:spPr>
          <a:xfrm rot="5400000" flipH="1" flipV="1">
            <a:off x="3157515" y="1181622"/>
            <a:ext cx="848916" cy="1320948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riángulo isósceles 13"/>
          <p:cNvSpPr/>
          <p:nvPr/>
        </p:nvSpPr>
        <p:spPr>
          <a:xfrm>
            <a:off x="4138863" y="1445364"/>
            <a:ext cx="207168" cy="234621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CuadroTexto 14"/>
          <p:cNvSpPr txBox="1"/>
          <p:nvPr/>
        </p:nvSpPr>
        <p:spPr>
          <a:xfrm>
            <a:off x="5967377" y="2295604"/>
            <a:ext cx="1245746" cy="888843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en-US" dirty="0" err="1"/>
              <a:t>ShapeAnd</a:t>
            </a:r>
            <a:endParaRPr lang="en-US" dirty="0"/>
          </a:p>
        </p:txBody>
      </p:sp>
      <p:sp>
        <p:nvSpPr>
          <p:cNvPr id="16" name="CuadroTexto 15"/>
          <p:cNvSpPr txBox="1"/>
          <p:nvPr/>
        </p:nvSpPr>
        <p:spPr>
          <a:xfrm>
            <a:off x="7360599" y="2295604"/>
            <a:ext cx="1257460" cy="88563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en-US" dirty="0" err="1"/>
              <a:t>ShapeOr</a:t>
            </a:r>
            <a:endParaRPr lang="en-US" dirty="0"/>
          </a:p>
        </p:txBody>
      </p:sp>
      <p:sp>
        <p:nvSpPr>
          <p:cNvPr id="17" name="CuadroTexto 16"/>
          <p:cNvSpPr txBox="1"/>
          <p:nvPr/>
        </p:nvSpPr>
        <p:spPr>
          <a:xfrm>
            <a:off x="8753821" y="2288999"/>
            <a:ext cx="1245746" cy="892236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en-US" dirty="0" err="1"/>
              <a:t>ShapeNot</a:t>
            </a:r>
            <a:endParaRPr lang="en-US" dirty="0"/>
          </a:p>
        </p:txBody>
      </p:sp>
      <p:sp>
        <p:nvSpPr>
          <p:cNvPr id="18" name="CuadroTexto 17"/>
          <p:cNvSpPr txBox="1"/>
          <p:nvPr/>
        </p:nvSpPr>
        <p:spPr>
          <a:xfrm>
            <a:off x="10147042" y="2288999"/>
            <a:ext cx="1529187" cy="892236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en-US" dirty="0" err="1"/>
              <a:t>ShapeExternal</a:t>
            </a:r>
            <a:endParaRPr lang="en-US" dirty="0"/>
          </a:p>
        </p:txBody>
      </p:sp>
      <p:sp>
        <p:nvSpPr>
          <p:cNvPr id="19" name="CuadroTexto 18"/>
          <p:cNvSpPr txBox="1"/>
          <p:nvPr/>
        </p:nvSpPr>
        <p:spPr>
          <a:xfrm>
            <a:off x="1730178" y="2726781"/>
            <a:ext cx="1954381" cy="15465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err="1">
                <a:latin typeface="Consolas" panose="020B0609020204030204" pitchFamily="49" charset="0"/>
                <a:cs typeface="Consolas" panose="020B0609020204030204" pitchFamily="49" charset="0"/>
              </a:rPr>
              <a:t>nodeKind</a:t>
            </a:r>
            <a:r>
              <a:rPr lang="en-US" sz="1050" dirty="0">
                <a:latin typeface="Consolas" panose="020B0609020204030204" pitchFamily="49" charset="0"/>
                <a:cs typeface="Consolas" panose="020B0609020204030204" pitchFamily="49" charset="0"/>
              </a:rPr>
              <a:t>  [IRI|</a:t>
            </a:r>
          </a:p>
          <a:p>
            <a:r>
              <a:rPr lang="en-US" sz="1050" dirty="0">
                <a:latin typeface="Consolas" panose="020B0609020204030204" pitchFamily="49" charset="0"/>
                <a:cs typeface="Consolas" panose="020B0609020204030204" pitchFamily="49" charset="0"/>
              </a:rPr>
              <a:t>           </a:t>
            </a:r>
            <a:r>
              <a:rPr lang="en-US" sz="1050" dirty="0" err="1">
                <a:latin typeface="Consolas" panose="020B0609020204030204" pitchFamily="49" charset="0"/>
                <a:cs typeface="Consolas" panose="020B0609020204030204" pitchFamily="49" charset="0"/>
              </a:rPr>
              <a:t>BNode</a:t>
            </a:r>
            <a:r>
              <a:rPr lang="en-US" sz="1050" dirty="0">
                <a:latin typeface="Consolas" panose="020B0609020204030204" pitchFamily="49" charset="0"/>
                <a:cs typeface="Consolas" panose="020B0609020204030204" pitchFamily="49" charset="0"/>
              </a:rPr>
              <a:t>|</a:t>
            </a:r>
          </a:p>
          <a:p>
            <a:r>
              <a:rPr lang="en-US" sz="1050" dirty="0">
                <a:latin typeface="Consolas" panose="020B0609020204030204" pitchFamily="49" charset="0"/>
                <a:cs typeface="Consolas" panose="020B0609020204030204" pitchFamily="49" charset="0"/>
              </a:rPr>
              <a:t>           Literal|</a:t>
            </a:r>
          </a:p>
          <a:p>
            <a:r>
              <a:rPr lang="en-US" sz="1050" dirty="0">
                <a:latin typeface="Consolas" panose="020B0609020204030204" pitchFamily="49" charset="0"/>
                <a:cs typeface="Consolas" panose="020B0609020204030204" pitchFamily="49" charset="0"/>
              </a:rPr>
              <a:t>           Nonliteral]?</a:t>
            </a:r>
          </a:p>
          <a:p>
            <a:r>
              <a:rPr lang="en-US" sz="1050" dirty="0">
                <a:latin typeface="Consolas" panose="020B0609020204030204" pitchFamily="49" charset="0"/>
                <a:cs typeface="Consolas" panose="020B0609020204030204" pitchFamily="49" charset="0"/>
              </a:rPr>
              <a:t>datatype: IRI ?</a:t>
            </a:r>
          </a:p>
          <a:p>
            <a:r>
              <a:rPr lang="en-US" sz="1050" dirty="0" err="1">
                <a:latin typeface="Consolas" panose="020B0609020204030204" pitchFamily="49" charset="0"/>
                <a:cs typeface="Consolas" panose="020B0609020204030204" pitchFamily="49" charset="0"/>
              </a:rPr>
              <a:t>xsFacets</a:t>
            </a:r>
            <a:r>
              <a:rPr lang="en-US" sz="1050" dirty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sz="1050" dirty="0" err="1">
                <a:latin typeface="Consolas" panose="020B0609020204030204" pitchFamily="49" charset="0"/>
                <a:cs typeface="Consolas" panose="020B0609020204030204" pitchFamily="49" charset="0"/>
              </a:rPr>
              <a:t>XsFacet</a:t>
            </a:r>
            <a:r>
              <a:rPr lang="en-US" sz="1050" dirty="0"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</a:p>
          <a:p>
            <a:r>
              <a:rPr lang="en-US" sz="1050" dirty="0">
                <a:latin typeface="Consolas" panose="020B0609020204030204" pitchFamily="49" charset="0"/>
                <a:cs typeface="Consolas" panose="020B0609020204030204" pitchFamily="49" charset="0"/>
              </a:rPr>
              <a:t>values:   </a:t>
            </a:r>
            <a:r>
              <a:rPr lang="en-US" sz="1050" dirty="0" err="1">
                <a:latin typeface="Consolas" panose="020B0609020204030204" pitchFamily="49" charset="0"/>
                <a:cs typeface="Consolas" panose="020B0609020204030204" pitchFamily="49" charset="0"/>
              </a:rPr>
              <a:t>ValueSetValue</a:t>
            </a:r>
            <a:r>
              <a:rPr lang="en-US" sz="1050" dirty="0"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</a:p>
          <a:p>
            <a:endParaRPr lang="en-US" sz="105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105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20" name="Conector recto 19"/>
          <p:cNvCxnSpPr>
            <a:cxnSpLocks/>
          </p:cNvCxnSpPr>
          <p:nvPr/>
        </p:nvCxnSpPr>
        <p:spPr>
          <a:xfrm>
            <a:off x="1755609" y="2696560"/>
            <a:ext cx="233178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/>
          <p:cNvCxnSpPr>
            <a:cxnSpLocks/>
          </p:cNvCxnSpPr>
          <p:nvPr/>
        </p:nvCxnSpPr>
        <p:spPr>
          <a:xfrm>
            <a:off x="4187934" y="2701926"/>
            <a:ext cx="17083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uadroTexto 21"/>
          <p:cNvSpPr txBox="1"/>
          <p:nvPr/>
        </p:nvSpPr>
        <p:spPr>
          <a:xfrm>
            <a:off x="4138091" y="2696560"/>
            <a:ext cx="1438214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latin typeface="Consolas" panose="020B0609020204030204" pitchFamily="49" charset="0"/>
                <a:cs typeface="Consolas" panose="020B0609020204030204" pitchFamily="49" charset="0"/>
              </a:rPr>
              <a:t>closed: Boolean?</a:t>
            </a:r>
          </a:p>
          <a:p>
            <a:r>
              <a:rPr lang="en-US" sz="1050" dirty="0">
                <a:latin typeface="Consolas" panose="020B0609020204030204" pitchFamily="49" charset="0"/>
                <a:cs typeface="Consolas" panose="020B0609020204030204" pitchFamily="49" charset="0"/>
              </a:rPr>
              <a:t>extra: List[IRI]?</a:t>
            </a:r>
          </a:p>
          <a:p>
            <a:endParaRPr lang="en-US" sz="105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23" name="Conector recto de flecha 22"/>
          <p:cNvCxnSpPr>
            <a:cxnSpLocks/>
          </p:cNvCxnSpPr>
          <p:nvPr/>
        </p:nvCxnSpPr>
        <p:spPr>
          <a:xfrm>
            <a:off x="5006020" y="3181235"/>
            <a:ext cx="0" cy="678965"/>
          </a:xfrm>
          <a:prstGeom prst="straightConnector1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uadroTexto 23"/>
          <p:cNvSpPr txBox="1"/>
          <p:nvPr/>
        </p:nvSpPr>
        <p:spPr>
          <a:xfrm>
            <a:off x="4974251" y="3383777"/>
            <a:ext cx="92204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latin typeface="Consolas" panose="020B0609020204030204" pitchFamily="49" charset="0"/>
                <a:cs typeface="Consolas" panose="020B0609020204030204" pitchFamily="49" charset="0"/>
              </a:rPr>
              <a:t>expression</a:t>
            </a:r>
          </a:p>
        </p:txBody>
      </p:sp>
      <p:sp>
        <p:nvSpPr>
          <p:cNvPr id="25" name="CuadroTexto 24"/>
          <p:cNvSpPr txBox="1"/>
          <p:nvPr/>
        </p:nvSpPr>
        <p:spPr>
          <a:xfrm>
            <a:off x="5922385" y="2710534"/>
            <a:ext cx="1364476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latin typeface="Consolas" panose="020B0609020204030204" pitchFamily="49" charset="0"/>
                <a:cs typeface="Consolas" panose="020B0609020204030204" pitchFamily="49" charset="0"/>
              </a:rPr>
              <a:t>expressions: </a:t>
            </a:r>
          </a:p>
          <a:p>
            <a:r>
              <a:rPr lang="en-US" sz="1050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050" dirty="0" err="1">
                <a:latin typeface="Consolas" panose="020B0609020204030204" pitchFamily="49" charset="0"/>
                <a:cs typeface="Consolas" panose="020B0609020204030204" pitchFamily="49" charset="0"/>
              </a:rPr>
              <a:t>ShapeExpr</a:t>
            </a:r>
            <a:r>
              <a:rPr lang="en-US" sz="1050" dirty="0">
                <a:latin typeface="Consolas" panose="020B0609020204030204" pitchFamily="49" charset="0"/>
                <a:cs typeface="Consolas" panose="020B0609020204030204" pitchFamily="49" charset="0"/>
              </a:rPr>
              <a:t>{2,}</a:t>
            </a:r>
          </a:p>
          <a:p>
            <a:endParaRPr lang="en-US" sz="105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26" name="Conector recto 25"/>
          <p:cNvCxnSpPr>
            <a:cxnSpLocks/>
          </p:cNvCxnSpPr>
          <p:nvPr/>
        </p:nvCxnSpPr>
        <p:spPr>
          <a:xfrm>
            <a:off x="5967377" y="2710534"/>
            <a:ext cx="124574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uadroTexto 26"/>
          <p:cNvSpPr txBox="1"/>
          <p:nvPr/>
        </p:nvSpPr>
        <p:spPr>
          <a:xfrm>
            <a:off x="7312948" y="2684675"/>
            <a:ext cx="1364476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latin typeface="Consolas" panose="020B0609020204030204" pitchFamily="49" charset="0"/>
                <a:cs typeface="Consolas" panose="020B0609020204030204" pitchFamily="49" charset="0"/>
              </a:rPr>
              <a:t>expressions: </a:t>
            </a:r>
          </a:p>
          <a:p>
            <a:r>
              <a:rPr lang="en-US" sz="1050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050" dirty="0" err="1">
                <a:latin typeface="Consolas" panose="020B0609020204030204" pitchFamily="49" charset="0"/>
                <a:cs typeface="Consolas" panose="020B0609020204030204" pitchFamily="49" charset="0"/>
              </a:rPr>
              <a:t>ShapeExpr</a:t>
            </a:r>
            <a:r>
              <a:rPr lang="en-US" sz="1050" dirty="0">
                <a:latin typeface="Consolas" panose="020B0609020204030204" pitchFamily="49" charset="0"/>
                <a:cs typeface="Consolas" panose="020B0609020204030204" pitchFamily="49" charset="0"/>
              </a:rPr>
              <a:t>{2,}</a:t>
            </a:r>
          </a:p>
          <a:p>
            <a:endParaRPr lang="en-US" sz="105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28" name="Conector recto 27"/>
          <p:cNvCxnSpPr>
            <a:cxnSpLocks/>
          </p:cNvCxnSpPr>
          <p:nvPr/>
        </p:nvCxnSpPr>
        <p:spPr>
          <a:xfrm>
            <a:off x="7372313" y="2701926"/>
            <a:ext cx="124574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28"/>
          <p:cNvCxnSpPr>
            <a:cxnSpLocks/>
          </p:cNvCxnSpPr>
          <p:nvPr/>
        </p:nvCxnSpPr>
        <p:spPr>
          <a:xfrm>
            <a:off x="8753821" y="2710534"/>
            <a:ext cx="124574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uadroTexto 29"/>
          <p:cNvSpPr txBox="1"/>
          <p:nvPr/>
        </p:nvSpPr>
        <p:spPr>
          <a:xfrm>
            <a:off x="8708829" y="2696560"/>
            <a:ext cx="121700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latin typeface="Consolas" panose="020B0609020204030204" pitchFamily="49" charset="0"/>
                <a:cs typeface="Consolas" panose="020B0609020204030204" pitchFamily="49" charset="0"/>
              </a:rPr>
              <a:t>expression: </a:t>
            </a:r>
          </a:p>
          <a:p>
            <a:r>
              <a:rPr lang="en-US" sz="1050" dirty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sz="1050" dirty="0" err="1">
                <a:latin typeface="Consolas" panose="020B0609020204030204" pitchFamily="49" charset="0"/>
                <a:cs typeface="Consolas" panose="020B0609020204030204" pitchFamily="49" charset="0"/>
              </a:rPr>
              <a:t>ShapeExpr</a:t>
            </a:r>
            <a:endParaRPr lang="en-US" sz="105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31" name="Conector: angular 139"/>
          <p:cNvCxnSpPr>
            <a:cxnSpLocks/>
            <a:stCxn id="39" idx="0"/>
            <a:endCxn id="33" idx="2"/>
          </p:cNvCxnSpPr>
          <p:nvPr/>
        </p:nvCxnSpPr>
        <p:spPr>
          <a:xfrm rot="16200000" flipV="1">
            <a:off x="5459820" y="3970333"/>
            <a:ext cx="733959" cy="1665155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: angular 140"/>
          <p:cNvCxnSpPr>
            <a:cxnSpLocks/>
            <a:stCxn id="38" idx="0"/>
            <a:endCxn id="37" idx="0"/>
          </p:cNvCxnSpPr>
          <p:nvPr/>
        </p:nvCxnSpPr>
        <p:spPr>
          <a:xfrm rot="16200000" flipV="1">
            <a:off x="4689823" y="4768055"/>
            <a:ext cx="706232" cy="97435"/>
          </a:xfrm>
          <a:prstGeom prst="bentConnector5">
            <a:avLst>
              <a:gd name="adj1" fmla="val 51886"/>
              <a:gd name="adj2" fmla="val 83416"/>
              <a:gd name="adj3" fmla="val 99486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uadroTexto 32"/>
          <p:cNvSpPr txBox="1"/>
          <p:nvPr/>
        </p:nvSpPr>
        <p:spPr>
          <a:xfrm>
            <a:off x="4375969" y="3873498"/>
            <a:ext cx="1236504" cy="562433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en-US" dirty="0" err="1"/>
              <a:t>TripleExpr</a:t>
            </a:r>
            <a:endParaRPr lang="en-US" dirty="0"/>
          </a:p>
        </p:txBody>
      </p:sp>
      <p:sp>
        <p:nvSpPr>
          <p:cNvPr id="34" name="CuadroTexto 33"/>
          <p:cNvSpPr txBox="1"/>
          <p:nvPr/>
        </p:nvSpPr>
        <p:spPr>
          <a:xfrm>
            <a:off x="2520185" y="5169889"/>
            <a:ext cx="1673074" cy="1523047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en-US" dirty="0" err="1"/>
              <a:t>TripleConstraint</a:t>
            </a:r>
            <a:endParaRPr lang="en-US" dirty="0"/>
          </a:p>
        </p:txBody>
      </p:sp>
      <p:sp>
        <p:nvSpPr>
          <p:cNvPr id="35" name="CuadroTexto 34"/>
          <p:cNvSpPr txBox="1"/>
          <p:nvPr/>
        </p:nvSpPr>
        <p:spPr>
          <a:xfrm>
            <a:off x="3945597" y="5599896"/>
            <a:ext cx="1847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36" name="Conector: angular 144"/>
          <p:cNvCxnSpPr>
            <a:cxnSpLocks/>
            <a:stCxn id="34" idx="0"/>
            <a:endCxn id="33" idx="2"/>
          </p:cNvCxnSpPr>
          <p:nvPr/>
        </p:nvCxnSpPr>
        <p:spPr>
          <a:xfrm rot="5400000" flipH="1" flipV="1">
            <a:off x="3808492" y="3984161"/>
            <a:ext cx="733958" cy="1637499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riángulo isósceles 36"/>
          <p:cNvSpPr/>
          <p:nvPr/>
        </p:nvSpPr>
        <p:spPr>
          <a:xfrm>
            <a:off x="4890637" y="4463657"/>
            <a:ext cx="207168" cy="234621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CuadroTexto 37"/>
          <p:cNvSpPr txBox="1"/>
          <p:nvPr/>
        </p:nvSpPr>
        <p:spPr>
          <a:xfrm>
            <a:off x="4372549" y="5169889"/>
            <a:ext cx="1438213" cy="129115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en-US" dirty="0" err="1"/>
              <a:t>EachOf</a:t>
            </a:r>
            <a:endParaRPr lang="en-US" dirty="0"/>
          </a:p>
        </p:txBody>
      </p:sp>
      <p:sp>
        <p:nvSpPr>
          <p:cNvPr id="39" name="CuadroTexto 38"/>
          <p:cNvSpPr txBox="1"/>
          <p:nvPr/>
        </p:nvSpPr>
        <p:spPr>
          <a:xfrm>
            <a:off x="5958238" y="5169890"/>
            <a:ext cx="1402276" cy="129115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en-US" dirty="0" err="1"/>
              <a:t>OneOf</a:t>
            </a:r>
            <a:endParaRPr lang="en-US" dirty="0"/>
          </a:p>
        </p:txBody>
      </p:sp>
      <p:sp>
        <p:nvSpPr>
          <p:cNvPr id="40" name="CuadroTexto 39"/>
          <p:cNvSpPr txBox="1"/>
          <p:nvPr/>
        </p:nvSpPr>
        <p:spPr>
          <a:xfrm>
            <a:off x="2513799" y="5631107"/>
            <a:ext cx="1733167" cy="1061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latin typeface="Consolas" panose="020B0609020204030204" pitchFamily="49" charset="0"/>
                <a:cs typeface="Consolas" panose="020B0609020204030204" pitchFamily="49" charset="0"/>
              </a:rPr>
              <a:t>inverse:   Boolean</a:t>
            </a:r>
          </a:p>
          <a:p>
            <a:r>
              <a:rPr lang="en-US" sz="1050" dirty="0" err="1">
                <a:latin typeface="Consolas" panose="020B0609020204030204" pitchFamily="49" charset="0"/>
                <a:cs typeface="Consolas" panose="020B0609020204030204" pitchFamily="49" charset="0"/>
              </a:rPr>
              <a:t>pred</a:t>
            </a:r>
            <a:r>
              <a:rPr lang="en-US" sz="1050" dirty="0">
                <a:latin typeface="Consolas" panose="020B0609020204030204" pitchFamily="49" charset="0"/>
                <a:cs typeface="Consolas" panose="020B0609020204030204" pitchFamily="49" charset="0"/>
              </a:rPr>
              <a:t>:      IRI</a:t>
            </a:r>
          </a:p>
          <a:p>
            <a:r>
              <a:rPr lang="en-US" sz="1050" dirty="0">
                <a:latin typeface="Consolas" panose="020B0609020204030204" pitchFamily="49" charset="0"/>
                <a:cs typeface="Consolas" panose="020B0609020204030204" pitchFamily="49" charset="0"/>
              </a:rPr>
              <a:t>min:       Integer</a:t>
            </a:r>
          </a:p>
          <a:p>
            <a:r>
              <a:rPr lang="en-US" sz="1050" dirty="0">
                <a:latin typeface="Consolas" panose="020B0609020204030204" pitchFamily="49" charset="0"/>
                <a:cs typeface="Consolas" panose="020B0609020204030204" pitchFamily="49" charset="0"/>
              </a:rPr>
              <a:t>max:       Integer | </a:t>
            </a:r>
          </a:p>
          <a:p>
            <a:r>
              <a:rPr lang="en-US" sz="1050" dirty="0">
                <a:latin typeface="Consolas" panose="020B0609020204030204" pitchFamily="49" charset="0"/>
                <a:cs typeface="Consolas" panose="020B0609020204030204" pitchFamily="49" charset="0"/>
              </a:rPr>
              <a:t>           Unbounded</a:t>
            </a:r>
          </a:p>
          <a:p>
            <a:r>
              <a:rPr lang="en-US" sz="1050" dirty="0" err="1">
                <a:latin typeface="Consolas" panose="020B0609020204030204" pitchFamily="49" charset="0"/>
                <a:cs typeface="Consolas" panose="020B0609020204030204" pitchFamily="49" charset="0"/>
              </a:rPr>
              <a:t>valueExpr</a:t>
            </a:r>
            <a:r>
              <a:rPr lang="en-US" sz="1050" dirty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sz="1050" dirty="0" err="1">
                <a:latin typeface="Consolas" panose="020B0609020204030204" pitchFamily="49" charset="0"/>
                <a:cs typeface="Consolas" panose="020B0609020204030204" pitchFamily="49" charset="0"/>
              </a:rPr>
              <a:t>ShapeExpr</a:t>
            </a:r>
            <a:endParaRPr lang="en-US" sz="105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41" name="Conector recto 40"/>
          <p:cNvCxnSpPr>
            <a:cxnSpLocks/>
          </p:cNvCxnSpPr>
          <p:nvPr/>
        </p:nvCxnSpPr>
        <p:spPr>
          <a:xfrm>
            <a:off x="2520185" y="5599896"/>
            <a:ext cx="167307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uadroTexto 41"/>
          <p:cNvSpPr txBox="1"/>
          <p:nvPr/>
        </p:nvSpPr>
        <p:spPr>
          <a:xfrm>
            <a:off x="4336611" y="5560800"/>
            <a:ext cx="1438214" cy="1061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latin typeface="Consolas" panose="020B0609020204030204" pitchFamily="49" charset="0"/>
                <a:cs typeface="Consolas" panose="020B0609020204030204" pitchFamily="49" charset="0"/>
              </a:rPr>
              <a:t>expressions: </a:t>
            </a:r>
          </a:p>
          <a:p>
            <a:r>
              <a:rPr lang="en-US" sz="1050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050" dirty="0" err="1">
                <a:latin typeface="Consolas" panose="020B0609020204030204" pitchFamily="49" charset="0"/>
                <a:cs typeface="Consolas" panose="020B0609020204030204" pitchFamily="49" charset="0"/>
              </a:rPr>
              <a:t>TripleExpr</a:t>
            </a:r>
            <a:r>
              <a:rPr lang="en-US" sz="1050" dirty="0">
                <a:latin typeface="Consolas" panose="020B0609020204030204" pitchFamily="49" charset="0"/>
                <a:cs typeface="Consolas" panose="020B0609020204030204" pitchFamily="49" charset="0"/>
              </a:rPr>
              <a:t>{2,}</a:t>
            </a:r>
          </a:p>
          <a:p>
            <a:r>
              <a:rPr lang="en-US" sz="1050" dirty="0">
                <a:latin typeface="Consolas" panose="020B0609020204030204" pitchFamily="49" charset="0"/>
                <a:cs typeface="Consolas" panose="020B0609020204030204" pitchFamily="49" charset="0"/>
              </a:rPr>
              <a:t>min: Integer</a:t>
            </a:r>
          </a:p>
          <a:p>
            <a:r>
              <a:rPr lang="en-US" sz="1050" dirty="0">
                <a:latin typeface="Consolas" panose="020B0609020204030204" pitchFamily="49" charset="0"/>
                <a:cs typeface="Consolas" panose="020B0609020204030204" pitchFamily="49" charset="0"/>
              </a:rPr>
              <a:t>max: Integer | </a:t>
            </a:r>
          </a:p>
          <a:p>
            <a:r>
              <a:rPr lang="en-US" sz="1050" dirty="0">
                <a:latin typeface="Consolas" panose="020B0609020204030204" pitchFamily="49" charset="0"/>
                <a:cs typeface="Consolas" panose="020B0609020204030204" pitchFamily="49" charset="0"/>
              </a:rPr>
              <a:t>     Unbounded</a:t>
            </a:r>
          </a:p>
          <a:p>
            <a:endParaRPr lang="en-US" sz="105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43" name="Conector recto 42"/>
          <p:cNvCxnSpPr>
            <a:cxnSpLocks/>
          </p:cNvCxnSpPr>
          <p:nvPr/>
        </p:nvCxnSpPr>
        <p:spPr>
          <a:xfrm>
            <a:off x="4372549" y="5558961"/>
            <a:ext cx="14382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43"/>
          <p:cNvCxnSpPr>
            <a:cxnSpLocks/>
          </p:cNvCxnSpPr>
          <p:nvPr/>
        </p:nvCxnSpPr>
        <p:spPr>
          <a:xfrm>
            <a:off x="5958238" y="5569194"/>
            <a:ext cx="1336516" cy="33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CuadroTexto 44"/>
          <p:cNvSpPr txBox="1"/>
          <p:nvPr/>
        </p:nvSpPr>
        <p:spPr>
          <a:xfrm>
            <a:off x="5922300" y="5560799"/>
            <a:ext cx="1438214" cy="1061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err="1">
                <a:latin typeface="Consolas" panose="020B0609020204030204" pitchFamily="49" charset="0"/>
                <a:cs typeface="Consolas" panose="020B0609020204030204" pitchFamily="49" charset="0"/>
              </a:rPr>
              <a:t>expresssions</a:t>
            </a:r>
            <a:r>
              <a:rPr lang="en-US" sz="1050" dirty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</a:p>
          <a:p>
            <a:r>
              <a:rPr lang="en-US" sz="1050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050" dirty="0" err="1">
                <a:latin typeface="Consolas" panose="020B0609020204030204" pitchFamily="49" charset="0"/>
                <a:cs typeface="Consolas" panose="020B0609020204030204" pitchFamily="49" charset="0"/>
              </a:rPr>
              <a:t>TripleExpr</a:t>
            </a:r>
            <a:r>
              <a:rPr lang="en-US" sz="1050" dirty="0">
                <a:latin typeface="Consolas" panose="020B0609020204030204" pitchFamily="49" charset="0"/>
                <a:cs typeface="Consolas" panose="020B0609020204030204" pitchFamily="49" charset="0"/>
              </a:rPr>
              <a:t>{2,}</a:t>
            </a:r>
          </a:p>
          <a:p>
            <a:r>
              <a:rPr lang="en-US" sz="1050" dirty="0">
                <a:latin typeface="Consolas" panose="020B0609020204030204" pitchFamily="49" charset="0"/>
                <a:cs typeface="Consolas" panose="020B0609020204030204" pitchFamily="49" charset="0"/>
              </a:rPr>
              <a:t>min: Integer</a:t>
            </a:r>
          </a:p>
          <a:p>
            <a:r>
              <a:rPr lang="en-US" sz="1050" dirty="0">
                <a:latin typeface="Consolas" panose="020B0609020204030204" pitchFamily="49" charset="0"/>
                <a:cs typeface="Consolas" panose="020B0609020204030204" pitchFamily="49" charset="0"/>
              </a:rPr>
              <a:t>max: Integer| </a:t>
            </a:r>
          </a:p>
          <a:p>
            <a:r>
              <a:rPr lang="en-US" sz="1050" dirty="0">
                <a:latin typeface="Consolas" panose="020B0609020204030204" pitchFamily="49" charset="0"/>
                <a:cs typeface="Consolas" panose="020B0609020204030204" pitchFamily="49" charset="0"/>
              </a:rPr>
              <a:t>     Unbounded</a:t>
            </a:r>
          </a:p>
          <a:p>
            <a:endParaRPr lang="en-US" sz="105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4816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expressions and grouping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99621" y="1521926"/>
            <a:ext cx="9719646" cy="560411"/>
          </a:xfrm>
        </p:spPr>
        <p:txBody>
          <a:bodyPr>
            <a:noAutofit/>
          </a:bodyPr>
          <a:lstStyle/>
          <a:p>
            <a:r>
              <a:rPr lang="en-US" sz="2800" dirty="0"/>
              <a:t>The each-of operator </a:t>
            </a:r>
            <a:r>
              <a:rPr lang="en-US" sz="2800" b="1" dirty="0">
                <a:solidFill>
                  <a:srgbClr val="00B0F0"/>
                </a:solidFill>
              </a:rPr>
              <a:t>;</a:t>
            </a:r>
            <a:r>
              <a:rPr lang="en-US" sz="2800" dirty="0"/>
              <a:t> combines triple expressions</a:t>
            </a:r>
          </a:p>
          <a:p>
            <a:pPr lvl="1"/>
            <a:r>
              <a:rPr lang="en-US" sz="2400" dirty="0"/>
              <a:t>Unordered sequence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1104955" y="2754735"/>
            <a:ext cx="3603872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User {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xsd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foaf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age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xsd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integer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email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xsd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5062194" y="2754735"/>
            <a:ext cx="6711884" cy="313932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alice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"Alice"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foaf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age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10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email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"alice@example.org"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bob  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"Robert Smith"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foaf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age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45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email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&lt;mailto:bob@example.org&gt;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carol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"Carol"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foaf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age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56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66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email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"carol@example.org"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10911652" y="3816564"/>
            <a:ext cx="47641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>
                <a:sym typeface="Wingdings" panose="05000000000000000000" pitchFamily="2" charset="2"/>
              </a:rPr>
              <a:t></a:t>
            </a:r>
            <a:endParaRPr lang="en-US" sz="2700" dirty="0"/>
          </a:p>
        </p:txBody>
      </p:sp>
      <p:sp>
        <p:nvSpPr>
          <p:cNvPr id="9" name="CuadroTexto 8"/>
          <p:cNvSpPr txBox="1"/>
          <p:nvPr/>
        </p:nvSpPr>
        <p:spPr>
          <a:xfrm>
            <a:off x="10911652" y="4878393"/>
            <a:ext cx="47641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>
                <a:sym typeface="Wingdings" panose="05000000000000000000" pitchFamily="2" charset="2"/>
              </a:rPr>
              <a:t>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3377736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Repeated properties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8565208" y="5601200"/>
            <a:ext cx="306475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Try it (</a:t>
            </a:r>
            <a:r>
              <a:rPr lang="en-US" sz="1350" dirty="0" err="1"/>
              <a:t>RDFShape</a:t>
            </a:r>
            <a:r>
              <a:rPr lang="en-US" sz="1350" dirty="0"/>
              <a:t>): </a:t>
            </a:r>
            <a:r>
              <a:rPr lang="en-US" sz="1350" dirty="0">
                <a:hlinkClick r:id="rId2"/>
              </a:rPr>
              <a:t>https://goo.gl/d3KWPJ</a:t>
            </a:r>
            <a:endParaRPr lang="en-US" sz="1350" dirty="0"/>
          </a:p>
        </p:txBody>
      </p:sp>
      <p:sp>
        <p:nvSpPr>
          <p:cNvPr id="5" name="CuadroTexto 4"/>
          <p:cNvSpPr txBox="1"/>
          <p:nvPr/>
        </p:nvSpPr>
        <p:spPr>
          <a:xfrm>
            <a:off x="820133" y="2061770"/>
            <a:ext cx="5035390" cy="406265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&lt;User&gt;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xsd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parent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@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&lt;Male&gt;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parent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@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&lt;Female&gt;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&lt;Male&gt;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gender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[</a:t>
            </a:r>
            <a:r>
              <a:rPr lang="en-US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Male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]</a:t>
            </a: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&lt;Female&gt;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gender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[</a:t>
            </a:r>
            <a:r>
              <a:rPr lang="en-US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Female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6096000" y="3292876"/>
            <a:ext cx="5486400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alice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"Alice"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parent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bob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carol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bob  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"Bob"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gender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Male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 </a:t>
            </a:r>
          </a:p>
          <a:p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carol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"Carol"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gender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Female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820133" y="1417638"/>
            <a:ext cx="9954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A </a:t>
            </a:r>
            <a:r>
              <a:rPr lang="es-ES" sz="2400" dirty="0" err="1"/>
              <a:t>repeated</a:t>
            </a:r>
            <a:r>
              <a:rPr lang="es-ES" sz="2400" dirty="0"/>
              <a:t> </a:t>
            </a:r>
            <a:r>
              <a:rPr lang="es-ES" sz="2400" dirty="0" err="1"/>
              <a:t>property</a:t>
            </a:r>
            <a:r>
              <a:rPr lang="es-ES" sz="2400" dirty="0"/>
              <a:t> </a:t>
            </a:r>
            <a:r>
              <a:rPr lang="es-ES" sz="2400" dirty="0" err="1"/>
              <a:t>indicates</a:t>
            </a:r>
            <a:r>
              <a:rPr lang="es-ES" sz="2400" dirty="0"/>
              <a:t> </a:t>
            </a:r>
            <a:r>
              <a:rPr lang="es-ES" sz="2400" dirty="0" err="1"/>
              <a:t>that</a:t>
            </a:r>
            <a:r>
              <a:rPr lang="es-ES" sz="2400" dirty="0"/>
              <a:t> </a:t>
            </a:r>
            <a:r>
              <a:rPr lang="es-ES" sz="2400" b="1" dirty="0" err="1"/>
              <a:t>each</a:t>
            </a:r>
            <a:r>
              <a:rPr lang="es-ES" sz="2400" b="1" dirty="0"/>
              <a:t> of</a:t>
            </a:r>
            <a:r>
              <a:rPr lang="es-ES" sz="2400" dirty="0"/>
              <a:t> </a:t>
            </a:r>
            <a:r>
              <a:rPr lang="es-ES" sz="2400" dirty="0" err="1"/>
              <a:t>the</a:t>
            </a:r>
            <a:r>
              <a:rPr lang="es-ES" sz="2400" dirty="0"/>
              <a:t> </a:t>
            </a:r>
            <a:r>
              <a:rPr lang="es-ES" sz="2400" dirty="0" err="1"/>
              <a:t>expressions</a:t>
            </a:r>
            <a:r>
              <a:rPr lang="es-ES" sz="2400" dirty="0"/>
              <a:t> </a:t>
            </a:r>
            <a:r>
              <a:rPr lang="es-ES" sz="2400" dirty="0" err="1"/>
              <a:t>must</a:t>
            </a:r>
            <a:r>
              <a:rPr lang="es-ES" sz="2400" dirty="0"/>
              <a:t> be </a:t>
            </a:r>
            <a:r>
              <a:rPr lang="es-ES" sz="2400" dirty="0" err="1"/>
              <a:t>satisfied</a:t>
            </a:r>
            <a:endParaRPr lang="es-ES" sz="2400" dirty="0"/>
          </a:p>
        </p:txBody>
      </p:sp>
      <p:sp>
        <p:nvSpPr>
          <p:cNvPr id="7" name="CuadroTexto 6"/>
          <p:cNvSpPr txBox="1"/>
          <p:nvPr/>
        </p:nvSpPr>
        <p:spPr>
          <a:xfrm>
            <a:off x="6064042" y="2427144"/>
            <a:ext cx="57724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err="1"/>
              <a:t>Means</a:t>
            </a:r>
            <a:r>
              <a:rPr lang="es-ES" sz="2400" dirty="0"/>
              <a:t> </a:t>
            </a:r>
            <a:r>
              <a:rPr lang="es-ES" sz="2400" dirty="0" err="1"/>
              <a:t>that</a:t>
            </a:r>
            <a:r>
              <a:rPr lang="es-ES" sz="2400" dirty="0"/>
              <a:t> </a:t>
            </a:r>
            <a:r>
              <a:rPr lang="en-US" sz="24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&lt;User&gt;</a:t>
            </a:r>
            <a:r>
              <a:rPr lang="es-ES" sz="2400" dirty="0"/>
              <a:t> </a:t>
            </a:r>
            <a:r>
              <a:rPr lang="es-ES" sz="2400" dirty="0" err="1"/>
              <a:t>must</a:t>
            </a:r>
            <a:r>
              <a:rPr lang="es-ES" sz="2400" dirty="0"/>
              <a:t> </a:t>
            </a:r>
            <a:r>
              <a:rPr lang="es-ES" sz="2400" dirty="0" err="1"/>
              <a:t>have</a:t>
            </a:r>
            <a:r>
              <a:rPr lang="es-ES" sz="2400" dirty="0"/>
              <a:t> </a:t>
            </a:r>
            <a:r>
              <a:rPr lang="es-ES" sz="2400" dirty="0" err="1"/>
              <a:t>two</a:t>
            </a:r>
            <a:r>
              <a:rPr lang="es-ES" sz="2400" dirty="0"/>
              <a:t> </a:t>
            </a:r>
            <a:r>
              <a:rPr lang="es-ES" sz="2400" dirty="0" err="1"/>
              <a:t>parents</a:t>
            </a:r>
            <a:r>
              <a:rPr lang="es-ES" sz="2400" dirty="0"/>
              <a:t>, </a:t>
            </a:r>
          </a:p>
          <a:p>
            <a:r>
              <a:rPr lang="es-ES" sz="2400" dirty="0"/>
              <a:t>  </a:t>
            </a:r>
            <a:r>
              <a:rPr lang="es-ES" sz="2400" dirty="0" err="1"/>
              <a:t>one</a:t>
            </a:r>
            <a:r>
              <a:rPr lang="es-ES" sz="2400" dirty="0"/>
              <a:t> </a:t>
            </a:r>
            <a:r>
              <a:rPr lang="es-ES" sz="2400" dirty="0" err="1"/>
              <a:t>male</a:t>
            </a:r>
            <a:r>
              <a:rPr lang="es-ES" sz="2400" dirty="0"/>
              <a:t> and </a:t>
            </a:r>
            <a:r>
              <a:rPr lang="es-ES" sz="2400" dirty="0" err="1"/>
              <a:t>another</a:t>
            </a:r>
            <a:r>
              <a:rPr lang="es-ES" sz="2400" dirty="0"/>
              <a:t> </a:t>
            </a:r>
            <a:r>
              <a:rPr lang="es-ES" sz="2400" dirty="0" err="1"/>
              <a:t>female</a:t>
            </a:r>
            <a:endParaRPr lang="es-ES" sz="2400" dirty="0"/>
          </a:p>
        </p:txBody>
      </p:sp>
      <p:sp>
        <p:nvSpPr>
          <p:cNvPr id="8" name="Flecha derecha 7"/>
          <p:cNvSpPr/>
          <p:nvPr/>
        </p:nvSpPr>
        <p:spPr>
          <a:xfrm>
            <a:off x="5124241" y="2750309"/>
            <a:ext cx="939800" cy="184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95453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Cardinalities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70856" y="1417638"/>
            <a:ext cx="7053943" cy="1227664"/>
          </a:xfrm>
        </p:spPr>
        <p:txBody>
          <a:bodyPr>
            <a:noAutofit/>
          </a:bodyPr>
          <a:lstStyle/>
          <a:p>
            <a:r>
              <a:rPr lang="en-US" sz="2800" dirty="0"/>
              <a:t>Inspired by regular expressions</a:t>
            </a:r>
          </a:p>
          <a:p>
            <a:pPr lvl="1"/>
            <a:r>
              <a:rPr lang="en-US" sz="2400" dirty="0"/>
              <a:t>Traditional operators: *, +, ?</a:t>
            </a:r>
          </a:p>
          <a:p>
            <a:pPr lvl="1"/>
            <a:r>
              <a:rPr lang="en-US" sz="2400" dirty="0"/>
              <a:t>…plus cardinalities {m, n}</a:t>
            </a:r>
          </a:p>
          <a:p>
            <a:pPr lvl="1"/>
            <a:r>
              <a:rPr lang="en-US" sz="2400" dirty="0"/>
              <a:t>If omitted {1,1} = default cardinality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354946"/>
              </p:ext>
            </p:extLst>
          </p:nvPr>
        </p:nvGraphicFramePr>
        <p:xfrm>
          <a:off x="3758772" y="3418373"/>
          <a:ext cx="4314136" cy="22402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08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5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3149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*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0</a:t>
                      </a:r>
                      <a:r>
                        <a:rPr lang="en-US" sz="2000" baseline="0" dirty="0"/>
                        <a:t> or more</a:t>
                      </a:r>
                      <a:endParaRPr lang="en-US" sz="2000" dirty="0"/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+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 or</a:t>
                      </a:r>
                      <a:r>
                        <a:rPr lang="en-US" sz="2000" baseline="0" dirty="0"/>
                        <a:t> more</a:t>
                      </a:r>
                      <a:endParaRPr lang="en-US" sz="2000" dirty="0"/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149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?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0 or 1</a:t>
                      </a: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149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{m}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m repetitions</a:t>
                      </a: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3149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{</a:t>
                      </a:r>
                      <a:r>
                        <a:rPr lang="en-US" sz="2000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m,n</a:t>
                      </a:r>
                      <a:r>
                        <a:rPr lang="en-US" sz="20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}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Between m and n repetitions</a:t>
                      </a: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3149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{m,}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m or more repetitions</a:t>
                      </a: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31726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with cardinalities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781050" y="2207078"/>
            <a:ext cx="4534137" cy="31085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s-ES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User</a:t>
            </a:r>
            <a:r>
              <a:rPr lang="es-E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{</a:t>
            </a:r>
          </a:p>
          <a:p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name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xsd</a:t>
            </a:r>
            <a:r>
              <a:rPr lang="es-E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s-E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worksFor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@</a:t>
            </a:r>
            <a:r>
              <a:rPr lang="es-E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&lt;Company&gt;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?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s-E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follows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@</a:t>
            </a:r>
            <a:r>
              <a:rPr lang="es-E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s-ES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User</a:t>
            </a:r>
            <a:r>
              <a:rPr lang="es-E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*</a:t>
            </a:r>
            <a:endParaRPr lang="es-E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endParaRPr lang="es-E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&lt;Company&gt;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{</a:t>
            </a:r>
          </a:p>
          <a:p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founder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@</a:t>
            </a:r>
            <a:r>
              <a:rPr lang="es-E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s-ES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User</a:t>
            </a:r>
            <a:r>
              <a:rPr lang="es-E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? ;</a:t>
            </a:r>
            <a:endParaRPr lang="es-E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employee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@</a:t>
            </a:r>
            <a:r>
              <a:rPr lang="es-E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s-ES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User</a:t>
            </a:r>
            <a:r>
              <a:rPr lang="es-E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{1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100}</a:t>
            </a:r>
          </a:p>
          <a:p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5416144" y="2207080"/>
            <a:ext cx="6394856" cy="39703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alice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</a:t>
            </a:r>
            <a:r>
              <a:rPr lang="es-E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name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</a:t>
            </a:r>
            <a:r>
              <a:rPr lang="es-E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"Alice"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s-E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s-E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follows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bob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s-E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s-E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worksFor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OurCompany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endParaRPr lang="es-E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</a:p>
          <a:p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bob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s-E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name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</a:t>
            </a:r>
            <a:r>
              <a:rPr lang="es-E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"Robert"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s-E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s-E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worksFor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OurCompany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endParaRPr lang="es-E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s-E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carol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</a:t>
            </a:r>
            <a:r>
              <a:rPr lang="es-E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name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</a:t>
            </a:r>
            <a:r>
              <a:rPr lang="es-E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"Carol"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s-E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s-E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follows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alice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endParaRPr lang="es-E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</a:p>
          <a:p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dave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</a:t>
            </a:r>
            <a:r>
              <a:rPr lang="es-E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name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</a:t>
            </a:r>
            <a:r>
              <a:rPr lang="es-E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s-ES" dirty="0" err="1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Dave</a:t>
            </a:r>
            <a:r>
              <a:rPr lang="es-E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endParaRPr lang="es-E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</a:p>
          <a:p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OurCompany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founder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dave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s-E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s-E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employee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alice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bob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7300442" y="6205091"/>
            <a:ext cx="3036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Try </a:t>
            </a:r>
            <a:r>
              <a:rPr lang="es-ES" dirty="0" err="1"/>
              <a:t>it</a:t>
            </a:r>
            <a:r>
              <a:rPr lang="es-ES" dirty="0"/>
              <a:t>: </a:t>
            </a:r>
            <a:r>
              <a:rPr lang="es-ES" dirty="0">
                <a:hlinkClick r:id="rId2"/>
              </a:rPr>
              <a:t>https://goo.gl/ddQHPo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582741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Choices - </a:t>
            </a:r>
            <a:r>
              <a:rPr lang="en-US" dirty="0" err="1"/>
              <a:t>OneOf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45126" y="1733828"/>
            <a:ext cx="10737274" cy="601354"/>
          </a:xfrm>
        </p:spPr>
        <p:txBody>
          <a:bodyPr>
            <a:noAutofit/>
          </a:bodyPr>
          <a:lstStyle/>
          <a:p>
            <a:r>
              <a:rPr lang="en-US" sz="2800" dirty="0"/>
              <a:t>The one-of operator </a:t>
            </a:r>
            <a:r>
              <a:rPr lang="en-US" sz="2800" dirty="0">
                <a:solidFill>
                  <a:srgbClr val="00B0F0"/>
                </a:solidFill>
              </a:rPr>
              <a:t>|</a:t>
            </a:r>
            <a:r>
              <a:rPr lang="en-US" sz="2800" dirty="0"/>
              <a:t> represents alternatives (either one or the other)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5556915" y="2795678"/>
            <a:ext cx="5376793" cy="286232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alice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name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</a:t>
            </a:r>
            <a:r>
              <a:rPr lang="es-E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"Alice Cooper"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endParaRPr lang="es-E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</a:p>
          <a:p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bob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s-E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givenName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"Bob"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"Robert"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s-E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</a:t>
            </a:r>
            <a:r>
              <a:rPr lang="es-E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lastName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s-E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"Smith"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endParaRPr lang="es-E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s-E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carol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name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</a:t>
            </a:r>
            <a:r>
              <a:rPr lang="es-E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"Carol King"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s-E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</a:t>
            </a:r>
            <a:r>
              <a:rPr lang="es-E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givenName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"Carol"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s-E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</a:t>
            </a:r>
            <a:r>
              <a:rPr lang="es-E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lastName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s-E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"King"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endParaRPr lang="es-E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s-E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dave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s-E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foaf</a:t>
            </a:r>
            <a:r>
              <a:rPr lang="es-E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name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s-E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s-ES" dirty="0" err="1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Dave</a:t>
            </a:r>
            <a:r>
              <a:rPr lang="es-E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845127" y="2795678"/>
            <a:ext cx="4441787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User {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xsd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|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givenName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xsd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lastName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xsd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7149514" y="6190134"/>
            <a:ext cx="306128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Try it (</a:t>
            </a:r>
            <a:r>
              <a:rPr lang="en-US" sz="1350" dirty="0" err="1"/>
              <a:t>RDFShape</a:t>
            </a:r>
            <a:r>
              <a:rPr lang="en-US" sz="1350" dirty="0"/>
              <a:t>): </a:t>
            </a:r>
            <a:r>
              <a:rPr lang="en-US" sz="1350" dirty="0">
                <a:hlinkClick r:id="rId2"/>
              </a:rPr>
              <a:t>https://goo.gl/hCvyRN</a:t>
            </a:r>
            <a:endParaRPr lang="en-US" sz="1350" dirty="0"/>
          </a:p>
        </p:txBody>
      </p:sp>
      <p:sp>
        <p:nvSpPr>
          <p:cNvPr id="7" name="CuadroTexto 6"/>
          <p:cNvSpPr txBox="1"/>
          <p:nvPr/>
        </p:nvSpPr>
        <p:spPr>
          <a:xfrm>
            <a:off x="10457295" y="4151315"/>
            <a:ext cx="47641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>
                <a:sym typeface="Wingdings" panose="05000000000000000000" pitchFamily="2" charset="2"/>
              </a:rPr>
              <a:t></a:t>
            </a:r>
            <a:endParaRPr lang="en-US" sz="2700" dirty="0"/>
          </a:p>
        </p:txBody>
      </p:sp>
      <p:sp>
        <p:nvSpPr>
          <p:cNvPr id="8" name="CuadroTexto 7"/>
          <p:cNvSpPr txBox="1"/>
          <p:nvPr/>
        </p:nvSpPr>
        <p:spPr>
          <a:xfrm>
            <a:off x="10457295" y="5162320"/>
            <a:ext cx="47641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>
                <a:sym typeface="Wingdings" panose="05000000000000000000" pitchFamily="2" charset="2"/>
              </a:rPr>
              <a:t>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2746159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ShEx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51857" y="1591736"/>
            <a:ext cx="8840410" cy="4525963"/>
          </a:xfrm>
        </p:spPr>
        <p:txBody>
          <a:bodyPr>
            <a:normAutofit/>
          </a:bodyPr>
          <a:lstStyle/>
          <a:p>
            <a:r>
              <a:rPr lang="en-GB" sz="3200" dirty="0" err="1"/>
              <a:t>ShEx</a:t>
            </a:r>
            <a:r>
              <a:rPr lang="en-GB" sz="3200" dirty="0"/>
              <a:t> (Shape Expressions Language)</a:t>
            </a:r>
          </a:p>
          <a:p>
            <a:r>
              <a:rPr lang="en-GB" sz="3200" dirty="0"/>
              <a:t>Goal: RDF validation &amp; description</a:t>
            </a:r>
          </a:p>
          <a:p>
            <a:r>
              <a:rPr lang="en-GB" sz="3200" dirty="0"/>
              <a:t>Design objectives: High level, concise, human-readable, machine </a:t>
            </a:r>
            <a:r>
              <a:rPr lang="en-GB" sz="3200" dirty="0" err="1"/>
              <a:t>processable</a:t>
            </a:r>
            <a:r>
              <a:rPr lang="en-GB" sz="3200" dirty="0"/>
              <a:t> language</a:t>
            </a:r>
          </a:p>
          <a:p>
            <a:r>
              <a:rPr lang="en-GB" sz="3200" dirty="0"/>
              <a:t>Syntax inspired by SPARQL, Turtle</a:t>
            </a:r>
          </a:p>
          <a:p>
            <a:r>
              <a:rPr lang="en-GB" sz="3200" dirty="0"/>
              <a:t>Semantics inspired by </a:t>
            </a:r>
            <a:r>
              <a:rPr lang="en-GB" sz="3200" dirty="0" err="1"/>
              <a:t>RelaxNG</a:t>
            </a:r>
            <a:endParaRPr lang="en-GB" sz="3200" dirty="0"/>
          </a:p>
          <a:p>
            <a:r>
              <a:rPr lang="en-GB" sz="3200" dirty="0"/>
              <a:t>Official info: </a:t>
            </a:r>
            <a:r>
              <a:rPr lang="en-GB" sz="3200" dirty="0">
                <a:solidFill>
                  <a:schemeClr val="accent1">
                    <a:lumMod val="50000"/>
                  </a:schemeClr>
                </a:solidFill>
                <a:hlinkClick r:id="rId2"/>
              </a:rPr>
              <a:t>http://shex.io</a:t>
            </a:r>
            <a:endParaRPr lang="en-GB" sz="32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7938335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Node constraints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569668"/>
              </p:ext>
            </p:extLst>
          </p:nvPr>
        </p:nvGraphicFramePr>
        <p:xfrm>
          <a:off x="1018309" y="1855749"/>
          <a:ext cx="10155382" cy="40710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56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1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385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8705">
                <a:tc>
                  <a:txBody>
                    <a:bodyPr/>
                    <a:lstStyle/>
                    <a:p>
                      <a:r>
                        <a:rPr lang="en-US" sz="1800" dirty="0"/>
                        <a:t>Type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Example</a:t>
                      </a:r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Description</a:t>
                      </a:r>
                      <a:endParaRPr lang="en-US" sz="1800" dirty="0">
                        <a:solidFill>
                          <a:schemeClr val="tx2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585">
                <a:tc>
                  <a:txBody>
                    <a:bodyPr/>
                    <a:lstStyle/>
                    <a:p>
                      <a:r>
                        <a:rPr lang="en-US" sz="1800" dirty="0"/>
                        <a:t>Anything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The value can be anything</a:t>
                      </a:r>
                      <a:endParaRPr lang="en-US" sz="1800" dirty="0">
                        <a:solidFill>
                          <a:schemeClr val="tx2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1585">
                <a:tc>
                  <a:txBody>
                    <a:bodyPr/>
                    <a:lstStyle/>
                    <a:p>
                      <a:r>
                        <a:rPr lang="en-US" sz="1800" dirty="0" err="1"/>
                        <a:t>Datatype</a:t>
                      </a:r>
                      <a:endParaRPr lang="en-US" sz="1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err="1">
                          <a:solidFill>
                            <a:srgbClr val="006666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xsd</a:t>
                      </a:r>
                      <a:r>
                        <a:rPr lang="en-US" sz="1800" dirty="0" err="1">
                          <a:solidFill>
                            <a:schemeClr val="tx2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: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string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Matches a literal with data</a:t>
                      </a:r>
                      <a:r>
                        <a:rPr lang="en-US" sz="1800" baseline="0" dirty="0"/>
                        <a:t>type </a:t>
                      </a:r>
                      <a:r>
                        <a:rPr lang="en-US" sz="1800" dirty="0" err="1">
                          <a:solidFill>
                            <a:srgbClr val="006666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xsd</a:t>
                      </a:r>
                      <a:r>
                        <a:rPr lang="en-US" sz="1800" dirty="0" err="1">
                          <a:solidFill>
                            <a:srgbClr val="00B0F0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: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string</a:t>
                      </a:r>
                      <a:endParaRPr lang="en-US" sz="1800" dirty="0">
                        <a:solidFill>
                          <a:schemeClr val="tx2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r>
                        <a:rPr lang="en-US" sz="1800" dirty="0"/>
                        <a:t>Kind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IRI </a:t>
                      </a:r>
                      <a:r>
                        <a:rPr lang="en-US" sz="1800" dirty="0" err="1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BNode</a:t>
                      </a:r>
                      <a:r>
                        <a:rPr lang="en-US" sz="1800" baseline="0" dirty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</a:p>
                    <a:p>
                      <a:r>
                        <a:rPr lang="en-US" sz="1800" baseline="0" dirty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Literal </a:t>
                      </a:r>
                      <a:r>
                        <a:rPr lang="en-US" sz="1800" baseline="0" dirty="0" err="1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NonLiteral</a:t>
                      </a:r>
                      <a:endParaRPr lang="en-US" sz="1800" dirty="0">
                        <a:solidFill>
                          <a:srgbClr val="0000FF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The object must have that kind</a:t>
                      </a:r>
                      <a:endParaRPr lang="en-US" sz="1800" dirty="0">
                        <a:solidFill>
                          <a:schemeClr val="tx2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0899">
                <a:tc>
                  <a:txBody>
                    <a:bodyPr/>
                    <a:lstStyle/>
                    <a:p>
                      <a:r>
                        <a:rPr lang="en-US" sz="1800" dirty="0"/>
                        <a:t>Value set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2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[:Male :Female ]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The value must be </a:t>
                      </a:r>
                      <a:r>
                        <a:rPr lang="en-US" sz="1800" dirty="0">
                          <a:solidFill>
                            <a:schemeClr val="tx2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:Male </a:t>
                      </a:r>
                      <a:r>
                        <a:rPr lang="en-US" sz="1800" dirty="0"/>
                        <a:t>or </a:t>
                      </a:r>
                      <a:r>
                        <a:rPr lang="en-US" sz="1800" dirty="0">
                          <a:solidFill>
                            <a:schemeClr val="tx2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:Female</a:t>
                      </a: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1585">
                <a:tc>
                  <a:txBody>
                    <a:bodyPr/>
                    <a:lstStyle/>
                    <a:p>
                      <a:r>
                        <a:rPr lang="en-US" sz="1800" dirty="0"/>
                        <a:t>Reference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70C0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@</a:t>
                      </a:r>
                      <a:r>
                        <a:rPr lang="en-US" sz="1800" dirty="0">
                          <a:solidFill>
                            <a:schemeClr val="tx2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&lt;User&gt;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The value must have </a:t>
                      </a:r>
                      <a:r>
                        <a:rPr lang="en-US" sz="1800" baseline="0" dirty="0"/>
                        <a:t>shape </a:t>
                      </a:r>
                      <a:r>
                        <a:rPr lang="en-US" sz="1800" baseline="0" dirty="0">
                          <a:solidFill>
                            <a:schemeClr val="tx2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&lt;User&gt;</a:t>
                      </a:r>
                      <a:endParaRPr lang="en-US" sz="1800" dirty="0">
                        <a:solidFill>
                          <a:schemeClr val="tx2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6573">
                <a:tc>
                  <a:txBody>
                    <a:bodyPr/>
                    <a:lstStyle/>
                    <a:p>
                      <a:r>
                        <a:rPr lang="en-US" sz="1800" dirty="0"/>
                        <a:t>Composed with</a:t>
                      </a:r>
                    </a:p>
                    <a:p>
                      <a:r>
                        <a:rPr lang="en-US" sz="1800" baseline="0" dirty="0">
                          <a:solidFill>
                            <a:srgbClr val="00B0F0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OR AND NOT</a:t>
                      </a:r>
                      <a:endParaRPr lang="en-US" sz="1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err="1">
                          <a:solidFill>
                            <a:srgbClr val="006666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xsd</a:t>
                      </a:r>
                      <a:r>
                        <a:rPr lang="en-US" sz="1800" dirty="0" err="1">
                          <a:solidFill>
                            <a:srgbClr val="00B0F0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: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string</a:t>
                      </a:r>
                      <a:r>
                        <a:rPr lang="en-US" sz="1800" baseline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18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OR</a:t>
                      </a:r>
                      <a:r>
                        <a:rPr lang="en-US" sz="1800" baseline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  <a:r>
                        <a:rPr lang="en-US" sz="1800" baseline="0" dirty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IRI</a:t>
                      </a:r>
                      <a:endParaRPr lang="en-US" sz="1800" dirty="0">
                        <a:solidFill>
                          <a:srgbClr val="0000FF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The value must have datatype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dirty="0" err="1">
                          <a:solidFill>
                            <a:srgbClr val="006666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xsd</a:t>
                      </a:r>
                      <a:r>
                        <a:rPr lang="en-US" sz="1800" dirty="0" err="1">
                          <a:solidFill>
                            <a:srgbClr val="00B0F0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: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string</a:t>
                      </a:r>
                      <a:r>
                        <a:rPr lang="en-US" sz="1800" baseline="0" dirty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 </a:t>
                      </a:r>
                      <a:r>
                        <a:rPr lang="en-US" sz="1800" dirty="0"/>
                        <a:t>or be an IRI</a:t>
                      </a: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6573">
                <a:tc>
                  <a:txBody>
                    <a:bodyPr/>
                    <a:lstStyle/>
                    <a:p>
                      <a:r>
                        <a:rPr lang="en-US" sz="1800" dirty="0"/>
                        <a:t>IRI Range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err="1">
                          <a:solidFill>
                            <a:srgbClr val="006666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foaf</a:t>
                      </a:r>
                      <a:r>
                        <a:rPr lang="en-US" sz="1800" dirty="0">
                          <a:solidFill>
                            <a:schemeClr val="tx2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:~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The value must start with</a:t>
                      </a:r>
                      <a:r>
                        <a:rPr lang="en-US" sz="1800" baseline="0" dirty="0"/>
                        <a:t> the IRI associated with </a:t>
                      </a:r>
                      <a:r>
                        <a:rPr lang="en-US" sz="1800" dirty="0" err="1">
                          <a:solidFill>
                            <a:srgbClr val="006666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foaf</a:t>
                      </a:r>
                      <a:endParaRPr lang="en-US" sz="1800" dirty="0">
                        <a:solidFill>
                          <a:srgbClr val="006666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en-US" sz="1800" dirty="0"/>
                        <a:t>Any except...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2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 :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Checked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Any value except </a:t>
                      </a:r>
                      <a:r>
                        <a:rPr lang="en-US" sz="1800" dirty="0">
                          <a:solidFill>
                            <a:schemeClr val="tx2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: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Checked</a:t>
                      </a: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0920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No constraint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600" y="2057402"/>
            <a:ext cx="9601200" cy="973159"/>
          </a:xfrm>
        </p:spPr>
        <p:txBody>
          <a:bodyPr>
            <a:noAutofit/>
          </a:bodyPr>
          <a:lstStyle/>
          <a:p>
            <a:r>
              <a:rPr lang="en-US" sz="3200" dirty="0"/>
              <a:t>A dot (.) matches anything </a:t>
            </a:r>
            <a:r>
              <a:rPr lang="en-US" sz="3200" dirty="0">
                <a:sym typeface="Symbol" panose="05050102010706020507" pitchFamily="18" charset="2"/>
              </a:rPr>
              <a:t> n</a:t>
            </a:r>
            <a:r>
              <a:rPr lang="en-US" sz="3200" dirty="0"/>
              <a:t>o constraint on values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9114891" y="5981477"/>
            <a:ext cx="25573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Try it: </a:t>
            </a:r>
            <a:r>
              <a:rPr lang="en-US" sz="1600" dirty="0">
                <a:hlinkClick r:id="rId2"/>
              </a:rPr>
              <a:t>https://goo.gl/LNVg4p</a:t>
            </a:r>
            <a:endParaRPr lang="en-US" sz="1600" dirty="0"/>
          </a:p>
        </p:txBody>
      </p:sp>
      <p:sp>
        <p:nvSpPr>
          <p:cNvPr id="5" name="CuadroTexto 4"/>
          <p:cNvSpPr txBox="1"/>
          <p:nvPr/>
        </p:nvSpPr>
        <p:spPr>
          <a:xfrm>
            <a:off x="913411" y="2973591"/>
            <a:ext cx="3486134" cy="1938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User {</a:t>
            </a: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affiliation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email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birthDate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703356" y="3424369"/>
            <a:ext cx="6789259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alice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"Alice"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affiliation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[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OurCompany</a:t>
            </a:r>
            <a:r>
              <a:rPr lang="en-U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]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email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&lt;mailto:alice@example.org&gt;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birthDate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"2010-08-23"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^^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xsd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date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5083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/>
              <a:t>Datatypes</a:t>
            </a:r>
            <a:endParaRPr lang="en-US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29491" y="1676401"/>
            <a:ext cx="9601200" cy="944182"/>
          </a:xfrm>
        </p:spPr>
        <p:txBody>
          <a:bodyPr>
            <a:noAutofit/>
          </a:bodyPr>
          <a:lstStyle/>
          <a:p>
            <a:r>
              <a:rPr lang="en-US" sz="2800" dirty="0" err="1"/>
              <a:t>Datatypes</a:t>
            </a:r>
            <a:r>
              <a:rPr lang="en-US" sz="2800" dirty="0"/>
              <a:t> are directly declared by their URIs</a:t>
            </a:r>
          </a:p>
          <a:p>
            <a:pPr lvl="1"/>
            <a:r>
              <a:rPr lang="en-US" sz="2400" dirty="0"/>
              <a:t>Predefined </a:t>
            </a:r>
            <a:r>
              <a:rPr lang="en-US" sz="2400" dirty="0" err="1"/>
              <a:t>datatypes</a:t>
            </a:r>
            <a:r>
              <a:rPr lang="en-US" sz="2400" dirty="0"/>
              <a:t> from XML Schema: </a:t>
            </a:r>
          </a:p>
          <a:p>
            <a:pPr lvl="2"/>
            <a:r>
              <a:rPr lang="en-US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xsd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sz="20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xsd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integer</a:t>
            </a:r>
            <a:r>
              <a:rPr lang="en-US" sz="20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xsd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date</a:t>
            </a:r>
            <a:r>
              <a:rPr lang="en-US" sz="20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/>
              <a:t>...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429491" y="3059045"/>
            <a:ext cx="4558970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User {</a:t>
            </a: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xsd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birthDate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xsd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date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5032911" y="3415427"/>
            <a:ext cx="6814686" cy="286232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alice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2000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"Alice"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birthDate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"2010-08-23"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^^</a:t>
            </a:r>
            <a:r>
              <a:rPr lang="en-US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xsd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date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bob   </a:t>
            </a:r>
            <a:r>
              <a:rPr lang="en-US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2000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"Robert"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birthDate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"Unknown"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carol </a:t>
            </a:r>
            <a:r>
              <a:rPr lang="en-US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_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unknown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birthDate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2012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8344009" y="6385488"/>
            <a:ext cx="225965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Try it: </a:t>
            </a:r>
            <a:r>
              <a:rPr lang="en-US" sz="1350" dirty="0">
                <a:hlinkClick r:id="rId2"/>
              </a:rPr>
              <a:t>https://goo.gl/neVWeC</a:t>
            </a:r>
            <a:endParaRPr lang="en-US" sz="1350" dirty="0"/>
          </a:p>
        </p:txBody>
      </p:sp>
      <p:sp>
        <p:nvSpPr>
          <p:cNvPr id="7" name="CuadroTexto 6"/>
          <p:cNvSpPr txBox="1"/>
          <p:nvPr/>
        </p:nvSpPr>
        <p:spPr>
          <a:xfrm>
            <a:off x="11224527" y="5301044"/>
            <a:ext cx="47641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>
                <a:sym typeface="Wingdings" panose="05000000000000000000" pitchFamily="2" charset="2"/>
              </a:rPr>
              <a:t></a:t>
            </a:r>
            <a:endParaRPr lang="en-US" sz="2700" dirty="0"/>
          </a:p>
        </p:txBody>
      </p:sp>
      <p:sp>
        <p:nvSpPr>
          <p:cNvPr id="8" name="CuadroTexto 7"/>
          <p:cNvSpPr txBox="1"/>
          <p:nvPr/>
        </p:nvSpPr>
        <p:spPr>
          <a:xfrm>
            <a:off x="11224527" y="4363400"/>
            <a:ext cx="47641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>
                <a:sym typeface="Wingdings" panose="05000000000000000000" pitchFamily="2" charset="2"/>
              </a:rPr>
              <a:t>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3677624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Facets on </a:t>
            </a:r>
            <a:r>
              <a:rPr lang="en-US" dirty="0" err="1"/>
              <a:t>Datatypes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It is possible to qualify the </a:t>
            </a:r>
            <a:r>
              <a:rPr lang="en-US" sz="3200" dirty="0" err="1"/>
              <a:t>datatype</a:t>
            </a:r>
            <a:r>
              <a:rPr lang="en-US" sz="3200" dirty="0"/>
              <a:t> with XML Schema facets</a:t>
            </a:r>
          </a:p>
          <a:p>
            <a:pPr lvl="1"/>
            <a:r>
              <a:rPr lang="en-US" sz="2800" dirty="0"/>
              <a:t>See: </a:t>
            </a:r>
            <a:r>
              <a:rPr lang="en-US" sz="2800" dirty="0">
                <a:hlinkClick r:id="rId2"/>
              </a:rPr>
              <a:t>http://www.w3.org/TR/xmlschema-2/#rf-facets</a:t>
            </a:r>
            <a:endParaRPr lang="en-US" sz="2800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0433962"/>
              </p:ext>
            </p:extLst>
          </p:nvPr>
        </p:nvGraphicFramePr>
        <p:xfrm>
          <a:off x="1925782" y="3069139"/>
          <a:ext cx="8478981" cy="2874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009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1067">
                <a:tc>
                  <a:txBody>
                    <a:bodyPr/>
                    <a:lstStyle/>
                    <a:p>
                      <a:r>
                        <a:rPr lang="en-US" sz="1800" dirty="0"/>
                        <a:t>Facet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Description</a:t>
                      </a:r>
                      <a:endParaRPr lang="en-US" sz="1800" dirty="0">
                        <a:solidFill>
                          <a:schemeClr val="tx2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1800" dirty="0" err="1"/>
                        <a:t>MinInclusive</a:t>
                      </a:r>
                      <a:r>
                        <a:rPr lang="en-US" sz="1800" dirty="0"/>
                        <a:t>, </a:t>
                      </a:r>
                      <a:r>
                        <a:rPr lang="en-US" sz="1800" dirty="0" err="1"/>
                        <a:t>MaxInclusive</a:t>
                      </a:r>
                      <a:endParaRPr lang="en-US" sz="1800" dirty="0"/>
                    </a:p>
                    <a:p>
                      <a:r>
                        <a:rPr lang="en-US" sz="1800" dirty="0" err="1"/>
                        <a:t>MinExclusive</a:t>
                      </a:r>
                      <a:r>
                        <a:rPr lang="en-US" sz="1800" dirty="0"/>
                        <a:t>,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baseline="0" dirty="0" err="1"/>
                        <a:t>M</a:t>
                      </a:r>
                      <a:r>
                        <a:rPr lang="en-US" sz="1800" dirty="0" err="1"/>
                        <a:t>axExclusive</a:t>
                      </a:r>
                      <a:endParaRPr lang="en-US" sz="1800" dirty="0"/>
                    </a:p>
                    <a:p>
                      <a:endParaRPr lang="en-US" sz="1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Constraints on numeric values which declare the min/max value allowed (either included or excluded)</a:t>
                      </a:r>
                      <a:endParaRPr lang="en-US" sz="1800" dirty="0">
                        <a:solidFill>
                          <a:schemeClr val="tx2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r>
                        <a:rPr lang="en-US" sz="1800" dirty="0" err="1"/>
                        <a:t>TotalDigits</a:t>
                      </a:r>
                      <a:r>
                        <a:rPr lang="en-US" sz="1800" dirty="0"/>
                        <a:t>, </a:t>
                      </a:r>
                      <a:r>
                        <a:rPr lang="en-US" sz="1800" dirty="0" err="1"/>
                        <a:t>FractionDigits</a:t>
                      </a:r>
                      <a:endParaRPr lang="en-US" sz="1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Constraints on</a:t>
                      </a:r>
                      <a:r>
                        <a:rPr lang="en-US" sz="1800" baseline="0" dirty="0"/>
                        <a:t> numeric values which declare the total digits and fraction digits allowed</a:t>
                      </a:r>
                      <a:endParaRPr lang="en-US" sz="1800" dirty="0">
                        <a:solidFill>
                          <a:schemeClr val="tx2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r>
                        <a:rPr lang="en-US" sz="1800" dirty="0"/>
                        <a:t>Length, </a:t>
                      </a:r>
                      <a:r>
                        <a:rPr lang="en-US" sz="1800" dirty="0" err="1"/>
                        <a:t>MinLength</a:t>
                      </a:r>
                      <a:r>
                        <a:rPr lang="en-US" sz="1800" dirty="0"/>
                        <a:t>,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baseline="0" dirty="0" err="1"/>
                        <a:t>MaxLength</a:t>
                      </a:r>
                      <a:endParaRPr lang="en-US" sz="1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Constraint</a:t>
                      </a:r>
                      <a:r>
                        <a:rPr lang="en-US" sz="1800" baseline="0" dirty="0"/>
                        <a:t>s on string values which declare the length allowed, or the min/max length allowed</a:t>
                      </a:r>
                      <a:endParaRPr lang="en-US" sz="1800" dirty="0">
                        <a:solidFill>
                          <a:schemeClr val="tx2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5748">
                <a:tc>
                  <a:txBody>
                    <a:bodyPr/>
                    <a:lstStyle/>
                    <a:p>
                      <a:r>
                        <a:rPr lang="en-US" sz="1800" dirty="0"/>
                        <a:t>/… /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Regular expression pattern</a:t>
                      </a:r>
                      <a:endParaRPr lang="en-US" sz="1800" dirty="0">
                        <a:solidFill>
                          <a:schemeClr val="tx2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333809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Facets on </a:t>
            </a:r>
            <a:r>
              <a:rPr lang="en-US" dirty="0" err="1"/>
              <a:t>Datatypes</a:t>
            </a:r>
            <a:endParaRPr lang="en-US" dirty="0"/>
          </a:p>
        </p:txBody>
      </p:sp>
      <p:sp>
        <p:nvSpPr>
          <p:cNvPr id="4" name="CuadroTexto 3"/>
          <p:cNvSpPr txBox="1"/>
          <p:nvPr/>
        </p:nvSpPr>
        <p:spPr>
          <a:xfrm>
            <a:off x="145792" y="1527201"/>
            <a:ext cx="7529625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User {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xsd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FF8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MaxLength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10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foaf</a:t>
            </a:r>
            <a:r>
              <a:rPr lang="en-GB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age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GB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xsd</a:t>
            </a:r>
            <a:r>
              <a:rPr lang="en-GB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GB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integer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dirty="0" err="1">
                <a:solidFill>
                  <a:srgbClr val="FF8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MinInclusive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dirty="0" err="1">
                <a:solidFill>
                  <a:srgbClr val="FF8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MaxInclusive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99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phone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xsd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/\\d{3}-\\d{3}-\\d{3}/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5108368" y="3170094"/>
            <a:ext cx="5569527" cy="313932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alice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"Alice"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foaf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age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10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phone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"123-456-555"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bob  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"Robert Smith"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foaf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age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45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phone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"333-444-555"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carol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"Carol"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foaf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age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23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phone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"23-456-555"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8697350" y="6309415"/>
            <a:ext cx="215251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Try it: </a:t>
            </a:r>
            <a:r>
              <a:rPr lang="en-US" sz="1350" dirty="0">
                <a:hlinkClick r:id="rId2"/>
              </a:rPr>
              <a:t>https://goo.gl/8KanuJ</a:t>
            </a:r>
            <a:endParaRPr lang="en-US" sz="1350" dirty="0"/>
          </a:p>
        </p:txBody>
      </p:sp>
      <p:sp>
        <p:nvSpPr>
          <p:cNvPr id="7" name="CuadroTexto 6"/>
          <p:cNvSpPr txBox="1"/>
          <p:nvPr/>
        </p:nvSpPr>
        <p:spPr>
          <a:xfrm>
            <a:off x="9773606" y="5404889"/>
            <a:ext cx="47641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>
                <a:sym typeface="Wingdings" panose="05000000000000000000" pitchFamily="2" charset="2"/>
              </a:rPr>
              <a:t></a:t>
            </a:r>
            <a:endParaRPr lang="en-US" sz="2700" dirty="0"/>
          </a:p>
        </p:txBody>
      </p:sp>
      <p:sp>
        <p:nvSpPr>
          <p:cNvPr id="8" name="CuadroTexto 7"/>
          <p:cNvSpPr txBox="1"/>
          <p:nvPr/>
        </p:nvSpPr>
        <p:spPr>
          <a:xfrm>
            <a:off x="9773606" y="4380660"/>
            <a:ext cx="47641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>
                <a:sym typeface="Wingdings" panose="05000000000000000000" pitchFamily="2" charset="2"/>
              </a:rPr>
              <a:t>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382627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Node</a:t>
            </a:r>
            <a:r>
              <a:rPr lang="es-ES" dirty="0"/>
              <a:t> </a:t>
            </a:r>
            <a:r>
              <a:rPr lang="es-ES" dirty="0" err="1"/>
              <a:t>Kinds</a:t>
            </a:r>
            <a:endParaRPr lang="en-GB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4500192"/>
              </p:ext>
            </p:extLst>
          </p:nvPr>
        </p:nvGraphicFramePr>
        <p:xfrm>
          <a:off x="2407345" y="2768360"/>
          <a:ext cx="8232947" cy="3360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09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716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6588">
                <a:tc>
                  <a:txBody>
                    <a:bodyPr/>
                    <a:lstStyle/>
                    <a:p>
                      <a:r>
                        <a:rPr lang="en-US" sz="1800" dirty="0"/>
                        <a:t>Value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Description</a:t>
                      </a:r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Examples</a:t>
                      </a: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298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Literal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Literal</a:t>
                      </a:r>
                      <a:r>
                        <a:rPr lang="en-US" sz="1800" baseline="0" dirty="0"/>
                        <a:t> values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FF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"Alice"</a:t>
                      </a:r>
                      <a:r>
                        <a:rPr lang="en-US" sz="1800" baseline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</a:p>
                    <a:p>
                      <a:r>
                        <a:rPr lang="en-US" sz="1800" baseline="0" dirty="0">
                          <a:solidFill>
                            <a:srgbClr val="FF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"</a:t>
                      </a:r>
                      <a:r>
                        <a:rPr lang="en-US" sz="1800" baseline="0" dirty="0" err="1">
                          <a:solidFill>
                            <a:srgbClr val="FF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Spain"</a:t>
                      </a:r>
                      <a:r>
                        <a:rPr lang="en-US" sz="1800" baseline="0" dirty="0" err="1">
                          <a:solidFill>
                            <a:srgbClr val="002060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@</a:t>
                      </a:r>
                      <a:r>
                        <a:rPr lang="en-US" sz="1800" baseline="0" dirty="0" err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en</a:t>
                      </a:r>
                      <a:r>
                        <a:rPr lang="en-US" sz="1800" baseline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</a:t>
                      </a:r>
                    </a:p>
                    <a:p>
                      <a:r>
                        <a:rPr lang="en-US" sz="1800" baseline="0" dirty="0">
                          <a:solidFill>
                            <a:srgbClr val="C00000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23</a:t>
                      </a:r>
                    </a:p>
                    <a:p>
                      <a:r>
                        <a:rPr lang="en-US" sz="1800" baseline="0" dirty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true</a:t>
                      </a:r>
                      <a:endParaRPr lang="en-US" sz="1800" dirty="0">
                        <a:solidFill>
                          <a:srgbClr val="0000FF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IRI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IRIs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C00000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&lt;http://example.org/alice&gt;</a:t>
                      </a:r>
                    </a:p>
                    <a:p>
                      <a:r>
                        <a:rPr lang="en-US" sz="18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ex</a:t>
                      </a:r>
                      <a:r>
                        <a:rPr lang="en-US" sz="1800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:alice</a:t>
                      </a:r>
                      <a:endParaRPr 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149">
                <a:tc>
                  <a:txBody>
                    <a:bodyPr/>
                    <a:lstStyle/>
                    <a:p>
                      <a:r>
                        <a:rPr lang="en-US" sz="1800" dirty="0" err="1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BNode</a:t>
                      </a:r>
                      <a:endParaRPr lang="en-US" sz="1800" dirty="0">
                        <a:solidFill>
                          <a:srgbClr val="0000FF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Blank nodes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_:1</a:t>
                      </a: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43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>
                          <a:solidFill>
                            <a:srgbClr val="0000FF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NonLiteral</a:t>
                      </a:r>
                      <a:endParaRPr lang="en-US" sz="1800" dirty="0">
                        <a:solidFill>
                          <a:srgbClr val="0000FF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Blank nodes or IRIs</a:t>
                      </a:r>
                    </a:p>
                  </a:txBody>
                  <a:tcPr marL="68580" marR="68580" marT="34290" marB="3429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_:1</a:t>
                      </a:r>
                    </a:p>
                    <a:p>
                      <a:r>
                        <a:rPr lang="en-US" sz="1800" dirty="0">
                          <a:solidFill>
                            <a:srgbClr val="C00000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&lt;http://example.org/alice&gt;</a:t>
                      </a:r>
                    </a:p>
                    <a:p>
                      <a:r>
                        <a:rPr lang="en-US" sz="18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ex</a:t>
                      </a:r>
                      <a:r>
                        <a:rPr lang="en-US" sz="1800" dirty="0" err="1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:alice</a:t>
                      </a:r>
                      <a:endParaRPr lang="en-US" sz="1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68580" marR="68580" marT="34290" marB="3429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600" y="1600203"/>
            <a:ext cx="10972800" cy="727361"/>
          </a:xfrm>
        </p:spPr>
        <p:txBody>
          <a:bodyPr>
            <a:normAutofit/>
          </a:bodyPr>
          <a:lstStyle/>
          <a:p>
            <a:r>
              <a:rPr lang="en-US" sz="3200" dirty="0"/>
              <a:t>Define the kind of RDF nodes: Literal, IRI, </a:t>
            </a:r>
            <a:r>
              <a:rPr lang="en-US" sz="3200" dirty="0" err="1"/>
              <a:t>BNode</a:t>
            </a:r>
            <a:r>
              <a:rPr lang="en-US" sz="3200" dirty="0"/>
              <a:t>, ...</a:t>
            </a:r>
          </a:p>
        </p:txBody>
      </p:sp>
    </p:spTree>
    <p:extLst>
      <p:ext uri="{BB962C8B-B14F-4D97-AF65-F5344CB8AC3E}">
        <p14:creationId xmlns:p14="http://schemas.microsoft.com/office/powerpoint/2010/main" val="115609233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98715" y="394918"/>
            <a:ext cx="10972800" cy="1143000"/>
          </a:xfrm>
        </p:spPr>
        <p:txBody>
          <a:bodyPr/>
          <a:lstStyle/>
          <a:p>
            <a:r>
              <a:rPr lang="en-US" dirty="0"/>
              <a:t>Example with node kinds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5870621" y="2306123"/>
            <a:ext cx="5406979" cy="255454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alice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"Alice"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follows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bob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   </a:t>
            </a:r>
          </a:p>
          <a:p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bob   </a:t>
            </a:r>
            <a:r>
              <a:rPr lang="en-US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Robert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follows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carol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   </a:t>
            </a:r>
          </a:p>
          <a:p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carol </a:t>
            </a:r>
            <a:r>
              <a:rPr lang="en-US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"Carol"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follows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"Dave"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803565" y="2306123"/>
            <a:ext cx="4970810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User {</a:t>
            </a:r>
          </a:p>
          <a:p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4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400" b="1" dirty="0">
                <a:solidFill>
                  <a:srgbClr val="0000A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Literal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2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4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follows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b="1" dirty="0">
                <a:solidFill>
                  <a:srgbClr val="0000A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IRI</a:t>
            </a:r>
            <a:endParaRPr lang="en-US" sz="2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8333704" y="5628873"/>
            <a:ext cx="214898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Try it: </a:t>
            </a:r>
            <a:r>
              <a:rPr lang="en-US" sz="1350" dirty="0">
                <a:hlinkClick r:id="rId2"/>
              </a:rPr>
              <a:t>https://goo.gl/B6x2rE</a:t>
            </a:r>
            <a:endParaRPr lang="en-US" sz="1350" dirty="0"/>
          </a:p>
        </p:txBody>
      </p:sp>
      <p:sp>
        <p:nvSpPr>
          <p:cNvPr id="7" name="CuadroTexto 6"/>
          <p:cNvSpPr txBox="1"/>
          <p:nvPr/>
        </p:nvSpPr>
        <p:spPr>
          <a:xfrm>
            <a:off x="10482690" y="4118117"/>
            <a:ext cx="47641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>
                <a:sym typeface="Wingdings" panose="05000000000000000000" pitchFamily="2" charset="2"/>
              </a:rPr>
              <a:t></a:t>
            </a:r>
            <a:endParaRPr lang="en-US" sz="2700" dirty="0"/>
          </a:p>
        </p:txBody>
      </p:sp>
      <p:sp>
        <p:nvSpPr>
          <p:cNvPr id="8" name="CuadroTexto 7"/>
          <p:cNvSpPr txBox="1"/>
          <p:nvPr/>
        </p:nvSpPr>
        <p:spPr>
          <a:xfrm>
            <a:off x="10482690" y="3226183"/>
            <a:ext cx="47641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>
                <a:sym typeface="Wingdings" panose="05000000000000000000" pitchFamily="2" charset="2"/>
              </a:rPr>
              <a:t>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2864923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Value</a:t>
            </a:r>
            <a:r>
              <a:rPr lang="es-ES" dirty="0"/>
              <a:t> sets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35527" y="1367442"/>
            <a:ext cx="9601200" cy="1388503"/>
          </a:xfrm>
        </p:spPr>
        <p:txBody>
          <a:bodyPr>
            <a:noAutofit/>
          </a:bodyPr>
          <a:lstStyle/>
          <a:p>
            <a:r>
              <a:rPr lang="en-GB" sz="3200" dirty="0"/>
              <a:t>The value must be one of the values of a given set</a:t>
            </a:r>
          </a:p>
          <a:p>
            <a:pPr lvl="1"/>
            <a:r>
              <a:rPr lang="en-GB" sz="2800" dirty="0"/>
              <a:t>Denoted by [ and ]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235527" y="2810450"/>
            <a:ext cx="8936181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Product {</a:t>
            </a:r>
          </a:p>
          <a:p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4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US" sz="24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sz="2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color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[ </a:t>
            </a:r>
            <a:r>
              <a:rPr lang="en-US" sz="2400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"Red"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"Green"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"Blue"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] </a:t>
            </a:r>
            <a:r>
              <a:rPr lang="en-US" sz="2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US" sz="2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4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US" sz="24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sz="2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manufacturer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[ </a:t>
            </a:r>
            <a:r>
              <a:rPr lang="en-US" sz="2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sz="2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OurCompany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sz="2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AnotherCompany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]</a:t>
            </a:r>
          </a:p>
          <a:p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463661" y="4128883"/>
            <a:ext cx="6541792" cy="255454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x1 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color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"Red"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manufacturer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OurCompany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   </a:t>
            </a:r>
          </a:p>
          <a:p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x2 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color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"Cyan"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manufacturer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OurCompany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   </a:t>
            </a:r>
          </a:p>
          <a:p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x3 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color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"Green"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manufacturer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Unknown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9365502" y="6210230"/>
            <a:ext cx="218918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Try it: </a:t>
            </a:r>
            <a:r>
              <a:rPr lang="en-US" sz="1350" dirty="0">
                <a:hlinkClick r:id="rId2"/>
              </a:rPr>
              <a:t>https://goo.gl/AJ1eQX</a:t>
            </a:r>
            <a:endParaRPr lang="en-US" sz="1350" dirty="0"/>
          </a:p>
        </p:txBody>
      </p:sp>
      <p:sp>
        <p:nvSpPr>
          <p:cNvPr id="8" name="CuadroTexto 7"/>
          <p:cNvSpPr txBox="1"/>
          <p:nvPr/>
        </p:nvSpPr>
        <p:spPr>
          <a:xfrm>
            <a:off x="7893247" y="5152241"/>
            <a:ext cx="47641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>
                <a:sym typeface="Wingdings" panose="05000000000000000000" pitchFamily="2" charset="2"/>
              </a:rPr>
              <a:t></a:t>
            </a:r>
            <a:endParaRPr lang="en-US" sz="2700" dirty="0"/>
          </a:p>
        </p:txBody>
      </p:sp>
      <p:sp>
        <p:nvSpPr>
          <p:cNvPr id="9" name="CuadroTexto 8"/>
          <p:cNvSpPr txBox="1"/>
          <p:nvPr/>
        </p:nvSpPr>
        <p:spPr>
          <a:xfrm>
            <a:off x="7893247" y="6106355"/>
            <a:ext cx="47641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>
                <a:sym typeface="Wingdings" panose="05000000000000000000" pitchFamily="2" charset="2"/>
              </a:rPr>
              <a:t>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466016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Single value sets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98702" y="1332259"/>
            <a:ext cx="9601200" cy="982979"/>
          </a:xfrm>
        </p:spPr>
        <p:txBody>
          <a:bodyPr>
            <a:noAutofit/>
          </a:bodyPr>
          <a:lstStyle/>
          <a:p>
            <a:r>
              <a:rPr lang="en-US" sz="3200" dirty="0"/>
              <a:t>Value sets with a single element</a:t>
            </a:r>
          </a:p>
          <a:p>
            <a:pPr lvl="1"/>
            <a:r>
              <a:rPr lang="en-US" sz="2800" dirty="0"/>
              <a:t>A very common pattern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9348455" y="6473581"/>
            <a:ext cx="223394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Try it: </a:t>
            </a:r>
            <a:r>
              <a:rPr lang="en-US" sz="1350" dirty="0">
                <a:hlinkClick r:id="rId2"/>
              </a:rPr>
              <a:t>https://goo.gl/NpZN9n</a:t>
            </a:r>
            <a:endParaRPr lang="en-US" sz="1350" dirty="0"/>
          </a:p>
        </p:txBody>
      </p:sp>
      <p:sp>
        <p:nvSpPr>
          <p:cNvPr id="5" name="CuadroTexto 4"/>
          <p:cNvSpPr txBox="1"/>
          <p:nvPr/>
        </p:nvSpPr>
        <p:spPr>
          <a:xfrm>
            <a:off x="411708" y="2618679"/>
            <a:ext cx="5291334" cy="41549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400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SpanishProduct</a:t>
            </a:r>
            <a:r>
              <a:rPr lang="en-US" sz="24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4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country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[ </a:t>
            </a:r>
            <a:r>
              <a:rPr lang="en-US" sz="2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Spain ]</a:t>
            </a:r>
          </a:p>
          <a:p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   </a:t>
            </a:r>
          </a:p>
          <a:p>
            <a:r>
              <a:rPr lang="en-US" sz="24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400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FrenchProduct</a:t>
            </a:r>
            <a:r>
              <a:rPr lang="en-US" sz="24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4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country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[ </a:t>
            </a:r>
            <a:r>
              <a:rPr lang="en-US" sz="2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France ]</a:t>
            </a:r>
          </a:p>
          <a:p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sz="2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4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2400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VideoGame</a:t>
            </a:r>
            <a:r>
              <a:rPr lang="en-US" sz="24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[ </a:t>
            </a:r>
            <a:r>
              <a:rPr lang="en-US" sz="2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VideoGame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]</a:t>
            </a:r>
          </a:p>
          <a:p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5942196" y="2618679"/>
            <a:ext cx="5321549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product1 </a:t>
            </a:r>
            <a:r>
              <a:rPr lang="en-US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country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Spain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   </a:t>
            </a:r>
          </a:p>
          <a:p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product2 </a:t>
            </a:r>
            <a:r>
              <a:rPr lang="en-US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country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France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product3 </a:t>
            </a:r>
            <a:r>
              <a:rPr lang="en-US" sz="20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VideoGame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   </a:t>
            </a:r>
            <a:r>
              <a:rPr lang="en-US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country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Spain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5055505" y="4931443"/>
            <a:ext cx="6737870" cy="156966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b="1" dirty="0"/>
              <a:t>Note</a:t>
            </a:r>
            <a:r>
              <a:rPr lang="en-US" sz="2400" dirty="0"/>
              <a:t>: </a:t>
            </a:r>
            <a:r>
              <a:rPr lang="en-US" sz="2400" dirty="0" err="1"/>
              <a:t>ShEx</a:t>
            </a:r>
            <a:r>
              <a:rPr lang="en-US" sz="2400" dirty="0"/>
              <a:t> doesn't interact with inference</a:t>
            </a:r>
          </a:p>
          <a:p>
            <a:r>
              <a:rPr lang="en-US" sz="2400" dirty="0"/>
              <a:t>It just checks if there is an </a:t>
            </a:r>
            <a:r>
              <a:rPr lang="en-US" sz="2400" dirty="0" err="1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rdf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:type</a:t>
            </a:r>
            <a:r>
              <a:rPr lang="en-US" sz="2400" dirty="0"/>
              <a:t> arc </a:t>
            </a:r>
          </a:p>
          <a:p>
            <a:pPr lvl="1"/>
            <a:r>
              <a:rPr lang="en-US" sz="2400" dirty="0"/>
              <a:t>Inference can be done before/after validating</a:t>
            </a:r>
          </a:p>
          <a:p>
            <a:pPr lvl="1"/>
            <a:r>
              <a:rPr lang="en-US" sz="2400" dirty="0"/>
              <a:t>It can even be used to validate inference systems</a:t>
            </a:r>
          </a:p>
        </p:txBody>
      </p:sp>
      <p:cxnSp>
        <p:nvCxnSpPr>
          <p:cNvPr id="9" name="Conector recto de flecha 8"/>
          <p:cNvCxnSpPr>
            <a:stCxn id="7" idx="1"/>
          </p:cNvCxnSpPr>
          <p:nvPr/>
        </p:nvCxnSpPr>
        <p:spPr>
          <a:xfrm flipH="1">
            <a:off x="3782291" y="5716273"/>
            <a:ext cx="1273214" cy="112770"/>
          </a:xfrm>
          <a:prstGeom prst="straightConnector1">
            <a:avLst/>
          </a:prstGeom>
          <a:ln w="15875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de flecha 11"/>
          <p:cNvCxnSpPr/>
          <p:nvPr/>
        </p:nvCxnSpPr>
        <p:spPr>
          <a:xfrm flipV="1">
            <a:off x="6345382" y="4228346"/>
            <a:ext cx="646185" cy="703097"/>
          </a:xfrm>
          <a:prstGeom prst="straightConnector1">
            <a:avLst/>
          </a:prstGeom>
          <a:ln w="15875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5519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Language tagged literals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283029" y="1709057"/>
            <a:ext cx="5121915" cy="25545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FrenchProduct</a:t>
            </a:r>
            <a:r>
              <a:rPr lang="en-GB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{</a:t>
            </a:r>
          </a:p>
          <a:p>
            <a:r>
              <a:rPr lang="en-GB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GB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label</a:t>
            </a:r>
            <a:r>
              <a:rPr lang="en-GB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[ </a:t>
            </a:r>
            <a:r>
              <a:rPr lang="en-GB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@</a:t>
            </a:r>
            <a:r>
              <a:rPr lang="en-GB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fr</a:t>
            </a:r>
            <a:r>
              <a:rPr lang="en-GB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]</a:t>
            </a:r>
          </a:p>
          <a:p>
            <a:r>
              <a:rPr lang="en-GB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endParaRPr lang="en-GB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SpanishProduct</a:t>
            </a:r>
            <a:r>
              <a:rPr lang="en-GB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{</a:t>
            </a:r>
          </a:p>
          <a:p>
            <a:r>
              <a:rPr lang="en-GB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GB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label</a:t>
            </a:r>
            <a:r>
              <a:rPr lang="en-GB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[ </a:t>
            </a:r>
            <a:r>
              <a:rPr lang="en-GB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@</a:t>
            </a:r>
            <a:r>
              <a:rPr lang="en-GB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es</a:t>
            </a:r>
            <a:r>
              <a:rPr lang="en-GB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@</a:t>
            </a:r>
            <a:r>
              <a:rPr lang="en-GB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es</a:t>
            </a:r>
            <a:r>
              <a:rPr lang="en-GB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-AR </a:t>
            </a:r>
            <a:r>
              <a:rPr lang="en-GB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@</a:t>
            </a:r>
            <a:r>
              <a:rPr lang="en-GB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es</a:t>
            </a:r>
            <a:r>
              <a:rPr lang="en-GB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-ES ]</a:t>
            </a:r>
          </a:p>
          <a:p>
            <a:r>
              <a:rPr lang="en-GB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endParaRPr lang="en-GB" sz="2000" dirty="0">
              <a:latin typeface="Consolas" panose="020B0609020204030204" pitchFamily="49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993571" y="3907972"/>
            <a:ext cx="8416086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car1 </a:t>
            </a:r>
            <a:r>
              <a:rPr lang="en-GB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GB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label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GB" dirty="0" err="1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Voiture</a:t>
            </a:r>
            <a:r>
              <a:rPr lang="en-GB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@</a:t>
            </a:r>
            <a:r>
              <a:rPr lang="en-GB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fr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# Passes as  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FrenchProduct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car2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label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"Auto"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@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# Passes as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SpanishProduct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car3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label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Carro</a:t>
            </a:r>
            <a:r>
              <a:rPr lang="en-U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@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-AR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# Passes as 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SpanishProduct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car4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label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Coche</a:t>
            </a:r>
            <a:r>
              <a:rPr lang="en-U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@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-ES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# Passes as 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SpanishProduct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n-GB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247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ShEx</a:t>
            </a:r>
            <a:r>
              <a:rPr lang="en-US" dirty="0"/>
              <a:t> as a language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64772" y="1654629"/>
            <a:ext cx="9418562" cy="4510866"/>
          </a:xfrm>
        </p:spPr>
        <p:txBody>
          <a:bodyPr>
            <a:noAutofit/>
          </a:bodyPr>
          <a:lstStyle/>
          <a:p>
            <a:r>
              <a:rPr lang="en-GB" sz="3600" dirty="0"/>
              <a:t>Language based approach </a:t>
            </a:r>
          </a:p>
          <a:p>
            <a:pPr lvl="1"/>
            <a:r>
              <a:rPr lang="en-GB" sz="3200" dirty="0" err="1"/>
              <a:t>ShEx</a:t>
            </a:r>
            <a:r>
              <a:rPr lang="en-GB" sz="3200" dirty="0"/>
              <a:t> = domain specific language for RDF validation</a:t>
            </a:r>
          </a:p>
          <a:p>
            <a:pPr lvl="1"/>
            <a:r>
              <a:rPr lang="en-GB" sz="3200" dirty="0"/>
              <a:t>Specification: </a:t>
            </a:r>
            <a:r>
              <a:rPr lang="en-GB" sz="2000" dirty="0">
                <a:hlinkClick r:id="rId2"/>
              </a:rPr>
              <a:t>http://shex.io/shex-semantics/</a:t>
            </a:r>
            <a:endParaRPr lang="en-GB" sz="3200" dirty="0"/>
          </a:p>
          <a:p>
            <a:pPr lvl="1"/>
            <a:r>
              <a:rPr lang="en-GB" sz="3200" dirty="0"/>
              <a:t>Primer: </a:t>
            </a:r>
            <a:r>
              <a:rPr lang="en-GB" sz="2000" dirty="0">
                <a:hlinkClick r:id="rId3"/>
              </a:rPr>
              <a:t>http://shex.io/shex-primer</a:t>
            </a:r>
            <a:endParaRPr lang="en-GB" sz="3200" dirty="0"/>
          </a:p>
          <a:p>
            <a:pPr lvl="1"/>
            <a:r>
              <a:rPr lang="en-GB" sz="3200" dirty="0"/>
              <a:t>Different serializations: </a:t>
            </a:r>
          </a:p>
          <a:p>
            <a:pPr lvl="2"/>
            <a:r>
              <a:rPr lang="en-GB" sz="2800" dirty="0" err="1"/>
              <a:t>ShExC</a:t>
            </a:r>
            <a:r>
              <a:rPr lang="en-GB" sz="2800" dirty="0"/>
              <a:t> (Compact syntax)</a:t>
            </a:r>
          </a:p>
          <a:p>
            <a:pPr lvl="2"/>
            <a:r>
              <a:rPr lang="en-GB" sz="2800" dirty="0"/>
              <a:t>JSON-LD (</a:t>
            </a:r>
            <a:r>
              <a:rPr lang="en-GB" sz="2800" dirty="0" err="1"/>
              <a:t>ShExJ</a:t>
            </a:r>
            <a:r>
              <a:rPr lang="en-GB" sz="2800" dirty="0"/>
              <a:t>)</a:t>
            </a:r>
          </a:p>
          <a:p>
            <a:pPr lvl="2"/>
            <a:r>
              <a:rPr lang="en-GB" sz="2800" dirty="0"/>
              <a:t>RDF obtained from JSON-LD (</a:t>
            </a:r>
            <a:r>
              <a:rPr lang="en-GB" sz="2800" dirty="0" err="1"/>
              <a:t>ShExR</a:t>
            </a:r>
            <a:r>
              <a:rPr lang="en-GB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9052141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Shape</a:t>
            </a:r>
            <a:r>
              <a:rPr lang="es-ES" dirty="0"/>
              <a:t> </a:t>
            </a:r>
            <a:r>
              <a:rPr lang="es-ES" dirty="0" err="1"/>
              <a:t>references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600" y="1556610"/>
            <a:ext cx="9601200" cy="1040129"/>
          </a:xfrm>
        </p:spPr>
        <p:txBody>
          <a:bodyPr>
            <a:normAutofit/>
          </a:bodyPr>
          <a:lstStyle/>
          <a:p>
            <a:r>
              <a:rPr lang="es-ES" sz="2800" dirty="0"/>
              <a:t>Defines </a:t>
            </a:r>
            <a:r>
              <a:rPr lang="es-ES" sz="2800" dirty="0" err="1"/>
              <a:t>that</a:t>
            </a:r>
            <a:r>
              <a:rPr lang="es-ES" sz="2800" dirty="0"/>
              <a:t> </a:t>
            </a:r>
            <a:r>
              <a:rPr lang="es-ES" sz="2800" dirty="0" err="1"/>
              <a:t>the</a:t>
            </a:r>
            <a:r>
              <a:rPr lang="es-ES" sz="2800" dirty="0"/>
              <a:t> </a:t>
            </a:r>
            <a:r>
              <a:rPr lang="es-ES" sz="2800" dirty="0" err="1"/>
              <a:t>value</a:t>
            </a:r>
            <a:r>
              <a:rPr lang="es-ES" sz="2800" dirty="0"/>
              <a:t> </a:t>
            </a:r>
            <a:r>
              <a:rPr lang="es-ES" sz="2800" dirty="0" err="1"/>
              <a:t>must</a:t>
            </a:r>
            <a:r>
              <a:rPr lang="es-ES" sz="2800" dirty="0"/>
              <a:t> match </a:t>
            </a:r>
            <a:r>
              <a:rPr lang="es-ES" sz="2800" dirty="0" err="1"/>
              <a:t>another</a:t>
            </a:r>
            <a:r>
              <a:rPr lang="es-ES" sz="2800" dirty="0"/>
              <a:t> </a:t>
            </a:r>
            <a:r>
              <a:rPr lang="es-ES" sz="2800" dirty="0" err="1"/>
              <a:t>shape</a:t>
            </a:r>
            <a:r>
              <a:rPr lang="es-ES" sz="2800" dirty="0"/>
              <a:t> </a:t>
            </a:r>
          </a:p>
          <a:p>
            <a:pPr lvl="1"/>
            <a:r>
              <a:rPr lang="es-ES" sz="2400" dirty="0" err="1"/>
              <a:t>References</a:t>
            </a:r>
            <a:r>
              <a:rPr lang="es-ES" sz="2400" dirty="0"/>
              <a:t> are </a:t>
            </a:r>
            <a:r>
              <a:rPr lang="es-ES" sz="2400" dirty="0" err="1"/>
              <a:t>marked</a:t>
            </a:r>
            <a:r>
              <a:rPr lang="es-ES" sz="2400" dirty="0"/>
              <a:t> as </a:t>
            </a:r>
            <a:r>
              <a:rPr lang="en-US" sz="2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@</a:t>
            </a:r>
            <a:endParaRPr lang="en-GB" sz="2400" dirty="0"/>
          </a:p>
        </p:txBody>
      </p:sp>
      <p:sp>
        <p:nvSpPr>
          <p:cNvPr id="4" name="CuadroTexto 3"/>
          <p:cNvSpPr txBox="1"/>
          <p:nvPr/>
        </p:nvSpPr>
        <p:spPr>
          <a:xfrm>
            <a:off x="249382" y="3089237"/>
            <a:ext cx="5202863" cy="30469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User {</a:t>
            </a:r>
          </a:p>
          <a:p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4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xsd</a:t>
            </a:r>
            <a:r>
              <a:rPr lang="en-US" sz="24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4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2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4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worksFor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@: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Company </a:t>
            </a:r>
          </a:p>
          <a:p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sz="2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Company {</a:t>
            </a:r>
          </a:p>
          <a:p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4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founder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xsd</a:t>
            </a:r>
            <a:r>
              <a:rPr lang="en-US" sz="24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4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5716072" y="3089237"/>
            <a:ext cx="6268109" cy="34778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alice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a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User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worksFor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OurCompany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   </a:t>
            </a:r>
          </a:p>
          <a:p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bob   a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User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worksFor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Another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	   </a:t>
            </a:r>
          </a:p>
          <a:p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OurCompany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sz="2000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sz="2000" dirty="0" err="1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OurCompany</a:t>
            </a:r>
            <a:r>
              <a:rPr lang="en-US" sz="2000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Another </a:t>
            </a: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20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23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2354560" y="6417071"/>
            <a:ext cx="215058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Try it: </a:t>
            </a:r>
            <a:r>
              <a:rPr lang="en-US" sz="1350" dirty="0">
                <a:hlinkClick r:id="rId2"/>
              </a:rPr>
              <a:t>https://goo.gl/Q3SriH</a:t>
            </a:r>
            <a:endParaRPr lang="en-US" sz="1350" dirty="0"/>
          </a:p>
        </p:txBody>
      </p:sp>
      <p:sp>
        <p:nvSpPr>
          <p:cNvPr id="8" name="CuadroTexto 7"/>
          <p:cNvSpPr txBox="1"/>
          <p:nvPr/>
        </p:nvSpPr>
        <p:spPr>
          <a:xfrm>
            <a:off x="11243942" y="4174149"/>
            <a:ext cx="47641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>
                <a:sym typeface="Wingdings" panose="05000000000000000000" pitchFamily="2" charset="2"/>
              </a:rPr>
              <a:t></a:t>
            </a:r>
            <a:endParaRPr lang="en-US" sz="2700" dirty="0"/>
          </a:p>
        </p:txBody>
      </p:sp>
      <p:sp>
        <p:nvSpPr>
          <p:cNvPr id="9" name="CuadroTexto 8"/>
          <p:cNvSpPr txBox="1"/>
          <p:nvPr/>
        </p:nvSpPr>
        <p:spPr>
          <a:xfrm>
            <a:off x="11243942" y="5859603"/>
            <a:ext cx="47641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>
                <a:sym typeface="Wingdings" panose="05000000000000000000" pitchFamily="2" charset="2"/>
              </a:rPr>
              <a:t>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1091217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53951" y="141479"/>
            <a:ext cx="8229600" cy="1143000"/>
          </a:xfrm>
        </p:spPr>
        <p:txBody>
          <a:bodyPr>
            <a:normAutofit/>
          </a:bodyPr>
          <a:lstStyle/>
          <a:p>
            <a:r>
              <a:rPr lang="en-US" sz="4400" dirty="0"/>
              <a:t>Recursion and cyclic data models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2794372" y="6421376"/>
            <a:ext cx="2499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Try it: </a:t>
            </a:r>
            <a:r>
              <a:rPr lang="es-ES" sz="1600" dirty="0">
                <a:hlinkClick r:id="rId2"/>
              </a:rPr>
              <a:t>https://goo.gl/eMNiyR</a:t>
            </a:r>
            <a:r>
              <a:rPr lang="es-ES" sz="1600" dirty="0"/>
              <a:t> </a:t>
            </a:r>
            <a:endParaRPr lang="en-US" sz="1200" dirty="0"/>
          </a:p>
        </p:txBody>
      </p:sp>
      <p:sp>
        <p:nvSpPr>
          <p:cNvPr id="14" name="CuadroTexto 13"/>
          <p:cNvSpPr txBox="1"/>
          <p:nvPr/>
        </p:nvSpPr>
        <p:spPr>
          <a:xfrm>
            <a:off x="258313" y="1233169"/>
            <a:ext cx="5347275" cy="34163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User {</a:t>
            </a:r>
          </a:p>
          <a:p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4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sz="24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xsd</a:t>
            </a:r>
            <a:r>
              <a:rPr lang="en-US" sz="24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4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2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4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worksFor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@: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Company </a:t>
            </a:r>
            <a:r>
              <a:rPr lang="en-US" sz="2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2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sz="2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Company {</a:t>
            </a:r>
          </a:p>
          <a:p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4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founder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4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xsd</a:t>
            </a:r>
            <a:r>
              <a:rPr lang="en-US" sz="24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4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2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4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employee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@:</a:t>
            </a:r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User *</a:t>
            </a:r>
          </a:p>
          <a:p>
            <a:r>
              <a:rPr lang="en-U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5735782" y="2280998"/>
            <a:ext cx="6317673" cy="34778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alice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sz="2000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"Alice"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   </a:t>
            </a:r>
            <a:r>
              <a:rPr lang="en-US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worksFor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OurCompany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</a:p>
          <a:p>
            <a:endParaRPr lang="en-US" sz="2000" dirty="0">
              <a:solidFill>
                <a:srgbClr val="0080C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bob      </a:t>
            </a:r>
            <a:r>
              <a:rPr lang="en-US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sz="2000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"Robert"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   </a:t>
            </a:r>
            <a:r>
              <a:rPr lang="en-US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worksFor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Another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</a:p>
          <a:p>
            <a:endParaRPr lang="en-US" sz="2000" dirty="0">
              <a:solidFill>
                <a:srgbClr val="0080C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companyA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founder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sz="2000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"Carol"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   </a:t>
            </a:r>
            <a:r>
              <a:rPr lang="en-US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employee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alice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2000" dirty="0">
              <a:solidFill>
                <a:srgbClr val="0080C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companyB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founder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sz="2000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"Another"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</a:p>
          <a:p>
            <a:r>
              <a:rPr lang="en-US" sz="2000" dirty="0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   </a:t>
            </a:r>
            <a:r>
              <a:rPr lang="en-US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employee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unknown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11415034" y="3151456"/>
            <a:ext cx="47641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>
                <a:sym typeface="Wingdings" panose="05000000000000000000" pitchFamily="2" charset="2"/>
              </a:rPr>
              <a:t></a:t>
            </a:r>
            <a:endParaRPr lang="en-US" sz="2700" dirty="0"/>
          </a:p>
        </p:txBody>
      </p:sp>
      <p:sp>
        <p:nvSpPr>
          <p:cNvPr id="17" name="CuadroTexto 16"/>
          <p:cNvSpPr txBox="1"/>
          <p:nvPr/>
        </p:nvSpPr>
        <p:spPr>
          <a:xfrm>
            <a:off x="11415034" y="5149273"/>
            <a:ext cx="47641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>
                <a:sym typeface="Wingdings" panose="05000000000000000000" pitchFamily="2" charset="2"/>
              </a:rPr>
              <a:t></a:t>
            </a:r>
            <a:endParaRPr lang="en-US" sz="27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477" y="4698990"/>
            <a:ext cx="2415614" cy="2060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171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Exercise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600" y="1641477"/>
            <a:ext cx="9475775" cy="724168"/>
          </a:xfrm>
        </p:spPr>
        <p:txBody>
          <a:bodyPr>
            <a:normAutofit/>
          </a:bodyPr>
          <a:lstStyle/>
          <a:p>
            <a:r>
              <a:rPr lang="es-ES" sz="2800" dirty="0"/>
              <a:t>Define a </a:t>
            </a:r>
            <a:r>
              <a:rPr lang="es-ES" sz="2800" dirty="0" err="1"/>
              <a:t>Schema</a:t>
            </a:r>
            <a:r>
              <a:rPr lang="es-ES" sz="2800" dirty="0"/>
              <a:t> </a:t>
            </a:r>
            <a:r>
              <a:rPr lang="es-ES" sz="2800" dirty="0" err="1"/>
              <a:t>for</a:t>
            </a:r>
            <a:r>
              <a:rPr lang="es-ES" sz="2800" dirty="0"/>
              <a:t> </a:t>
            </a:r>
            <a:r>
              <a:rPr lang="es-ES" sz="2800" dirty="0" err="1"/>
              <a:t>the</a:t>
            </a:r>
            <a:r>
              <a:rPr lang="es-ES" sz="2800" dirty="0"/>
              <a:t> </a:t>
            </a:r>
            <a:r>
              <a:rPr lang="es-ES" sz="2800" dirty="0" err="1"/>
              <a:t>following</a:t>
            </a:r>
            <a:r>
              <a:rPr lang="es-ES" sz="2800" dirty="0"/>
              <a:t> </a:t>
            </a:r>
            <a:r>
              <a:rPr lang="es-ES" sz="2800" dirty="0" err="1"/>
              <a:t>domain</a:t>
            </a:r>
            <a:r>
              <a:rPr lang="es-ES" sz="2800" dirty="0"/>
              <a:t> </a:t>
            </a:r>
            <a:r>
              <a:rPr lang="es-ES" sz="2800" dirty="0" err="1"/>
              <a:t>model</a:t>
            </a:r>
            <a:endParaRPr lang="en-GB" sz="2800" dirty="0"/>
          </a:p>
        </p:txBody>
      </p:sp>
      <p:pic>
        <p:nvPicPr>
          <p:cNvPr id="5" name="5 Imagen" descr="Bina_pencil_blu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58542" y="498476"/>
            <a:ext cx="996553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uadroTexto 5"/>
          <p:cNvSpPr txBox="1"/>
          <p:nvPr/>
        </p:nvSpPr>
        <p:spPr>
          <a:xfrm>
            <a:off x="2879292" y="2666555"/>
            <a:ext cx="1778372" cy="949713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sz="1350" dirty="0"/>
              <a:t>:University</a:t>
            </a:r>
          </a:p>
        </p:txBody>
      </p:sp>
      <p:cxnSp>
        <p:nvCxnSpPr>
          <p:cNvPr id="7" name="Conector recto 6"/>
          <p:cNvCxnSpPr>
            <a:cxnSpLocks/>
          </p:cNvCxnSpPr>
          <p:nvPr/>
        </p:nvCxnSpPr>
        <p:spPr>
          <a:xfrm flipV="1">
            <a:off x="2879292" y="2925716"/>
            <a:ext cx="1778372" cy="151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uadroTexto 7"/>
          <p:cNvSpPr txBox="1"/>
          <p:nvPr/>
        </p:nvSpPr>
        <p:spPr>
          <a:xfrm>
            <a:off x="6162450" y="2666555"/>
            <a:ext cx="1927451" cy="949713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sz="1350" dirty="0"/>
              <a:t>:Course</a:t>
            </a:r>
          </a:p>
          <a:p>
            <a:endParaRPr lang="en-US" sz="1200" dirty="0"/>
          </a:p>
        </p:txBody>
      </p:sp>
      <p:cxnSp>
        <p:nvCxnSpPr>
          <p:cNvPr id="9" name="Conector recto 8"/>
          <p:cNvCxnSpPr/>
          <p:nvPr/>
        </p:nvCxnSpPr>
        <p:spPr>
          <a:xfrm flipV="1">
            <a:off x="6162449" y="2925716"/>
            <a:ext cx="1839158" cy="63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uadroTexto 9"/>
          <p:cNvSpPr txBox="1"/>
          <p:nvPr/>
        </p:nvSpPr>
        <p:spPr>
          <a:xfrm>
            <a:off x="6162450" y="2925716"/>
            <a:ext cx="18069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err="1">
                <a:solidFill>
                  <a:schemeClr val="accent1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050" dirty="0" err="1">
                <a:latin typeface="Consolas" panose="020B0609020204030204" pitchFamily="49" charset="0"/>
                <a:cs typeface="Consolas" panose="020B0609020204030204" pitchFamily="49" charset="0"/>
              </a:rPr>
              <a:t>:name</a:t>
            </a:r>
            <a:r>
              <a:rPr lang="en-US" sz="105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050" dirty="0" err="1">
                <a:latin typeface="Consolas" panose="020B0609020204030204" pitchFamily="49" charset="0"/>
                <a:cs typeface="Consolas" panose="020B0609020204030204" pitchFamily="49" charset="0"/>
              </a:rPr>
              <a:t>xsd:string</a:t>
            </a:r>
            <a:endParaRPr lang="en-US" sz="105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1" name="Conector recto de flecha 10"/>
          <p:cNvCxnSpPr/>
          <p:nvPr/>
        </p:nvCxnSpPr>
        <p:spPr>
          <a:xfrm>
            <a:off x="4656320" y="2830916"/>
            <a:ext cx="1506130" cy="0"/>
          </a:xfrm>
          <a:prstGeom prst="straightConnector1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/>
          <p:cNvSpPr txBox="1"/>
          <p:nvPr/>
        </p:nvSpPr>
        <p:spPr>
          <a:xfrm>
            <a:off x="4763176" y="2589483"/>
            <a:ext cx="92204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050" dirty="0" err="1">
                <a:latin typeface="Consolas" panose="020B0609020204030204" pitchFamily="49" charset="0"/>
                <a:cs typeface="Consolas" panose="020B0609020204030204" pitchFamily="49" charset="0"/>
              </a:rPr>
              <a:t>hasCourse</a:t>
            </a:r>
            <a:endParaRPr lang="en-US" sz="105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13" name="Conector recto de flecha 12"/>
          <p:cNvCxnSpPr/>
          <p:nvPr/>
        </p:nvCxnSpPr>
        <p:spPr>
          <a:xfrm flipH="1">
            <a:off x="4656321" y="3217390"/>
            <a:ext cx="1506129" cy="0"/>
          </a:xfrm>
          <a:prstGeom prst="straightConnector1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uadroTexto 13"/>
          <p:cNvSpPr txBox="1"/>
          <p:nvPr/>
        </p:nvSpPr>
        <p:spPr>
          <a:xfrm>
            <a:off x="4763175" y="2986558"/>
            <a:ext cx="99578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050" dirty="0">
                <a:latin typeface="Consolas" panose="020B0609020204030204" pitchFamily="49" charset="0"/>
                <a:cs typeface="Consolas" panose="020B0609020204030204" pitchFamily="49" charset="0"/>
              </a:rPr>
              <a:t>university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2879294" y="2940893"/>
            <a:ext cx="18069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err="1">
                <a:solidFill>
                  <a:schemeClr val="accent1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050" dirty="0" err="1">
                <a:latin typeface="Consolas" panose="020B0609020204030204" pitchFamily="49" charset="0"/>
                <a:cs typeface="Consolas" panose="020B0609020204030204" pitchFamily="49" charset="0"/>
              </a:rPr>
              <a:t>:name</a:t>
            </a:r>
            <a:r>
              <a:rPr lang="en-US" sz="105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050" dirty="0" err="1">
                <a:latin typeface="Consolas" panose="020B0609020204030204" pitchFamily="49" charset="0"/>
                <a:cs typeface="Consolas" panose="020B0609020204030204" pitchFamily="49" charset="0"/>
              </a:rPr>
              <a:t>xsd:string</a:t>
            </a:r>
            <a:endParaRPr lang="en-US" sz="105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6046983" y="4410873"/>
            <a:ext cx="2105618" cy="949713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sz="1350" dirty="0"/>
              <a:t>:Student</a:t>
            </a:r>
          </a:p>
          <a:p>
            <a:endParaRPr lang="en-US" sz="1200" dirty="0"/>
          </a:p>
        </p:txBody>
      </p:sp>
      <p:cxnSp>
        <p:nvCxnSpPr>
          <p:cNvPr id="17" name="Conector recto de flecha 16"/>
          <p:cNvCxnSpPr>
            <a:cxnSpLocks/>
          </p:cNvCxnSpPr>
          <p:nvPr/>
        </p:nvCxnSpPr>
        <p:spPr>
          <a:xfrm flipH="1">
            <a:off x="6432692" y="3616269"/>
            <a:ext cx="2001" cy="794605"/>
          </a:xfrm>
          <a:prstGeom prst="straightConnector1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uadroTexto 17"/>
          <p:cNvSpPr txBox="1"/>
          <p:nvPr/>
        </p:nvSpPr>
        <p:spPr>
          <a:xfrm>
            <a:off x="6432692" y="3898153"/>
            <a:ext cx="99578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050" dirty="0" err="1">
                <a:latin typeface="Consolas" panose="020B0609020204030204" pitchFamily="49" charset="0"/>
                <a:cs typeface="Consolas" panose="020B0609020204030204" pitchFamily="49" charset="0"/>
              </a:rPr>
              <a:t>hasStudent</a:t>
            </a:r>
            <a:endParaRPr lang="en-US" sz="105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6056791" y="4819039"/>
            <a:ext cx="18069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err="1">
                <a:solidFill>
                  <a:schemeClr val="accent1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050" dirty="0" err="1">
                <a:latin typeface="Consolas" panose="020B0609020204030204" pitchFamily="49" charset="0"/>
                <a:cs typeface="Consolas" panose="020B0609020204030204" pitchFamily="49" charset="0"/>
              </a:rPr>
              <a:t>:name</a:t>
            </a:r>
            <a:r>
              <a:rPr lang="en-US" sz="105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050" dirty="0" err="1">
                <a:latin typeface="Consolas" panose="020B0609020204030204" pitchFamily="49" charset="0"/>
                <a:cs typeface="Consolas" panose="020B0609020204030204" pitchFamily="49" charset="0"/>
              </a:rPr>
              <a:t>xsd:string</a:t>
            </a:r>
            <a:endParaRPr lang="en-US" sz="105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20" name="Conector recto 19"/>
          <p:cNvCxnSpPr>
            <a:cxnSpLocks/>
          </p:cNvCxnSpPr>
          <p:nvPr/>
        </p:nvCxnSpPr>
        <p:spPr>
          <a:xfrm>
            <a:off x="6046983" y="4657186"/>
            <a:ext cx="210561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uadroTexto 20"/>
          <p:cNvSpPr txBox="1"/>
          <p:nvPr/>
        </p:nvSpPr>
        <p:spPr>
          <a:xfrm>
            <a:off x="6059998" y="4645916"/>
            <a:ext cx="236825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err="1">
                <a:solidFill>
                  <a:schemeClr val="accent1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rdf</a:t>
            </a:r>
            <a:r>
              <a:rPr lang="en-US" sz="1050" dirty="0" err="1">
                <a:latin typeface="Consolas" panose="020B0609020204030204" pitchFamily="49" charset="0"/>
                <a:cs typeface="Consolas" panose="020B0609020204030204" pitchFamily="49" charset="0"/>
              </a:rPr>
              <a:t>:type</a:t>
            </a:r>
            <a:r>
              <a:rPr lang="en-US" sz="1050" dirty="0">
                <a:latin typeface="Consolas" panose="020B0609020204030204" pitchFamily="49" charset="0"/>
                <a:cs typeface="Consolas" panose="020B0609020204030204" pitchFamily="49" charset="0"/>
              </a:rPr>
              <a:t>    [</a:t>
            </a:r>
            <a:r>
              <a:rPr lang="en-US" sz="1050" dirty="0" err="1">
                <a:solidFill>
                  <a:schemeClr val="accent1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050" dirty="0" err="1">
                <a:latin typeface="Consolas" panose="020B0609020204030204" pitchFamily="49" charset="0"/>
                <a:cs typeface="Consolas" panose="020B0609020204030204" pitchFamily="49" charset="0"/>
              </a:rPr>
              <a:t>:Person</a:t>
            </a:r>
            <a:r>
              <a:rPr lang="en-US" sz="1050" dirty="0"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</a:p>
        </p:txBody>
      </p:sp>
      <p:sp>
        <p:nvSpPr>
          <p:cNvPr id="22" name="Forma libre: forma 42">
            <a:extLst>
              <a:ext uri="{FF2B5EF4-FFF2-40B4-BE49-F238E27FC236}">
                <a16:creationId xmlns:a16="http://schemas.microsoft.com/office/drawing/2014/main" id="{8A00A1DA-CF26-480B-A7CC-3C77A512B23B}"/>
              </a:ext>
            </a:extLst>
          </p:cNvPr>
          <p:cNvSpPr/>
          <p:nvPr/>
        </p:nvSpPr>
        <p:spPr>
          <a:xfrm>
            <a:off x="7648730" y="4933927"/>
            <a:ext cx="988559" cy="933450"/>
          </a:xfrm>
          <a:custGeom>
            <a:avLst/>
            <a:gdLst>
              <a:gd name="connsiteX0" fmla="*/ 685800 w 2032000"/>
              <a:gd name="connsiteY0" fmla="*/ 6350 h 1244600"/>
              <a:gd name="connsiteX1" fmla="*/ 2032000 w 2032000"/>
              <a:gd name="connsiteY1" fmla="*/ 0 h 1244600"/>
              <a:gd name="connsiteX2" fmla="*/ 2012950 w 2032000"/>
              <a:gd name="connsiteY2" fmla="*/ 1244600 h 1244600"/>
              <a:gd name="connsiteX3" fmla="*/ 0 w 2032000"/>
              <a:gd name="connsiteY3" fmla="*/ 1244600 h 1244600"/>
              <a:gd name="connsiteX4" fmla="*/ 12700 w 2032000"/>
              <a:gd name="connsiteY4" fmla="*/ 590550 h 1244600"/>
              <a:gd name="connsiteX5" fmla="*/ 19050 w 2032000"/>
              <a:gd name="connsiteY5" fmla="*/ 571500 h 1244600"/>
              <a:gd name="connsiteX0" fmla="*/ 685800 w 2032000"/>
              <a:gd name="connsiteY0" fmla="*/ 6350 h 1244600"/>
              <a:gd name="connsiteX1" fmla="*/ 2032000 w 2032000"/>
              <a:gd name="connsiteY1" fmla="*/ 0 h 1244600"/>
              <a:gd name="connsiteX2" fmla="*/ 2012950 w 2032000"/>
              <a:gd name="connsiteY2" fmla="*/ 1244600 h 1244600"/>
              <a:gd name="connsiteX3" fmla="*/ 0 w 2032000"/>
              <a:gd name="connsiteY3" fmla="*/ 1244600 h 1244600"/>
              <a:gd name="connsiteX4" fmla="*/ 12700 w 2032000"/>
              <a:gd name="connsiteY4" fmla="*/ 590550 h 1244600"/>
              <a:gd name="connsiteX0" fmla="*/ 685800 w 2032000"/>
              <a:gd name="connsiteY0" fmla="*/ 6350 h 1244600"/>
              <a:gd name="connsiteX1" fmla="*/ 2032000 w 2032000"/>
              <a:gd name="connsiteY1" fmla="*/ 0 h 1244600"/>
              <a:gd name="connsiteX2" fmla="*/ 2012950 w 2032000"/>
              <a:gd name="connsiteY2" fmla="*/ 1244600 h 1244600"/>
              <a:gd name="connsiteX3" fmla="*/ 0 w 2032000"/>
              <a:gd name="connsiteY3" fmla="*/ 1244600 h 1244600"/>
              <a:gd name="connsiteX4" fmla="*/ 12700 w 2032000"/>
              <a:gd name="connsiteY4" fmla="*/ 571500 h 1244600"/>
              <a:gd name="connsiteX0" fmla="*/ 1043813 w 2032000"/>
              <a:gd name="connsiteY0" fmla="*/ 20864 h 1244600"/>
              <a:gd name="connsiteX1" fmla="*/ 2032000 w 2032000"/>
              <a:gd name="connsiteY1" fmla="*/ 0 h 1244600"/>
              <a:gd name="connsiteX2" fmla="*/ 2012950 w 2032000"/>
              <a:gd name="connsiteY2" fmla="*/ 1244600 h 1244600"/>
              <a:gd name="connsiteX3" fmla="*/ 0 w 2032000"/>
              <a:gd name="connsiteY3" fmla="*/ 1244600 h 1244600"/>
              <a:gd name="connsiteX4" fmla="*/ 12700 w 2032000"/>
              <a:gd name="connsiteY4" fmla="*/ 571500 h 1244600"/>
              <a:gd name="connsiteX0" fmla="*/ 1014445 w 2032000"/>
              <a:gd name="connsiteY0" fmla="*/ 1814 h 1244600"/>
              <a:gd name="connsiteX1" fmla="*/ 2032000 w 2032000"/>
              <a:gd name="connsiteY1" fmla="*/ 0 h 1244600"/>
              <a:gd name="connsiteX2" fmla="*/ 2012950 w 2032000"/>
              <a:gd name="connsiteY2" fmla="*/ 1244600 h 1244600"/>
              <a:gd name="connsiteX3" fmla="*/ 0 w 2032000"/>
              <a:gd name="connsiteY3" fmla="*/ 1244600 h 1244600"/>
              <a:gd name="connsiteX4" fmla="*/ 12700 w 2032000"/>
              <a:gd name="connsiteY4" fmla="*/ 571500 h 1244600"/>
              <a:gd name="connsiteX0" fmla="*/ 1053603 w 2032000"/>
              <a:gd name="connsiteY0" fmla="*/ 1814 h 1244600"/>
              <a:gd name="connsiteX1" fmla="*/ 2032000 w 2032000"/>
              <a:gd name="connsiteY1" fmla="*/ 0 h 1244600"/>
              <a:gd name="connsiteX2" fmla="*/ 2012950 w 2032000"/>
              <a:gd name="connsiteY2" fmla="*/ 1244600 h 1244600"/>
              <a:gd name="connsiteX3" fmla="*/ 0 w 2032000"/>
              <a:gd name="connsiteY3" fmla="*/ 1244600 h 1244600"/>
              <a:gd name="connsiteX4" fmla="*/ 12700 w 2032000"/>
              <a:gd name="connsiteY4" fmla="*/ 571500 h 1244600"/>
              <a:gd name="connsiteX0" fmla="*/ 1053603 w 2032000"/>
              <a:gd name="connsiteY0" fmla="*/ 1814 h 1244600"/>
              <a:gd name="connsiteX1" fmla="*/ 2032000 w 2032000"/>
              <a:gd name="connsiteY1" fmla="*/ 0 h 1244600"/>
              <a:gd name="connsiteX2" fmla="*/ 2020291 w 2032000"/>
              <a:gd name="connsiteY2" fmla="*/ 1244600 h 1244600"/>
              <a:gd name="connsiteX3" fmla="*/ 0 w 2032000"/>
              <a:gd name="connsiteY3" fmla="*/ 1244600 h 1244600"/>
              <a:gd name="connsiteX4" fmla="*/ 12700 w 2032000"/>
              <a:gd name="connsiteY4" fmla="*/ 571500 h 1244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2000" h="1244600">
                <a:moveTo>
                  <a:pt x="1053603" y="1814"/>
                </a:moveTo>
                <a:lnTo>
                  <a:pt x="2032000" y="0"/>
                </a:lnTo>
                <a:lnTo>
                  <a:pt x="2020291" y="1244600"/>
                </a:lnTo>
                <a:lnTo>
                  <a:pt x="0" y="1244600"/>
                </a:lnTo>
                <a:lnTo>
                  <a:pt x="12700" y="571500"/>
                </a:lnTo>
              </a:path>
            </a:pathLst>
          </a:custGeom>
          <a:noFill/>
          <a:ln w="127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1C84ACD3-7D9E-4C6D-B310-D29839BA8C43}"/>
              </a:ext>
            </a:extLst>
          </p:cNvPr>
          <p:cNvSpPr txBox="1"/>
          <p:nvPr/>
        </p:nvSpPr>
        <p:spPr>
          <a:xfrm>
            <a:off x="6764834" y="5521908"/>
            <a:ext cx="92204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050" dirty="0" err="1">
                <a:latin typeface="Consolas" panose="020B0609020204030204" pitchFamily="49" charset="0"/>
                <a:cs typeface="Consolas" panose="020B0609020204030204" pitchFamily="49" charset="0"/>
              </a:rPr>
              <a:t>hasFriend</a:t>
            </a:r>
            <a:endParaRPr lang="en-US" sz="105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6053927" y="4990582"/>
            <a:ext cx="129073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err="1">
                <a:solidFill>
                  <a:schemeClr val="accent1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050" dirty="0" err="1">
                <a:latin typeface="Consolas" panose="020B0609020204030204" pitchFamily="49" charset="0"/>
                <a:cs typeface="Consolas" panose="020B0609020204030204" pitchFamily="49" charset="0"/>
              </a:rPr>
              <a:t>:mbox</a:t>
            </a:r>
            <a:r>
              <a:rPr lang="en-US" sz="1050" dirty="0">
                <a:latin typeface="Consolas" panose="020B0609020204030204" pitchFamily="49" charset="0"/>
                <a:cs typeface="Consolas" panose="020B0609020204030204" pitchFamily="49" charset="0"/>
              </a:rPr>
              <a:t> IRI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D1711460-CE26-4022-98B1-3376BD646A38}"/>
              </a:ext>
            </a:extLst>
          </p:cNvPr>
          <p:cNvSpPr txBox="1"/>
          <p:nvPr/>
        </p:nvSpPr>
        <p:spPr>
          <a:xfrm>
            <a:off x="2896759" y="4410873"/>
            <a:ext cx="2105618" cy="949713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sz="1350" dirty="0"/>
              <a:t>:Teacher</a:t>
            </a:r>
          </a:p>
          <a:p>
            <a:endParaRPr lang="en-US" sz="1200" dirty="0"/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59D128BD-27B8-4CA2-929C-FEB4AE63027F}"/>
              </a:ext>
            </a:extLst>
          </p:cNvPr>
          <p:cNvSpPr txBox="1"/>
          <p:nvPr/>
        </p:nvSpPr>
        <p:spPr>
          <a:xfrm>
            <a:off x="2876968" y="4655123"/>
            <a:ext cx="22079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err="1">
                <a:solidFill>
                  <a:schemeClr val="accent1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rdf</a:t>
            </a:r>
            <a:r>
              <a:rPr lang="en-US" sz="1050" dirty="0" err="1">
                <a:latin typeface="Consolas" panose="020B0609020204030204" pitchFamily="49" charset="0"/>
                <a:cs typeface="Consolas" panose="020B0609020204030204" pitchFamily="49" charset="0"/>
              </a:rPr>
              <a:t>:type</a:t>
            </a:r>
            <a:r>
              <a:rPr lang="en-US" sz="1050" dirty="0">
                <a:latin typeface="Consolas" panose="020B0609020204030204" pitchFamily="49" charset="0"/>
                <a:cs typeface="Consolas" panose="020B0609020204030204" pitchFamily="49" charset="0"/>
              </a:rPr>
              <a:t>    [</a:t>
            </a:r>
            <a:r>
              <a:rPr lang="en-US" sz="1050" dirty="0" err="1">
                <a:solidFill>
                  <a:schemeClr val="accent1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050" dirty="0" err="1">
                <a:latin typeface="Consolas" panose="020B0609020204030204" pitchFamily="49" charset="0"/>
                <a:cs typeface="Consolas" panose="020B0609020204030204" pitchFamily="49" charset="0"/>
              </a:rPr>
              <a:t>:Person</a:t>
            </a:r>
            <a:r>
              <a:rPr lang="en-US" sz="1050" dirty="0"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</a:p>
        </p:txBody>
      </p: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2ECF569C-B15D-4858-B009-A7287306F068}"/>
              </a:ext>
            </a:extLst>
          </p:cNvPr>
          <p:cNvCxnSpPr>
            <a:cxnSpLocks/>
          </p:cNvCxnSpPr>
          <p:nvPr/>
        </p:nvCxnSpPr>
        <p:spPr>
          <a:xfrm>
            <a:off x="2903702" y="4655123"/>
            <a:ext cx="210561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uadroTexto 28">
            <a:extLst>
              <a:ext uri="{FF2B5EF4-FFF2-40B4-BE49-F238E27FC236}">
                <a16:creationId xmlns:a16="http://schemas.microsoft.com/office/drawing/2014/main" id="{6DED7AFA-9BB4-48C8-8C42-53B1C3DD0B4B}"/>
              </a:ext>
            </a:extLst>
          </p:cNvPr>
          <p:cNvSpPr txBox="1"/>
          <p:nvPr/>
        </p:nvSpPr>
        <p:spPr>
          <a:xfrm>
            <a:off x="2882803" y="4824433"/>
            <a:ext cx="18069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err="1">
                <a:solidFill>
                  <a:schemeClr val="accent1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050" dirty="0" err="1">
                <a:latin typeface="Consolas" panose="020B0609020204030204" pitchFamily="49" charset="0"/>
                <a:cs typeface="Consolas" panose="020B0609020204030204" pitchFamily="49" charset="0"/>
              </a:rPr>
              <a:t>:name</a:t>
            </a:r>
            <a:r>
              <a:rPr lang="en-US" sz="105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050" dirty="0" err="1">
                <a:latin typeface="Consolas" panose="020B0609020204030204" pitchFamily="49" charset="0"/>
                <a:cs typeface="Consolas" panose="020B0609020204030204" pitchFamily="49" charset="0"/>
              </a:rPr>
              <a:t>xsd:string</a:t>
            </a:r>
            <a:endParaRPr lang="en-US" sz="105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30" name="Conector recto de flecha 29">
            <a:extLst>
              <a:ext uri="{FF2B5EF4-FFF2-40B4-BE49-F238E27FC236}">
                <a16:creationId xmlns:a16="http://schemas.microsoft.com/office/drawing/2014/main" id="{0823305C-03B2-44A8-98D7-5A59BD390F39}"/>
              </a:ext>
            </a:extLst>
          </p:cNvPr>
          <p:cNvCxnSpPr>
            <a:cxnSpLocks/>
          </p:cNvCxnSpPr>
          <p:nvPr/>
        </p:nvCxnSpPr>
        <p:spPr>
          <a:xfrm flipH="1">
            <a:off x="3450500" y="3619964"/>
            <a:ext cx="2001" cy="794605"/>
          </a:xfrm>
          <a:prstGeom prst="straightConnector1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uadroTexto 30">
            <a:extLst>
              <a:ext uri="{FF2B5EF4-FFF2-40B4-BE49-F238E27FC236}">
                <a16:creationId xmlns:a16="http://schemas.microsoft.com/office/drawing/2014/main" id="{2099CCBE-6A6F-4E93-8190-061A1218D570}"/>
              </a:ext>
            </a:extLst>
          </p:cNvPr>
          <p:cNvSpPr txBox="1"/>
          <p:nvPr/>
        </p:nvSpPr>
        <p:spPr>
          <a:xfrm>
            <a:off x="3441631" y="3875845"/>
            <a:ext cx="92204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050" dirty="0" err="1">
                <a:latin typeface="Consolas" panose="020B0609020204030204" pitchFamily="49" charset="0"/>
                <a:cs typeface="Consolas" panose="020B0609020204030204" pitchFamily="49" charset="0"/>
              </a:rPr>
              <a:t>empoloyee</a:t>
            </a:r>
            <a:endParaRPr lang="en-US" sz="105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2" name="Forma libre: forma 57">
            <a:extLst>
              <a:ext uri="{FF2B5EF4-FFF2-40B4-BE49-F238E27FC236}">
                <a16:creationId xmlns:a16="http://schemas.microsoft.com/office/drawing/2014/main" id="{04C7ABC0-A5E8-40B6-82B8-38E8D1E55D08}"/>
              </a:ext>
            </a:extLst>
          </p:cNvPr>
          <p:cNvSpPr/>
          <p:nvPr/>
        </p:nvSpPr>
        <p:spPr>
          <a:xfrm>
            <a:off x="4859944" y="3512661"/>
            <a:ext cx="1295400" cy="892628"/>
          </a:xfrm>
          <a:custGeom>
            <a:avLst/>
            <a:gdLst>
              <a:gd name="connsiteX0" fmla="*/ 0 w 1727200"/>
              <a:gd name="connsiteY0" fmla="*/ 1190171 h 1190171"/>
              <a:gd name="connsiteX1" fmla="*/ 29029 w 1727200"/>
              <a:gd name="connsiteY1" fmla="*/ 0 h 1190171"/>
              <a:gd name="connsiteX2" fmla="*/ 1727200 w 1727200"/>
              <a:gd name="connsiteY2" fmla="*/ 0 h 119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27200" h="1190171">
                <a:moveTo>
                  <a:pt x="0" y="1190171"/>
                </a:moveTo>
                <a:lnTo>
                  <a:pt x="29029" y="0"/>
                </a:lnTo>
                <a:lnTo>
                  <a:pt x="1727200" y="0"/>
                </a:lnTo>
              </a:path>
            </a:pathLst>
          </a:custGeom>
          <a:noFill/>
          <a:ln w="127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350"/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BEAF8130-4AD4-4ACA-82BD-672B2AA5A289}"/>
              </a:ext>
            </a:extLst>
          </p:cNvPr>
          <p:cNvSpPr txBox="1"/>
          <p:nvPr/>
        </p:nvSpPr>
        <p:spPr>
          <a:xfrm>
            <a:off x="4862281" y="3881893"/>
            <a:ext cx="77457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050" dirty="0">
                <a:latin typeface="Consolas" panose="020B0609020204030204" pitchFamily="49" charset="0"/>
                <a:cs typeface="Consolas" panose="020B0609020204030204" pitchFamily="49" charset="0"/>
              </a:rPr>
              <a:t>teaches</a:t>
            </a:r>
          </a:p>
        </p:txBody>
      </p:sp>
      <p:cxnSp>
        <p:nvCxnSpPr>
          <p:cNvPr id="34" name="Conector recto de flecha 33">
            <a:extLst>
              <a:ext uri="{FF2B5EF4-FFF2-40B4-BE49-F238E27FC236}">
                <a16:creationId xmlns:a16="http://schemas.microsoft.com/office/drawing/2014/main" id="{91F200F3-46F2-48E3-BC69-E5271D6CFD58}"/>
              </a:ext>
            </a:extLst>
          </p:cNvPr>
          <p:cNvCxnSpPr>
            <a:cxnSpLocks/>
          </p:cNvCxnSpPr>
          <p:nvPr/>
        </p:nvCxnSpPr>
        <p:spPr>
          <a:xfrm flipV="1">
            <a:off x="7730932" y="3646851"/>
            <a:ext cx="0" cy="778165"/>
          </a:xfrm>
          <a:prstGeom prst="straightConnector1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uadroTexto 34">
            <a:extLst>
              <a:ext uri="{FF2B5EF4-FFF2-40B4-BE49-F238E27FC236}">
                <a16:creationId xmlns:a16="http://schemas.microsoft.com/office/drawing/2014/main" id="{7EE3148F-F38C-4D83-8687-B5AEDD7467A7}"/>
              </a:ext>
            </a:extLst>
          </p:cNvPr>
          <p:cNvSpPr txBox="1"/>
          <p:nvPr/>
        </p:nvSpPr>
        <p:spPr>
          <a:xfrm>
            <a:off x="7735338" y="3881893"/>
            <a:ext cx="106952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050" dirty="0" err="1">
                <a:latin typeface="Consolas" panose="020B0609020204030204" pitchFamily="49" charset="0"/>
                <a:cs typeface="Consolas" panose="020B0609020204030204" pitchFamily="49" charset="0"/>
              </a:rPr>
              <a:t>isEnroledIn</a:t>
            </a:r>
            <a:endParaRPr lang="en-US" sz="105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3162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IRI ranges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8269407" y="6019390"/>
            <a:ext cx="215174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Try it: </a:t>
            </a:r>
            <a:r>
              <a:rPr lang="en-US" sz="1350" dirty="0">
                <a:hlinkClick r:id="rId2"/>
              </a:rPr>
              <a:t>https://goo.gl/EC521J</a:t>
            </a:r>
            <a:endParaRPr lang="en-US" sz="1350" dirty="0"/>
          </a:p>
        </p:txBody>
      </p:sp>
      <p:sp>
        <p:nvSpPr>
          <p:cNvPr id="6" name="CuadroTexto 5"/>
          <p:cNvSpPr txBox="1"/>
          <p:nvPr/>
        </p:nvSpPr>
        <p:spPr>
          <a:xfrm>
            <a:off x="609600" y="2791820"/>
            <a:ext cx="4870244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prefix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codes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u="sng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http://example.codes/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User {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status [ codes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~ ]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609599" y="1772267"/>
            <a:ext cx="10842344" cy="478524"/>
          </a:xfrm>
        </p:spPr>
        <p:txBody>
          <a:bodyPr>
            <a:noAutofit/>
          </a:bodyPr>
          <a:lstStyle/>
          <a:p>
            <a:r>
              <a:rPr lang="en-US" sz="3200" dirty="0" err="1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uri</a:t>
            </a:r>
            <a:r>
              <a:rPr lang="en-US" sz="3200" dirty="0">
                <a:latin typeface="Consolas" panose="020B0609020204030204" pitchFamily="49" charset="0"/>
                <a:cs typeface="Consolas" panose="020B0609020204030204" pitchFamily="49" charset="0"/>
              </a:rPr>
              <a:t>:~</a:t>
            </a:r>
            <a:r>
              <a:rPr lang="en-US" sz="3200" dirty="0"/>
              <a:t> represents the set of all URIs that start with stem </a:t>
            </a:r>
            <a:r>
              <a:rPr lang="en-US" sz="3200" dirty="0" err="1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uri</a:t>
            </a:r>
            <a:endParaRPr lang="en-US" sz="3200" dirty="0">
              <a:solidFill>
                <a:schemeClr val="accent3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5695239" y="2791820"/>
            <a:ext cx="5756704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prefix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codes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u="sng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http://example.codes/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prefix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other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u="sng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http://other.codes/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x1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status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codes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resolved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x2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status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other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done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x3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status 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u="sng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http://example.codes/pending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10830817" y="4084476"/>
            <a:ext cx="47641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>
                <a:sym typeface="Wingdings" panose="05000000000000000000" pitchFamily="2" charset="2"/>
              </a:rPr>
              <a:t>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3707880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IRI Range exclusions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78541" y="1672143"/>
            <a:ext cx="11380840" cy="552449"/>
          </a:xfrm>
        </p:spPr>
        <p:txBody>
          <a:bodyPr>
            <a:noAutofit/>
          </a:bodyPr>
          <a:lstStyle/>
          <a:p>
            <a:r>
              <a:rPr lang="en-US" sz="3600" dirty="0"/>
              <a:t>The operator </a:t>
            </a:r>
            <a:r>
              <a:rPr lang="en-US" sz="3600" b="1" dirty="0">
                <a:solidFill>
                  <a:srgbClr val="00B0F0"/>
                </a:solidFill>
              </a:rPr>
              <a:t>-</a:t>
            </a:r>
            <a:r>
              <a:rPr lang="en-US" sz="3600" dirty="0"/>
              <a:t> excludes IRIs or IRI ranges from an IRI range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825295" y="2647937"/>
            <a:ext cx="4870244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prefix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codes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u="sng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http://example.codes/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u="sng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User {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status [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codes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~ -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codes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deleted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]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6068960" y="2647937"/>
            <a:ext cx="5808407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x1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status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codes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resolved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x2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status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other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done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x3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status 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u="sng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http://example.codes/pending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x4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status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codes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deleted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0367683" y="3157479"/>
            <a:ext cx="47641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>
                <a:sym typeface="Wingdings" panose="05000000000000000000" pitchFamily="2" charset="2"/>
              </a:rPr>
              <a:t></a:t>
            </a:r>
            <a:endParaRPr lang="en-US" sz="2700" dirty="0"/>
          </a:p>
        </p:txBody>
      </p:sp>
      <p:sp>
        <p:nvSpPr>
          <p:cNvPr id="7" name="CuadroTexto 6"/>
          <p:cNvSpPr txBox="1"/>
          <p:nvPr/>
        </p:nvSpPr>
        <p:spPr>
          <a:xfrm>
            <a:off x="10367683" y="4159344"/>
            <a:ext cx="47641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>
                <a:sym typeface="Wingdings" panose="05000000000000000000" pitchFamily="2" charset="2"/>
              </a:rPr>
              <a:t></a:t>
            </a:r>
            <a:endParaRPr lang="en-US" sz="2700" dirty="0"/>
          </a:p>
        </p:txBody>
      </p:sp>
      <p:sp>
        <p:nvSpPr>
          <p:cNvPr id="8" name="CuadroTexto 7"/>
          <p:cNvSpPr txBox="1"/>
          <p:nvPr/>
        </p:nvSpPr>
        <p:spPr>
          <a:xfrm>
            <a:off x="8387974" y="5450295"/>
            <a:ext cx="221791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Try it: </a:t>
            </a:r>
            <a:r>
              <a:rPr lang="en-US" sz="1350" dirty="0">
                <a:hlinkClick r:id="rId2"/>
              </a:rPr>
              <a:t>https://goo.gl/pU8u4b</a:t>
            </a: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2483017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shapes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00323" y="1490426"/>
            <a:ext cx="10552812" cy="1038224"/>
          </a:xfrm>
        </p:spPr>
        <p:txBody>
          <a:bodyPr>
            <a:noAutofit/>
          </a:bodyPr>
          <a:lstStyle/>
          <a:p>
            <a:r>
              <a:rPr lang="en-US" sz="3200" dirty="0"/>
              <a:t>Syntax simplification to avoid defining two shapes</a:t>
            </a:r>
          </a:p>
          <a:p>
            <a:pPr lvl="1"/>
            <a:r>
              <a:rPr lang="en-US" sz="2800" dirty="0"/>
              <a:t>Internally, the inner shape is identified using a blank node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7134225" y="5553849"/>
            <a:ext cx="299139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Try it (</a:t>
            </a:r>
            <a:r>
              <a:rPr lang="en-US" sz="1350" dirty="0" err="1"/>
              <a:t>RDFShape</a:t>
            </a:r>
            <a:r>
              <a:rPr lang="en-US" sz="1350" dirty="0"/>
              <a:t>): </a:t>
            </a:r>
            <a:r>
              <a:rPr lang="en-US" sz="1350" dirty="0">
                <a:hlinkClick r:id="rId2"/>
              </a:rPr>
              <a:t>https://goo.gl/2Eoehi</a:t>
            </a:r>
            <a:endParaRPr lang="en-US" sz="1350" dirty="0"/>
          </a:p>
        </p:txBody>
      </p:sp>
      <p:sp>
        <p:nvSpPr>
          <p:cNvPr id="6" name="CuadroTexto 5"/>
          <p:cNvSpPr txBox="1"/>
          <p:nvPr/>
        </p:nvSpPr>
        <p:spPr>
          <a:xfrm>
            <a:off x="6175805" y="2640515"/>
            <a:ext cx="3983783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User {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xsd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worksFor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[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Company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]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160330" y="2644713"/>
            <a:ext cx="3983783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User {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xsd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worksFor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_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_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[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Company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]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2561516" y="4956050"/>
            <a:ext cx="4224233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alice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sz="1600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"Alice"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worksFor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OurCompany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OurCompany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a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Company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5524345" y="3517678"/>
            <a:ext cx="27122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≡</a:t>
            </a:r>
          </a:p>
        </p:txBody>
      </p:sp>
    </p:spTree>
    <p:extLst>
      <p:ext uri="{BB962C8B-B14F-4D97-AF65-F5344CB8AC3E}">
        <p14:creationId xmlns:p14="http://schemas.microsoft.com/office/powerpoint/2010/main" val="68643291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Labeled</a:t>
            </a:r>
            <a:r>
              <a:rPr lang="es-ES" dirty="0"/>
              <a:t> </a:t>
            </a:r>
            <a:r>
              <a:rPr lang="es-ES" dirty="0" err="1"/>
              <a:t>constraints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600" y="1472523"/>
            <a:ext cx="8229600" cy="1184795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chemeClr val="tx2"/>
                </a:solidFill>
                <a:latin typeface="Consolas" panose="020B0609020204030204" pitchFamily="49" charset="0"/>
              </a:rPr>
              <a:t>$label</a:t>
            </a:r>
            <a:r>
              <a:rPr lang="en-GB" sz="2800" dirty="0"/>
              <a:t> &lt;constraint&gt; associates a constraint to a label</a:t>
            </a:r>
          </a:p>
          <a:p>
            <a:r>
              <a:rPr lang="en-GB" sz="2800" dirty="0"/>
              <a:t>It can later be used as </a:t>
            </a:r>
            <a:r>
              <a:rPr lang="en-GB" sz="2800" dirty="0">
                <a:solidFill>
                  <a:schemeClr val="tx2"/>
                </a:solidFill>
                <a:latin typeface="Consolas" panose="020B0609020204030204" pitchFamily="49" charset="0"/>
              </a:rPr>
              <a:t>&amp;label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2097419" y="2767611"/>
            <a:ext cx="3983783" cy="33855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User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{</a:t>
            </a:r>
          </a:p>
          <a:p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$: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name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name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endParaRPr lang="es-E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|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givenName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s-E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</a:t>
            </a:r>
            <a:r>
              <a:rPr lang="es-E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familyName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endParaRPr lang="es-E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s-E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email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b="1" dirty="0">
                <a:solidFill>
                  <a:srgbClr val="0000A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IRI</a:t>
            </a:r>
            <a:endParaRPr lang="es-E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Employee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{</a:t>
            </a:r>
          </a:p>
          <a:p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&amp;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name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s-E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employeeId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endParaRPr lang="es-E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6733566" y="4307951"/>
            <a:ext cx="3477234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Employee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{</a:t>
            </a:r>
          </a:p>
          <a:p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name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endParaRPr lang="es-E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|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givenName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s-E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s-E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familyName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.)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s-E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employeeId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endParaRPr lang="es-E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s-ES" dirty="0">
              <a:latin typeface="Consolas" panose="020B0609020204030204" pitchFamily="49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167962" y="4716847"/>
            <a:ext cx="2438400" cy="12392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Flecha derecha 8"/>
          <p:cNvSpPr/>
          <p:nvPr/>
        </p:nvSpPr>
        <p:spPr>
          <a:xfrm>
            <a:off x="4676906" y="5185115"/>
            <a:ext cx="1986116" cy="3027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9797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Inverse triple constraints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6026" y="1662415"/>
            <a:ext cx="8229600" cy="683240"/>
          </a:xfrm>
        </p:spPr>
        <p:txBody>
          <a:bodyPr>
            <a:normAutofit/>
          </a:bodyPr>
          <a:lstStyle/>
          <a:p>
            <a:r>
              <a:rPr lang="en-US" sz="3200" dirty="0"/>
              <a:t>^ reverses the order of the triple constraint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7597391" y="5723751"/>
            <a:ext cx="300736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Try it (</a:t>
            </a:r>
            <a:r>
              <a:rPr lang="en-US" sz="1350" dirty="0" err="1"/>
              <a:t>RDFShape</a:t>
            </a:r>
            <a:r>
              <a:rPr lang="en-US" sz="1350" dirty="0"/>
              <a:t>): </a:t>
            </a:r>
            <a:r>
              <a:rPr lang="en-US" sz="1350" dirty="0">
                <a:hlinkClick r:id="rId2"/>
              </a:rPr>
              <a:t>https://goo.gl/9FbHi3</a:t>
            </a:r>
            <a:endParaRPr lang="en-US" sz="1350" dirty="0"/>
          </a:p>
        </p:txBody>
      </p:sp>
      <p:sp>
        <p:nvSpPr>
          <p:cNvPr id="5" name="CuadroTexto 4"/>
          <p:cNvSpPr txBox="1"/>
          <p:nvPr/>
        </p:nvSpPr>
        <p:spPr>
          <a:xfrm>
            <a:off x="875071" y="2740641"/>
            <a:ext cx="5364863" cy="28623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User {</a:t>
            </a: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xsd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worksFor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@: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Company </a:t>
            </a: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Company {</a:t>
            </a: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[</a:t>
            </a:r>
            <a:r>
              <a:rPr lang="en-US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Company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]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^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worksFor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@: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User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5485275" y="2979852"/>
            <a:ext cx="5262979" cy="224676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alice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"Alice"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worksFor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OurCompany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bob 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"Bob"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worksFor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OurCompany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OurCompany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a 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Company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46534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Allowing other triples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19548" y="1696357"/>
            <a:ext cx="8229600" cy="1348569"/>
          </a:xfrm>
        </p:spPr>
        <p:txBody>
          <a:bodyPr>
            <a:noAutofit/>
          </a:bodyPr>
          <a:lstStyle/>
          <a:p>
            <a:r>
              <a:rPr lang="en-GB" sz="3200" dirty="0"/>
              <a:t>Triple constraints limit all triples with a given predicate to match one of the constraints </a:t>
            </a:r>
          </a:p>
          <a:p>
            <a:r>
              <a:rPr lang="en-GB" sz="3200" dirty="0"/>
              <a:t>This is called </a:t>
            </a:r>
            <a:r>
              <a:rPr lang="en-GB" sz="3200" i="1" dirty="0"/>
              <a:t>closing a property</a:t>
            </a:r>
            <a:endParaRPr lang="en-GB" sz="3200" dirty="0"/>
          </a:p>
          <a:p>
            <a:r>
              <a:rPr lang="en-GB" sz="3200" dirty="0"/>
              <a:t>Example: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157358" y="3622530"/>
            <a:ext cx="3326552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&lt;Company&gt;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{ 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[ </a:t>
            </a:r>
            <a:r>
              <a:rPr lang="en-U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Organization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]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[ </a:t>
            </a:r>
            <a:r>
              <a:rPr lang="en-U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org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Organization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] 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5838317" y="3541250"/>
            <a:ext cx="5635928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OurCompany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a </a:t>
            </a:r>
            <a:r>
              <a:rPr lang="en-U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org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Organization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      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Organization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OurUniversity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a </a:t>
            </a:r>
            <a:r>
              <a:rPr lang="en-U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org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Organization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         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Organization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         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CollegeOrUniversity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Marcador de contenido 2"/>
          <p:cNvSpPr txBox="1">
            <a:spLocks/>
          </p:cNvSpPr>
          <p:nvPr/>
        </p:nvSpPr>
        <p:spPr>
          <a:xfrm>
            <a:off x="510617" y="5356070"/>
            <a:ext cx="10796480" cy="71043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/>
              <a:t>Sometimes we would like to permit other triples (open the property)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10068024" y="4236283"/>
            <a:ext cx="47641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>
                <a:sym typeface="Wingdings" panose="05000000000000000000" pitchFamily="2" charset="2"/>
              </a:rPr>
              <a:t>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2906111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Allowing other triples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76863" y="1736293"/>
            <a:ext cx="11302181" cy="947914"/>
          </a:xfrm>
        </p:spPr>
        <p:txBody>
          <a:bodyPr>
            <a:noAutofit/>
          </a:bodyPr>
          <a:lstStyle/>
          <a:p>
            <a:r>
              <a:rPr lang="en-GB" sz="2800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EXTRA</a:t>
            </a:r>
            <a:r>
              <a:rPr lang="en-GB" sz="2800" dirty="0">
                <a:latin typeface="Consolas" panose="020B0609020204030204" pitchFamily="49" charset="0"/>
                <a:cs typeface="Consolas" panose="020B0609020204030204" pitchFamily="49" charset="0"/>
              </a:rPr>
              <a:t> &lt;</a:t>
            </a:r>
            <a:r>
              <a:rPr lang="en-GB" sz="2800" dirty="0" err="1">
                <a:latin typeface="Consolas" panose="020B0609020204030204" pitchFamily="49" charset="0"/>
                <a:cs typeface="Consolas" panose="020B0609020204030204" pitchFamily="49" charset="0"/>
              </a:rPr>
              <a:t>listOfProperties</a:t>
            </a:r>
            <a:r>
              <a:rPr lang="en-GB" sz="2800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GB" sz="2800" dirty="0"/>
              <a:t> declares that a list of properties can contain extra values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781588" y="3403515"/>
            <a:ext cx="3730508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&lt;Company&gt;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A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EXTRA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{ 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[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Organization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]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[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org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Organization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] 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5063614" y="3403515"/>
            <a:ext cx="6263148" cy="1754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OurCompany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a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org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Organization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      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Organization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OurUniversity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a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org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Organization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         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Organization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         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CollegeOrUniversity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4512096" y="6037006"/>
            <a:ext cx="2933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Try it: </a:t>
            </a:r>
            <a:r>
              <a:rPr lang="es-ES" dirty="0">
                <a:hlinkClick r:id="rId2"/>
              </a:rPr>
              <a:t>https://goo.gl/MxZVts</a:t>
            </a:r>
            <a:r>
              <a:rPr lang="es-ES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463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Short </a:t>
            </a:r>
            <a:r>
              <a:rPr lang="es-ES" dirty="0" err="1"/>
              <a:t>history</a:t>
            </a:r>
            <a:r>
              <a:rPr lang="es-ES" dirty="0"/>
              <a:t> of </a:t>
            </a:r>
            <a:r>
              <a:rPr lang="es-ES" dirty="0" err="1"/>
              <a:t>ShEx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73629" y="1273631"/>
            <a:ext cx="8578645" cy="3668484"/>
          </a:xfrm>
        </p:spPr>
        <p:txBody>
          <a:bodyPr>
            <a:noAutofit/>
          </a:bodyPr>
          <a:lstStyle/>
          <a:p>
            <a:r>
              <a:rPr lang="en-US" sz="3200" dirty="0"/>
              <a:t>2013 - RDF Validation Workshop</a:t>
            </a:r>
          </a:p>
          <a:p>
            <a:pPr lvl="1"/>
            <a:r>
              <a:rPr lang="en-US" sz="2800" dirty="0"/>
              <a:t>Conclusions: "</a:t>
            </a:r>
            <a:r>
              <a:rPr lang="en-GB" sz="2400" i="1" dirty="0">
                <a:solidFill>
                  <a:srgbClr val="002060"/>
                </a:solidFill>
              </a:rPr>
              <a:t>SPARQL queries cannot easily be inspected and understood…</a:t>
            </a:r>
            <a:r>
              <a:rPr lang="en-GB" sz="2800" dirty="0"/>
              <a:t>"</a:t>
            </a:r>
            <a:endParaRPr lang="en-US" sz="2800" dirty="0"/>
          </a:p>
          <a:p>
            <a:pPr lvl="2"/>
            <a:r>
              <a:rPr lang="en-US" sz="2400" dirty="0"/>
              <a:t>Need of a higher level, concise language</a:t>
            </a:r>
          </a:p>
          <a:p>
            <a:pPr lvl="2"/>
            <a:r>
              <a:rPr lang="en-US" sz="2400" dirty="0"/>
              <a:t>Agreement on the term "Shape"</a:t>
            </a:r>
          </a:p>
          <a:p>
            <a:r>
              <a:rPr lang="en-US" sz="2800" dirty="0"/>
              <a:t>2014 First proposal of Shape Expressions (</a:t>
            </a:r>
            <a:r>
              <a:rPr lang="en-US" sz="2800" dirty="0" err="1"/>
              <a:t>ShEx</a:t>
            </a:r>
            <a:r>
              <a:rPr lang="en-US" sz="2800" dirty="0"/>
              <a:t> 1.0)</a:t>
            </a:r>
          </a:p>
          <a:p>
            <a:r>
              <a:rPr lang="en-US" sz="3200" dirty="0"/>
              <a:t>2014 - Data Shapes Working Group chartered</a:t>
            </a:r>
          </a:p>
          <a:p>
            <a:pPr lvl="1"/>
            <a:r>
              <a:rPr lang="en-US" sz="2800" dirty="0"/>
              <a:t>Mutual influence between SHACL &amp; </a:t>
            </a:r>
            <a:r>
              <a:rPr lang="en-US" sz="2800" dirty="0" err="1"/>
              <a:t>ShEx</a:t>
            </a:r>
            <a:endParaRPr lang="en-US" sz="2800" dirty="0"/>
          </a:p>
          <a:p>
            <a:r>
              <a:rPr lang="en-US" sz="3200" dirty="0"/>
              <a:t>2017 - </a:t>
            </a:r>
            <a:r>
              <a:rPr lang="en-US" sz="3200" dirty="0" err="1"/>
              <a:t>ShEx</a:t>
            </a:r>
            <a:r>
              <a:rPr lang="en-US" sz="3200" dirty="0"/>
              <a:t> Community Group - </a:t>
            </a:r>
            <a:r>
              <a:rPr lang="en-US" sz="3200" dirty="0" err="1"/>
              <a:t>ShEx</a:t>
            </a:r>
            <a:r>
              <a:rPr lang="en-US" sz="3200" dirty="0"/>
              <a:t> 2.0</a:t>
            </a:r>
          </a:p>
          <a:p>
            <a:r>
              <a:rPr lang="en-US" sz="3200" dirty="0"/>
              <a:t>2018 - </a:t>
            </a:r>
            <a:r>
              <a:rPr lang="en-US" sz="3200" dirty="0" err="1"/>
              <a:t>ShEx</a:t>
            </a:r>
            <a:r>
              <a:rPr lang="en-US" sz="3200" dirty="0"/>
              <a:t> 2.1</a:t>
            </a:r>
          </a:p>
        </p:txBody>
      </p:sp>
    </p:spTree>
    <p:extLst>
      <p:ext uri="{BB962C8B-B14F-4D97-AF65-F5344CB8AC3E}">
        <p14:creationId xmlns:p14="http://schemas.microsoft.com/office/powerpoint/2010/main" val="57582801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Closed</a:t>
            </a:r>
            <a:r>
              <a:rPr lang="es-ES" dirty="0"/>
              <a:t> </a:t>
            </a:r>
            <a:r>
              <a:rPr lang="es-ES" dirty="0" err="1"/>
              <a:t>Shapes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40890" y="1514507"/>
            <a:ext cx="11508657" cy="980079"/>
          </a:xfrm>
        </p:spPr>
        <p:txBody>
          <a:bodyPr/>
          <a:lstStyle/>
          <a:p>
            <a:r>
              <a:rPr lang="en-GB" dirty="0"/>
              <a:t>CLOSED can be used to limit the appearance of any predicate not mentioned in the shape expression</a:t>
            </a:r>
          </a:p>
          <a:p>
            <a:pPr lvl="1"/>
            <a:r>
              <a:rPr lang="en-GB" dirty="0"/>
              <a:t>If not specified, shapes are open by default</a:t>
            </a:r>
          </a:p>
          <a:p>
            <a:endParaRPr lang="en-GB" dirty="0"/>
          </a:p>
        </p:txBody>
      </p:sp>
      <p:sp>
        <p:nvSpPr>
          <p:cNvPr id="4" name="CuadroTexto 3"/>
          <p:cNvSpPr txBox="1"/>
          <p:nvPr/>
        </p:nvSpPr>
        <p:spPr>
          <a:xfrm>
            <a:off x="4192250" y="2750394"/>
            <a:ext cx="3326552" cy="30469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alice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"Alice"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knows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bob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bob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"Bob"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knows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alice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dave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"Dave"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knows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emily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link2virus </a:t>
            </a:r>
            <a:r>
              <a:rPr lang="en-US" sz="16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&lt;virus&gt;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emily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"Emily"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knows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dave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770914" y="2750394"/>
            <a:ext cx="3097323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&lt;User&gt;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A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IRI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knows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@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&lt;User&gt;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7784382" y="2749758"/>
            <a:ext cx="3453889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&lt;User&gt;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A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CLOSED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A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IRI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knows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@</a:t>
            </a:r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&lt;User&gt;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702780" y="4206531"/>
            <a:ext cx="33274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By default open, so all match 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&lt;User&gt;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7784382" y="4158108"/>
            <a:ext cx="35620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With closed, only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alice</a:t>
            </a:r>
            <a:r>
              <a:rPr lang="en-US" sz="2000" dirty="0"/>
              <a:t> and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:bob</a:t>
            </a:r>
            <a:r>
              <a:rPr lang="en-US" sz="2000" dirty="0"/>
              <a:t> match 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&lt;User&gt;</a:t>
            </a:r>
            <a:endParaRPr lang="en-US" sz="2000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7784382" y="4588995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0826637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Node constraints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09716" y="1811596"/>
            <a:ext cx="8229600" cy="898193"/>
          </a:xfrm>
        </p:spPr>
        <p:txBody>
          <a:bodyPr>
            <a:normAutofit/>
          </a:bodyPr>
          <a:lstStyle/>
          <a:p>
            <a:r>
              <a:rPr lang="en-US" sz="3200" dirty="0"/>
              <a:t>Constraints on the focus node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820644" y="2810527"/>
            <a:ext cx="3603872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&lt;User&gt;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A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IRI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{ 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xsd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worksFor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A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IRI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 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5654282" y="2810527"/>
            <a:ext cx="5328350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alice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"Alice"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worksFor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OurCompany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_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"Unknown"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worksFor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OurCompany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9897122" y="3799687"/>
            <a:ext cx="47641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>
                <a:sym typeface="Wingdings" panose="05000000000000000000" pitchFamily="2" charset="2"/>
              </a:rPr>
              <a:t>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105482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Composing Shape Expressions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47679" y="1608148"/>
            <a:ext cx="10674282" cy="542456"/>
          </a:xfrm>
        </p:spPr>
        <p:txBody>
          <a:bodyPr>
            <a:noAutofit/>
          </a:bodyPr>
          <a:lstStyle/>
          <a:p>
            <a:r>
              <a:rPr lang="en-US" sz="2800" dirty="0"/>
              <a:t>It is possible to use </a:t>
            </a:r>
            <a:r>
              <a:rPr lang="en-US" sz="2800" dirty="0">
                <a:solidFill>
                  <a:srgbClr val="00B0F0"/>
                </a:solidFill>
              </a:rPr>
              <a:t>AND</a:t>
            </a:r>
            <a:r>
              <a:rPr lang="en-US" sz="2800" dirty="0"/>
              <a:t> , </a:t>
            </a:r>
            <a:r>
              <a:rPr lang="en-US" sz="2800" dirty="0">
                <a:solidFill>
                  <a:srgbClr val="00B0F0"/>
                </a:solidFill>
              </a:rPr>
              <a:t>OR</a:t>
            </a:r>
            <a:r>
              <a:rPr lang="en-US" sz="2800" dirty="0"/>
              <a:t> and </a:t>
            </a:r>
            <a:r>
              <a:rPr lang="en-US" sz="2800" dirty="0">
                <a:solidFill>
                  <a:srgbClr val="00B0F0"/>
                </a:solidFill>
              </a:rPr>
              <a:t>NOT </a:t>
            </a:r>
            <a:r>
              <a:rPr lang="en-US" sz="2800" dirty="0"/>
              <a:t>to compose shapes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8418784" y="6414437"/>
            <a:ext cx="212660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Try it: </a:t>
            </a:r>
            <a:r>
              <a:rPr lang="en-US" sz="1350" dirty="0">
                <a:hlinkClick r:id="rId2"/>
              </a:rPr>
              <a:t>https://goo.gl/auLBiu</a:t>
            </a:r>
            <a:endParaRPr lang="en-US" sz="1350" dirty="0"/>
          </a:p>
        </p:txBody>
      </p:sp>
      <p:sp>
        <p:nvSpPr>
          <p:cNvPr id="5" name="CuadroTexto 4"/>
          <p:cNvSpPr txBox="1"/>
          <p:nvPr/>
        </p:nvSpPr>
        <p:spPr>
          <a:xfrm>
            <a:off x="609600" y="2174057"/>
            <a:ext cx="4336444" cy="25545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User {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xsd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worksFor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A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IRI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AND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@: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Company ?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follows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b="1" dirty="0">
                <a:solidFill>
                  <a:srgbClr val="0000A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IRI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OR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1" dirty="0" err="1">
                <a:solidFill>
                  <a:srgbClr val="0000A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BNode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*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Company {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founder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b="1" dirty="0">
                <a:solidFill>
                  <a:srgbClr val="0000A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IRI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?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employee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A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IRI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{1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100}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5264710" y="2174057"/>
            <a:ext cx="6514335" cy="427809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alice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sz="1600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"Alice"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follows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bob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worksFor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OurCompany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</a:p>
          <a:p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bob        </a:t>
            </a:r>
            <a:r>
              <a:rPr lang="en-U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sz="1600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"Robert"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worksFor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[ 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      </a:t>
            </a:r>
            <a:r>
              <a:rPr lang="en-U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Founder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"Frank"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      </a:t>
            </a:r>
            <a:r>
              <a:rPr lang="en-U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employee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carol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     ]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1600" dirty="0">
              <a:solidFill>
                <a:srgbClr val="0080C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carol      </a:t>
            </a:r>
            <a:r>
              <a:rPr lang="en-U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sz="1600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"Carol"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follows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[ </a:t>
            </a:r>
            <a:endParaRPr lang="en-US" sz="1600" dirty="0">
              <a:solidFill>
                <a:srgbClr val="0080C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      </a:t>
            </a:r>
            <a:r>
              <a:rPr lang="en-U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"Emily"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     ]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1600" dirty="0">
              <a:solidFill>
                <a:srgbClr val="0080C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OurCompany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founder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dave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employee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alice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bob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0068980" y="3451329"/>
            <a:ext cx="47641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>
                <a:sym typeface="Wingdings" panose="05000000000000000000" pitchFamily="2" charset="2"/>
              </a:rPr>
              <a:t>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2499390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Implicit AND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600" y="1550156"/>
            <a:ext cx="8229600" cy="560411"/>
          </a:xfrm>
        </p:spPr>
        <p:txBody>
          <a:bodyPr/>
          <a:lstStyle/>
          <a:p>
            <a:r>
              <a:rPr lang="en-US" dirty="0"/>
              <a:t>AND can be omitted between a node constraint and a shape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609600" y="2457679"/>
            <a:ext cx="5173136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User {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xsd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worksFor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A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IRI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AND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@: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Company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6392335" y="256540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9" name="Flecha izquierda y derecha 8"/>
          <p:cNvSpPr/>
          <p:nvPr/>
        </p:nvSpPr>
        <p:spPr>
          <a:xfrm>
            <a:off x="6096001" y="2803498"/>
            <a:ext cx="372533" cy="262467"/>
          </a:xfrm>
          <a:prstGeom prst="leftRightArrow">
            <a:avLst>
              <a:gd name="adj1" fmla="val 30645"/>
              <a:gd name="adj2" fmla="val 403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CuadroTexto 9"/>
          <p:cNvSpPr txBox="1"/>
          <p:nvPr/>
        </p:nvSpPr>
        <p:spPr>
          <a:xfrm>
            <a:off x="6985003" y="2459979"/>
            <a:ext cx="4310526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User {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xsd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worksFor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A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IRI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@: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Company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6035147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Conjunction of Shape Expressions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AND can be used to define conjunction on Shape Expressions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CuadroTexto 3"/>
          <p:cNvSpPr txBox="1"/>
          <p:nvPr/>
        </p:nvSpPr>
        <p:spPr>
          <a:xfrm>
            <a:off x="2631680" y="2588888"/>
            <a:ext cx="5262979" cy="1938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&lt;User&gt;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{ </a:t>
            </a:r>
            <a:r>
              <a:rPr lang="en-US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xsd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  </a:t>
            </a:r>
            <a:r>
              <a:rPr lang="en-US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worksFor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0000A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IRI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} </a:t>
            </a:r>
          </a:p>
          <a:p>
            <a:r>
              <a:rPr lang="en-US" sz="2000" b="1" dirty="0">
                <a:solidFill>
                  <a:srgbClr val="0000A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AND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{ </a:t>
            </a: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  </a:t>
            </a:r>
            <a:r>
              <a:rPr lang="en-US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worksFor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@</a:t>
            </a:r>
            <a:r>
              <a:rPr lang="en-US" sz="20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&lt;Company&gt;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}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8445295" y="6472827"/>
            <a:ext cx="358534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Conjunctions are the default operator in SHACL</a:t>
            </a:r>
          </a:p>
        </p:txBody>
      </p:sp>
    </p:spTree>
    <p:extLst>
      <p:ext uri="{BB962C8B-B14F-4D97-AF65-F5344CB8AC3E}">
        <p14:creationId xmlns:p14="http://schemas.microsoft.com/office/powerpoint/2010/main" val="343687361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Using AND to extend shapes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600" y="1600203"/>
            <a:ext cx="10972800" cy="772883"/>
          </a:xfrm>
        </p:spPr>
        <p:txBody>
          <a:bodyPr/>
          <a:lstStyle/>
          <a:p>
            <a:r>
              <a:rPr lang="en-GB" dirty="0"/>
              <a:t>AND can be used as a basic form of inheritance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609600" y="2051465"/>
            <a:ext cx="5376793" cy="36933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Person {</a:t>
            </a: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    [ </a:t>
            </a:r>
            <a:r>
              <a:rPr lang="en-GB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GB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Person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] 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GB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name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</a:t>
            </a:r>
            <a:r>
              <a:rPr lang="en-GB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xsd</a:t>
            </a:r>
            <a:r>
              <a:rPr lang="en-GB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User 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@: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Person </a:t>
            </a:r>
            <a:r>
              <a:rPr lang="en-GB" b="1" dirty="0">
                <a:solidFill>
                  <a:srgbClr val="0000A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AND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{</a:t>
            </a: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GB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name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</a:t>
            </a:r>
            <a:r>
              <a:rPr lang="en-GB" dirty="0" err="1">
                <a:solidFill>
                  <a:srgbClr val="FF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MaxLength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20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GB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email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</a:t>
            </a:r>
            <a:r>
              <a:rPr lang="en-GB" b="1" dirty="0">
                <a:solidFill>
                  <a:srgbClr val="0000A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IRI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Student 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@: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User </a:t>
            </a:r>
            <a:r>
              <a:rPr lang="en-GB" b="1" dirty="0">
                <a:solidFill>
                  <a:srgbClr val="0000A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AND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{</a:t>
            </a: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course              </a:t>
            </a:r>
            <a:r>
              <a:rPr lang="en-GB" b="1" dirty="0">
                <a:solidFill>
                  <a:srgbClr val="0000A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IRI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*;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6585857" y="2051465"/>
            <a:ext cx="4785284" cy="35394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alice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6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n-GB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GB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Person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</a:t>
            </a:r>
          </a:p>
          <a:p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</a:t>
            </a:r>
            <a:r>
              <a:rPr lang="en-GB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GB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name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GB" sz="1600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"Alice"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endParaRPr lang="en-GB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n-GB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bob </a:t>
            </a:r>
            <a:r>
              <a:rPr lang="en-U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name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600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"Robert"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</a:p>
          <a:p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</a:t>
            </a:r>
            <a:r>
              <a:rPr lang="en-GB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GB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email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n-GB" sz="16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&lt;bob@example.org&gt;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</a:p>
          <a:p>
            <a:endParaRPr lang="en-GB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carol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n-U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Person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</a:t>
            </a:r>
          </a:p>
          <a:p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</a:t>
            </a:r>
            <a:r>
              <a:rPr lang="en-GB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GB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name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GB" sz="1600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"Carol"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GB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</a:t>
            </a:r>
            <a:r>
              <a:rPr lang="en-GB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GB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email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6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&lt;carol@example.org&gt;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endParaRPr lang="en-GB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n-GB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dave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US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Person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</a:p>
          <a:p>
            <a:r>
              <a:rPr lang="en-U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</a:t>
            </a:r>
            <a:r>
              <a:rPr lang="en-GB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GB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name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GB" sz="1600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"Carol"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GB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</a:t>
            </a:r>
            <a:r>
              <a:rPr lang="en-GB" sz="16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GB" sz="16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email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16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&lt;carol@example.org&gt;</a:t>
            </a:r>
            <a:r>
              <a:rPr lang="en-GB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GB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</a:t>
            </a:r>
            <a:r>
              <a:rPr lang="en-GB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course      </a:t>
            </a:r>
            <a:r>
              <a:rPr lang="en-GB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algebra </a:t>
            </a:r>
            <a:r>
              <a:rPr lang="en-GB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endParaRPr lang="en-GB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8490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Disjunction</a:t>
            </a:r>
            <a:r>
              <a:rPr lang="es-ES" dirty="0"/>
              <a:t> of </a:t>
            </a:r>
            <a:r>
              <a:rPr lang="es-ES" dirty="0" err="1"/>
              <a:t>Shape</a:t>
            </a:r>
            <a:r>
              <a:rPr lang="es-ES" dirty="0"/>
              <a:t> </a:t>
            </a:r>
            <a:r>
              <a:rPr lang="es-ES" dirty="0" err="1"/>
              <a:t>Expressions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600" y="1600203"/>
            <a:ext cx="10972800" cy="600165"/>
          </a:xfrm>
        </p:spPr>
        <p:txBody>
          <a:bodyPr/>
          <a:lstStyle/>
          <a:p>
            <a:r>
              <a:rPr lang="en-GB" dirty="0"/>
              <a:t>OR can be used to define disjunction of Shape Expressions</a:t>
            </a:r>
          </a:p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1790876" y="2678398"/>
            <a:ext cx="6471643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2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2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User</a:t>
            </a:r>
            <a:r>
              <a:rPr lang="es-E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{ </a:t>
            </a:r>
            <a:r>
              <a:rPr lang="es-ES" sz="24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sz="24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2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name</a:t>
            </a:r>
            <a:r>
              <a:rPr lang="es-E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sz="24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xsd</a:t>
            </a:r>
            <a:r>
              <a:rPr lang="es-ES" sz="24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24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r>
              <a:rPr lang="es-E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}</a:t>
            </a:r>
          </a:p>
          <a:p>
            <a:r>
              <a:rPr lang="es-E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s-ES" sz="2400" b="1" dirty="0">
                <a:solidFill>
                  <a:srgbClr val="0000A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OR</a:t>
            </a:r>
            <a:r>
              <a:rPr lang="es-E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{ </a:t>
            </a:r>
            <a:r>
              <a:rPr lang="es-ES" sz="24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sz="24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2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givenName</a:t>
            </a:r>
            <a:r>
              <a:rPr lang="es-E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sz="24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xsd</a:t>
            </a:r>
            <a:r>
              <a:rPr lang="es-ES" sz="24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24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r>
              <a:rPr lang="es-E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sz="2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s-ES" sz="2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s-ES" sz="24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sz="24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2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familyName</a:t>
            </a:r>
            <a:r>
              <a:rPr lang="es-E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sz="24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xsd</a:t>
            </a:r>
            <a:r>
              <a:rPr lang="es-ES" sz="24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24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endParaRPr lang="es-ES" sz="2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}</a:t>
            </a:r>
            <a:endParaRPr lang="es-ES" sz="2400" dirty="0">
              <a:latin typeface="Consolas" panose="020B0609020204030204" pitchFamily="49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790876" y="4726088"/>
            <a:ext cx="6471643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User { </a:t>
            </a:r>
            <a:r>
              <a:rPr lang="en-GB" sz="24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GB" sz="24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2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name</a:t>
            </a:r>
            <a:r>
              <a:rPr lang="en-GB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24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xsd</a:t>
            </a:r>
            <a:r>
              <a:rPr lang="en-GB" sz="24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24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r>
              <a:rPr lang="en-GB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</a:p>
          <a:p>
            <a:r>
              <a:rPr lang="en-GB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</a:t>
            </a:r>
            <a:r>
              <a:rPr lang="en-GB" sz="2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|</a:t>
            </a:r>
            <a:r>
              <a:rPr lang="en-GB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24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GB" sz="24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2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givenName</a:t>
            </a:r>
            <a:r>
              <a:rPr lang="en-GB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24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xsd</a:t>
            </a:r>
            <a:r>
              <a:rPr lang="en-GB" sz="24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24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r>
              <a:rPr lang="en-GB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2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GB" sz="2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GB" sz="24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GB" sz="24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2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familyName</a:t>
            </a:r>
            <a:r>
              <a:rPr lang="en-GB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24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xsd</a:t>
            </a:r>
            <a:r>
              <a:rPr lang="en-GB" sz="24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24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endParaRPr lang="en-GB" sz="2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}</a:t>
            </a:r>
            <a:endParaRPr lang="en-GB" sz="2400" dirty="0">
              <a:latin typeface="Consolas" panose="020B0609020204030204" pitchFamily="49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8436429" y="2917371"/>
            <a:ext cx="1269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Inclusive-or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8436429" y="4726088"/>
            <a:ext cx="1296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Exclusive-or</a:t>
            </a:r>
          </a:p>
        </p:txBody>
      </p:sp>
    </p:spTree>
    <p:extLst>
      <p:ext uri="{BB962C8B-B14F-4D97-AF65-F5344CB8AC3E}">
        <p14:creationId xmlns:p14="http://schemas.microsoft.com/office/powerpoint/2010/main" val="2120203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Disjunction of datatypes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609600" y="1785257"/>
            <a:ext cx="7149714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Product {</a:t>
            </a: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rdfs</a:t>
            </a:r>
            <a:r>
              <a:rPr lang="en-GB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label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</a:t>
            </a:r>
            <a:r>
              <a:rPr lang="en-GB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xsd</a:t>
            </a:r>
            <a:r>
              <a:rPr lang="en-GB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b="1" dirty="0">
                <a:solidFill>
                  <a:srgbClr val="0000A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OR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rdf</a:t>
            </a:r>
            <a:r>
              <a:rPr lang="en-GB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langString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releaseDate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xsd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date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A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xsd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gYear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A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OR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    [ </a:t>
            </a:r>
            <a:r>
              <a:rPr lang="en-GB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"unknown-past"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"unknown-future"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]</a:t>
            </a: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GB" dirty="0">
              <a:latin typeface="Consolas" panose="020B0609020204030204" pitchFamily="49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242457" y="3483429"/>
            <a:ext cx="8542723" cy="313932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p1 </a:t>
            </a:r>
            <a:r>
              <a:rPr lang="en-GB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Product 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           #Passes as a 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Product</a:t>
            </a: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GB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rdfs</a:t>
            </a:r>
            <a:r>
              <a:rPr lang="en-GB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label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"Laptop"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GB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GB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releaseDate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"1990"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^^</a:t>
            </a:r>
            <a:r>
              <a:rPr lang="en-GB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xsd</a:t>
            </a:r>
            <a:r>
              <a:rPr lang="en-GB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gYear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p2 </a:t>
            </a:r>
            <a:r>
              <a:rPr lang="en-GB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Product 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           #Passes as a 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Product</a:t>
            </a: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GB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rdfs</a:t>
            </a:r>
            <a:r>
              <a:rPr lang="en-GB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label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"Car"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@</a:t>
            </a:r>
            <a:r>
              <a:rPr lang="en-GB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en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GB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GB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releaseDate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"unknown-future"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p3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Product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           #Fails as a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Product</a:t>
            </a: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GB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rdfs</a:t>
            </a:r>
            <a:r>
              <a:rPr lang="en-GB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label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House 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GB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GB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releaseDate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"2020"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^^</a:t>
            </a:r>
            <a:r>
              <a:rPr lang="en-GB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xsd</a:t>
            </a:r>
            <a:r>
              <a:rPr lang="en-GB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integer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endParaRPr lang="en-GB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52494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Exercise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600" y="1600203"/>
            <a:ext cx="10972800" cy="1534883"/>
          </a:xfrm>
        </p:spPr>
        <p:txBody>
          <a:bodyPr/>
          <a:lstStyle/>
          <a:p>
            <a:r>
              <a:rPr lang="en-GB" dirty="0"/>
              <a:t>Emulate recursive property paths in </a:t>
            </a:r>
            <a:r>
              <a:rPr lang="en-GB" dirty="0" err="1"/>
              <a:t>ShEx</a:t>
            </a:r>
            <a:endParaRPr lang="en-GB" dirty="0"/>
          </a:p>
          <a:p>
            <a:pPr lvl="1"/>
            <a:r>
              <a:rPr lang="en-GB" dirty="0"/>
              <a:t>A node conforms to :Person if it has </a:t>
            </a:r>
            <a:r>
              <a:rPr lang="en-GB" dirty="0" err="1"/>
              <a:t>rdf:type</a:t>
            </a:r>
            <a:r>
              <a:rPr lang="en-GB" dirty="0"/>
              <a:t> </a:t>
            </a:r>
            <a:r>
              <a:rPr lang="en-GB" dirty="0" err="1"/>
              <a:t>schema:Person</a:t>
            </a:r>
            <a:r>
              <a:rPr lang="en-GB" dirty="0"/>
              <a:t> or if it has a type that is a </a:t>
            </a:r>
            <a:r>
              <a:rPr lang="en-GB" dirty="0" err="1"/>
              <a:t>rdfs:subClassOf</a:t>
            </a:r>
            <a:r>
              <a:rPr lang="en-GB" dirty="0"/>
              <a:t> some type that has </a:t>
            </a:r>
            <a:r>
              <a:rPr lang="en-GB" dirty="0" err="1"/>
              <a:t>rdf:type</a:t>
            </a:r>
            <a:r>
              <a:rPr lang="en-GB" dirty="0"/>
              <a:t> </a:t>
            </a:r>
            <a:r>
              <a:rPr lang="en-GB" dirty="0" err="1"/>
              <a:t>schema:Person</a:t>
            </a:r>
            <a:endParaRPr lang="en-GB" dirty="0"/>
          </a:p>
        </p:txBody>
      </p:sp>
      <p:sp>
        <p:nvSpPr>
          <p:cNvPr id="4" name="CuadroTexto 3"/>
          <p:cNvSpPr txBox="1"/>
          <p:nvPr/>
        </p:nvSpPr>
        <p:spPr>
          <a:xfrm>
            <a:off x="2536371" y="3293388"/>
            <a:ext cx="8162812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alice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</a:t>
            </a:r>
            <a:r>
              <a:rPr lang="en-GB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GB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Person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#Passes as 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Person</a:t>
            </a:r>
          </a:p>
          <a:p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bob       </a:t>
            </a:r>
            <a:r>
              <a:rPr lang="en-GB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Teacher 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    #Passes as 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Person</a:t>
            </a:r>
          </a:p>
          <a:p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pt-BR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pt-BR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carol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</a:t>
            </a:r>
            <a:r>
              <a:rPr lang="pt-BR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t-BR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pt-BR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Assistant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pt-BR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      #Passes as </a:t>
            </a:r>
            <a:r>
              <a:rPr lang="pt-BR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pt-BR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Person</a:t>
            </a:r>
          </a:p>
          <a:p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Teacher   </a:t>
            </a:r>
            <a:r>
              <a:rPr lang="en-GB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rdfs</a:t>
            </a:r>
            <a:r>
              <a:rPr lang="en-GB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subClassOf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GB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Person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Assistant </a:t>
            </a:r>
            <a:r>
              <a:rPr lang="en-GB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rdfs</a:t>
            </a:r>
            <a:r>
              <a:rPr lang="en-GB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subClassOf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Teacher 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endParaRPr lang="en-GB" dirty="0">
              <a:latin typeface="Consolas" panose="020B0609020204030204" pitchFamily="49" charset="0"/>
            </a:endParaRPr>
          </a:p>
        </p:txBody>
      </p:sp>
      <p:pic>
        <p:nvPicPr>
          <p:cNvPr id="5" name="5 Imagen" descr="Bina_pencil_blu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5542" y="533624"/>
            <a:ext cx="996553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4971267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dirty="0" err="1"/>
              <a:t>Negation</a:t>
            </a:r>
            <a:endParaRPr lang="es-ES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51115" y="1417638"/>
            <a:ext cx="10319656" cy="975850"/>
          </a:xfrm>
        </p:spPr>
        <p:txBody>
          <a:bodyPr>
            <a:noAutofit/>
          </a:bodyPr>
          <a:lstStyle/>
          <a:p>
            <a:r>
              <a:rPr lang="en-US" sz="3200" dirty="0"/>
              <a:t>NOT s creates a new shape expression from a shape s. </a:t>
            </a:r>
          </a:p>
          <a:p>
            <a:r>
              <a:rPr lang="en-US" sz="3200" dirty="0"/>
              <a:t>Nodes conform to NOT s when they do not conform to s.</a:t>
            </a:r>
            <a:endParaRPr lang="es-ES" sz="3200" dirty="0"/>
          </a:p>
        </p:txBody>
      </p:sp>
      <p:sp>
        <p:nvSpPr>
          <p:cNvPr id="4" name="CuadroTexto 3"/>
          <p:cNvSpPr txBox="1"/>
          <p:nvPr/>
        </p:nvSpPr>
        <p:spPr>
          <a:xfrm>
            <a:off x="911523" y="2893900"/>
            <a:ext cx="2733441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2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2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NoName</a:t>
            </a:r>
            <a:r>
              <a:rPr lang="es-E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sz="2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Not</a:t>
            </a:r>
            <a:r>
              <a:rPr lang="es-E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{</a:t>
            </a:r>
          </a:p>
          <a:p>
            <a:r>
              <a:rPr lang="es-E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s-ES" sz="24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sz="24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2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name</a:t>
            </a:r>
            <a:r>
              <a:rPr lang="es-E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sz="2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endParaRPr lang="es-ES" sz="2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sz="2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s-ES" sz="2400" dirty="0">
              <a:latin typeface="Consolas" panose="020B0609020204030204" pitchFamily="49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4146054" y="2878060"/>
            <a:ext cx="6924717" cy="20313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alice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givenName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s-E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"Alice"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</a:p>
          <a:p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</a:t>
            </a:r>
            <a:r>
              <a:rPr lang="es-E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familyName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"Cooper"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endParaRPr lang="es-E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s-E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bob  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name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</a:t>
            </a:r>
            <a:r>
              <a:rPr lang="en-U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"Robert"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</a:p>
          <a:p>
            <a:endParaRPr lang="es-E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carol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givenName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U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"Carol"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</a:p>
          <a:p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</a:t>
            </a:r>
            <a:r>
              <a:rPr lang="es-E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name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</a:t>
            </a:r>
            <a:r>
              <a:rPr lang="es-E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"Carol"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endParaRPr lang="es-ES" dirty="0">
              <a:latin typeface="Consolas" panose="020B0609020204030204" pitchFamily="49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9897122" y="3639806"/>
            <a:ext cx="47641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>
                <a:sym typeface="Wingdings" panose="05000000000000000000" pitchFamily="2" charset="2"/>
              </a:rPr>
              <a:t></a:t>
            </a:r>
            <a:endParaRPr lang="en-US" sz="2700" dirty="0"/>
          </a:p>
        </p:txBody>
      </p:sp>
      <p:sp>
        <p:nvSpPr>
          <p:cNvPr id="7" name="CuadroTexto 6"/>
          <p:cNvSpPr txBox="1"/>
          <p:nvPr/>
        </p:nvSpPr>
        <p:spPr>
          <a:xfrm>
            <a:off x="9897122" y="4274427"/>
            <a:ext cx="47641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>
                <a:sym typeface="Wingdings" panose="05000000000000000000" pitchFamily="2" charset="2"/>
              </a:rPr>
              <a:t></a:t>
            </a:r>
            <a:endParaRPr lang="en-US" sz="2700" dirty="0"/>
          </a:p>
        </p:txBody>
      </p:sp>
      <p:sp>
        <p:nvSpPr>
          <p:cNvPr id="8" name="CuadroTexto 7"/>
          <p:cNvSpPr txBox="1"/>
          <p:nvPr/>
        </p:nvSpPr>
        <p:spPr>
          <a:xfrm>
            <a:off x="8546312" y="5878286"/>
            <a:ext cx="3036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Try it: </a:t>
            </a:r>
            <a:r>
              <a:rPr lang="es-ES" dirty="0">
                <a:hlinkClick r:id="rId2"/>
              </a:rPr>
              <a:t>https://goo.gl/GMvXy7</a:t>
            </a:r>
            <a:r>
              <a:rPr lang="es-ES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407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ShEx</a:t>
            </a:r>
            <a:r>
              <a:rPr lang="es-ES" dirty="0"/>
              <a:t> </a:t>
            </a:r>
            <a:r>
              <a:rPr lang="es-ES" dirty="0" err="1"/>
              <a:t>implementations</a:t>
            </a:r>
            <a:r>
              <a:rPr lang="es-ES" dirty="0"/>
              <a:t> and demos</a:t>
            </a:r>
            <a:endParaRPr lang="en-GB" dirty="0"/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487321" y="2597518"/>
            <a:ext cx="6523079" cy="4639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 err="1"/>
              <a:t>Implementations</a:t>
            </a:r>
            <a:r>
              <a:rPr lang="es-ES" dirty="0"/>
              <a:t>:</a:t>
            </a:r>
          </a:p>
          <a:p>
            <a:pPr lvl="1"/>
            <a:r>
              <a:rPr lang="es-ES" dirty="0">
                <a:hlinkClick r:id="rId2"/>
              </a:rPr>
              <a:t>shex.js</a:t>
            </a:r>
            <a:r>
              <a:rPr lang="es-ES" dirty="0"/>
              <a:t>: </a:t>
            </a:r>
            <a:r>
              <a:rPr lang="es-ES" dirty="0" err="1"/>
              <a:t>Javascript</a:t>
            </a:r>
            <a:endParaRPr lang="es-ES" dirty="0"/>
          </a:p>
          <a:p>
            <a:pPr lvl="1"/>
            <a:r>
              <a:rPr lang="es-ES" dirty="0" err="1">
                <a:hlinkClick r:id="rId3"/>
              </a:rPr>
              <a:t>shex</a:t>
            </a:r>
            <a:r>
              <a:rPr lang="es-ES" dirty="0">
                <a:hlinkClick r:id="rId3"/>
              </a:rPr>
              <a:t>-s</a:t>
            </a:r>
            <a:r>
              <a:rPr lang="es-ES" dirty="0"/>
              <a:t>: </a:t>
            </a:r>
            <a:r>
              <a:rPr lang="es-ES" dirty="0" err="1"/>
              <a:t>Scala</a:t>
            </a:r>
            <a:r>
              <a:rPr lang="es-ES" dirty="0"/>
              <a:t> (Jena/RDF4j)</a:t>
            </a:r>
          </a:p>
          <a:p>
            <a:pPr lvl="1"/>
            <a:r>
              <a:rPr lang="es-ES" dirty="0" err="1">
                <a:hlinkClick r:id="rId4"/>
              </a:rPr>
              <a:t>PyShEx</a:t>
            </a:r>
            <a:r>
              <a:rPr lang="es-ES" dirty="0"/>
              <a:t>: Python</a:t>
            </a:r>
          </a:p>
          <a:p>
            <a:pPr lvl="1"/>
            <a:r>
              <a:rPr lang="es-ES" dirty="0" err="1">
                <a:hlinkClick r:id="rId5"/>
              </a:rPr>
              <a:t>shex</a:t>
            </a:r>
            <a:r>
              <a:rPr lang="es-ES" dirty="0">
                <a:hlinkClick r:id="rId5"/>
              </a:rPr>
              <a:t>-java</a:t>
            </a:r>
            <a:r>
              <a:rPr lang="es-ES" dirty="0"/>
              <a:t>: Java</a:t>
            </a:r>
          </a:p>
          <a:p>
            <a:pPr lvl="1"/>
            <a:r>
              <a:rPr lang="es-ES" dirty="0">
                <a:hlinkClick r:id="rId6"/>
              </a:rPr>
              <a:t>Ruby-</a:t>
            </a:r>
            <a:r>
              <a:rPr lang="es-ES" dirty="0" err="1">
                <a:hlinkClick r:id="rId6"/>
              </a:rPr>
              <a:t>ShEx</a:t>
            </a:r>
            <a:r>
              <a:rPr lang="es-ES" dirty="0"/>
              <a:t>: Ruby</a:t>
            </a:r>
          </a:p>
          <a:p>
            <a:pPr lvl="1"/>
            <a:r>
              <a:rPr lang="es-ES" dirty="0" err="1">
                <a:hlinkClick r:id="rId7"/>
              </a:rPr>
              <a:t>ShEx</a:t>
            </a:r>
            <a:r>
              <a:rPr lang="es-ES" dirty="0">
                <a:hlinkClick r:id="rId7"/>
              </a:rPr>
              <a:t>-ex:</a:t>
            </a:r>
            <a:r>
              <a:rPr lang="es-ES" dirty="0"/>
              <a:t> Elixir</a:t>
            </a:r>
            <a:endParaRPr lang="es-ES" sz="2050" dirty="0"/>
          </a:p>
          <a:p>
            <a:endParaRPr lang="es-ES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7236612" y="2597518"/>
            <a:ext cx="5339542" cy="4639112"/>
          </a:xfrm>
          <a:prstGeom prst="rect">
            <a:avLst/>
          </a:prstGeom>
        </p:spPr>
        <p:txBody>
          <a:bodyPr vert="horz" lIns="93726" tIns="46863" rIns="93726" bIns="46863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/>
              <a:t>Online demos &amp; </a:t>
            </a:r>
            <a:r>
              <a:rPr lang="es-ES" sz="2400" dirty="0" err="1"/>
              <a:t>playgrounds</a:t>
            </a:r>
            <a:endParaRPr lang="es-ES" sz="2400" dirty="0"/>
          </a:p>
          <a:p>
            <a:pPr lvl="1"/>
            <a:r>
              <a:rPr lang="en-US" sz="2000" dirty="0" err="1">
                <a:hlinkClick r:id="rId8"/>
              </a:rPr>
              <a:t>ShEx</a:t>
            </a:r>
            <a:r>
              <a:rPr lang="en-US" sz="2000" dirty="0">
                <a:hlinkClick r:id="rId8"/>
              </a:rPr>
              <a:t>-simple</a:t>
            </a:r>
            <a:endParaRPr lang="en-US" sz="2000" dirty="0"/>
          </a:p>
          <a:p>
            <a:pPr lvl="1"/>
            <a:r>
              <a:rPr lang="en-US" sz="2000" dirty="0" err="1">
                <a:hlinkClick r:id="rId9"/>
              </a:rPr>
              <a:t>RDFShape</a:t>
            </a:r>
            <a:endParaRPr lang="en-US" sz="2000" dirty="0"/>
          </a:p>
          <a:p>
            <a:pPr lvl="1"/>
            <a:r>
              <a:rPr lang="es-ES" sz="2000" dirty="0" err="1">
                <a:hlinkClick r:id="rId10"/>
              </a:rPr>
              <a:t>ShEx</a:t>
            </a:r>
            <a:r>
              <a:rPr lang="es-ES" sz="2000" dirty="0">
                <a:hlinkClick r:id="rId10"/>
              </a:rPr>
              <a:t>-Java</a:t>
            </a:r>
            <a:endParaRPr lang="es-ES" sz="2000" dirty="0"/>
          </a:p>
          <a:p>
            <a:pPr lvl="1"/>
            <a:r>
              <a:rPr lang="es-ES" sz="2000" dirty="0" err="1">
                <a:hlinkClick r:id="rId11"/>
              </a:rPr>
              <a:t>ShExValidata</a:t>
            </a:r>
            <a:endParaRPr lang="es-ES" sz="2000" dirty="0"/>
          </a:p>
          <a:p>
            <a:pPr lvl="1"/>
            <a:r>
              <a:rPr lang="es-ES" sz="2000" dirty="0" err="1"/>
              <a:t>Wikishape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363488500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IF-THEN </a:t>
            </a:r>
            <a:r>
              <a:rPr lang="es-ES" dirty="0" err="1"/>
              <a:t>pattern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600" y="1600204"/>
            <a:ext cx="10972800" cy="673870"/>
          </a:xfrm>
        </p:spPr>
        <p:txBody>
          <a:bodyPr/>
          <a:lstStyle/>
          <a:p>
            <a:r>
              <a:rPr lang="en-US" dirty="0"/>
              <a:t>All products must have a </a:t>
            </a:r>
            <a:r>
              <a:rPr lang="en-US" dirty="0" err="1"/>
              <a:t>schema:productID</a:t>
            </a:r>
            <a:r>
              <a:rPr lang="en-US" dirty="0"/>
              <a:t> and if a product has type </a:t>
            </a:r>
            <a:r>
              <a:rPr lang="en-US" dirty="0" err="1"/>
              <a:t>schema:Vehicle</a:t>
            </a:r>
            <a:r>
              <a:rPr lang="en-US" dirty="0"/>
              <a:t>, then it must have the properties </a:t>
            </a:r>
            <a:r>
              <a:rPr lang="en-US" dirty="0" err="1"/>
              <a:t>schema:vehicleEngine</a:t>
            </a:r>
            <a:r>
              <a:rPr lang="en-US" dirty="0"/>
              <a:t> and </a:t>
            </a:r>
            <a:r>
              <a:rPr lang="en-US" dirty="0" err="1"/>
              <a:t>schema:fuelType</a:t>
            </a:r>
            <a:r>
              <a:rPr lang="en-US" dirty="0"/>
              <a:t>.</a:t>
            </a:r>
            <a:endParaRPr lang="es-ES" dirty="0"/>
          </a:p>
        </p:txBody>
      </p:sp>
      <p:pic>
        <p:nvPicPr>
          <p:cNvPr id="5" name="5 Imagen" descr="Bina_pencil_blu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999" y="443247"/>
            <a:ext cx="996553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uadroTexto 8"/>
          <p:cNvSpPr txBox="1"/>
          <p:nvPr/>
        </p:nvSpPr>
        <p:spPr>
          <a:xfrm>
            <a:off x="2584462" y="3124200"/>
            <a:ext cx="7023076" cy="313932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kitt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GB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productID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"C21"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# Passes as 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Product</a:t>
            </a: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</a:t>
            </a:r>
            <a:r>
              <a:rPr lang="en-GB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GB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Vehicle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</a:t>
            </a:r>
            <a:r>
              <a:rPr lang="en-GB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GB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vehicleEngine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x42 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</a:t>
            </a:r>
            <a:r>
              <a:rPr lang="en-GB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GB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fuelType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electric 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bad 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productID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"C22"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# Fails as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Product</a:t>
            </a: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</a:t>
            </a:r>
            <a:r>
              <a:rPr lang="en-GB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GB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Vehicle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</a:t>
            </a:r>
            <a:r>
              <a:rPr lang="en-GB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GB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fuelType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electric 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c23  </a:t>
            </a:r>
            <a:r>
              <a:rPr lang="en-GB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GB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productID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"C23"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# Passes as 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Product</a:t>
            </a: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</a:t>
            </a:r>
            <a:r>
              <a:rPr lang="en-GB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GB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Computer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55690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IF-THEN-ELSE pattern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600" y="1600203"/>
            <a:ext cx="11190514" cy="1371597"/>
          </a:xfrm>
        </p:spPr>
        <p:txBody>
          <a:bodyPr/>
          <a:lstStyle/>
          <a:p>
            <a:r>
              <a:rPr lang="en-US" dirty="0"/>
              <a:t> If a product has type </a:t>
            </a:r>
            <a:r>
              <a:rPr lang="en-US" dirty="0" err="1"/>
              <a:t>schema:Vehicle</a:t>
            </a:r>
            <a:r>
              <a:rPr lang="en-US" dirty="0"/>
              <a:t>, then it must have the properties </a:t>
            </a:r>
            <a:r>
              <a:rPr lang="en-US" dirty="0" err="1"/>
              <a:t>schema:vehicleEngine</a:t>
            </a:r>
            <a:r>
              <a:rPr lang="en-US" dirty="0"/>
              <a:t> and </a:t>
            </a:r>
            <a:r>
              <a:rPr lang="en-US" dirty="0" err="1"/>
              <a:t>schema:fuelType</a:t>
            </a:r>
            <a:r>
              <a:rPr lang="en-US" dirty="0"/>
              <a:t>, otherwise, it must have the property </a:t>
            </a:r>
            <a:r>
              <a:rPr lang="en-US" dirty="0" err="1"/>
              <a:t>schema:category</a:t>
            </a:r>
            <a:r>
              <a:rPr lang="en-US" dirty="0"/>
              <a:t> with a </a:t>
            </a:r>
            <a:r>
              <a:rPr lang="en-US" dirty="0" err="1"/>
              <a:t>xsd:string</a:t>
            </a:r>
            <a:r>
              <a:rPr lang="en-US" dirty="0"/>
              <a:t> value.</a:t>
            </a:r>
            <a:endParaRPr lang="en-GB" dirty="0"/>
          </a:p>
        </p:txBody>
      </p:sp>
      <p:pic>
        <p:nvPicPr>
          <p:cNvPr id="4" name="5 Imagen" descr="Bina_pencil_blu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999" y="443247"/>
            <a:ext cx="996553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uadroTexto 4"/>
          <p:cNvSpPr txBox="1"/>
          <p:nvPr/>
        </p:nvSpPr>
        <p:spPr>
          <a:xfrm>
            <a:off x="1763486" y="2971800"/>
            <a:ext cx="7149714" cy="34163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kitt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GB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Vehicle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# Passes as 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Product</a:t>
            </a: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</a:t>
            </a:r>
            <a:r>
              <a:rPr lang="en-GB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GB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vehicleEngine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x42 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</a:t>
            </a:r>
            <a:r>
              <a:rPr lang="en-GB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GB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fuelType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electric 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c23  </a:t>
            </a:r>
            <a:r>
              <a:rPr lang="en-GB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GB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Computer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# Passes as 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Product</a:t>
            </a: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</a:t>
            </a:r>
            <a:r>
              <a:rPr lang="en-GB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GB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category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"Laptop"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bad1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Vehicle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# Fails as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Product</a:t>
            </a: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</a:t>
            </a:r>
            <a:r>
              <a:rPr lang="en-GB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GB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fuelType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electric 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bad2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Computer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# Fails as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Product</a:t>
            </a:r>
          </a:p>
          <a:p>
            <a:endParaRPr lang="en-GB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57212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Cyclic</a:t>
            </a:r>
            <a:r>
              <a:rPr lang="es-ES" dirty="0"/>
              <a:t> </a:t>
            </a:r>
            <a:r>
              <a:rPr lang="es-ES" dirty="0" err="1"/>
              <a:t>dependencies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negation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600" y="1600203"/>
            <a:ext cx="9601200" cy="1054508"/>
          </a:xfrm>
        </p:spPr>
        <p:txBody>
          <a:bodyPr/>
          <a:lstStyle/>
          <a:p>
            <a:r>
              <a:rPr lang="es-ES" dirty="0" err="1"/>
              <a:t>One</a:t>
            </a:r>
            <a:r>
              <a:rPr lang="es-ES" dirty="0"/>
              <a:t> </a:t>
            </a:r>
            <a:r>
              <a:rPr lang="es-ES" dirty="0" err="1"/>
              <a:t>problem</a:t>
            </a:r>
            <a:r>
              <a:rPr lang="es-ES" dirty="0"/>
              <a:t> of </a:t>
            </a:r>
            <a:r>
              <a:rPr lang="es-ES" dirty="0" err="1"/>
              <a:t>combining</a:t>
            </a:r>
            <a:r>
              <a:rPr lang="es-ES" dirty="0"/>
              <a:t> NOT and </a:t>
            </a:r>
            <a:r>
              <a:rPr lang="es-ES" dirty="0" err="1"/>
              <a:t>recursion</a:t>
            </a:r>
            <a:r>
              <a:rPr lang="es-ES" dirty="0"/>
              <a:t>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possibility</a:t>
            </a:r>
            <a:r>
              <a:rPr lang="es-ES" dirty="0"/>
              <a:t> of </a:t>
            </a:r>
            <a:r>
              <a:rPr lang="es-ES" dirty="0" err="1"/>
              <a:t>declaring</a:t>
            </a:r>
            <a:r>
              <a:rPr lang="es-ES" dirty="0"/>
              <a:t> </a:t>
            </a:r>
            <a:r>
              <a:rPr lang="es-ES" dirty="0" err="1"/>
              <a:t>ill-defined</a:t>
            </a:r>
            <a:r>
              <a:rPr lang="es-ES" dirty="0"/>
              <a:t> </a:t>
            </a:r>
            <a:r>
              <a:rPr lang="es-ES" dirty="0" err="1"/>
              <a:t>shapes</a:t>
            </a:r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609600" y="2654711"/>
            <a:ext cx="8507457" cy="28623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Barber {               # Violates the negation requirement</a:t>
            </a:r>
          </a:p>
          <a:p>
            <a:r>
              <a:rPr lang="es-E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shaves</a:t>
            </a:r>
            <a:r>
              <a:rPr lang="es-E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</a:t>
            </a:r>
            <a:r>
              <a:rPr lang="es-E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@:</a:t>
            </a:r>
            <a:r>
              <a:rPr lang="es-E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Person</a:t>
            </a:r>
            <a:endParaRPr lang="es-E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 </a:t>
            </a:r>
            <a:r>
              <a:rPr lang="es-ES" sz="2000" b="1" dirty="0">
                <a:solidFill>
                  <a:srgbClr val="0000A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AND NOT</a:t>
            </a:r>
            <a:r>
              <a:rPr lang="es-E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{</a:t>
            </a:r>
          </a:p>
          <a:p>
            <a:r>
              <a:rPr lang="es-E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shaves</a:t>
            </a:r>
            <a:r>
              <a:rPr lang="es-E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</a:t>
            </a:r>
            <a:r>
              <a:rPr lang="es-E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@:</a:t>
            </a:r>
            <a:r>
              <a:rPr lang="es-E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Barber</a:t>
            </a:r>
            <a:endParaRPr lang="es-E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endParaRPr lang="es-E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Person</a:t>
            </a:r>
            <a:r>
              <a:rPr lang="es-E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{</a:t>
            </a:r>
          </a:p>
          <a:p>
            <a:r>
              <a:rPr lang="es-E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name</a:t>
            </a:r>
            <a:r>
              <a:rPr lang="es-E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xsd</a:t>
            </a:r>
            <a:r>
              <a:rPr lang="es-ES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20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endParaRPr lang="es-ES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s-ES" sz="2000" dirty="0">
              <a:latin typeface="Consolas" panose="020B0609020204030204" pitchFamily="49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4817643" y="4362871"/>
            <a:ext cx="6896440" cy="1754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albert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shaves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dave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# 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Passes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as a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Barber</a:t>
            </a:r>
            <a:endParaRPr lang="es-E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s-E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bob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name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"Robert"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# Passes as a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Person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shaves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bob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# Passes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Barber?</a:t>
            </a:r>
          </a:p>
          <a:p>
            <a:endParaRPr lang="es-E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dave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name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s-ES" dirty="0" err="1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Dave</a:t>
            </a:r>
            <a:r>
              <a:rPr lang="es-E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# 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Passes</a:t>
            </a:r>
            <a:r>
              <a:rPr lang="es-E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as a </a:t>
            </a:r>
            <a:r>
              <a:rPr lang="es-E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Person</a:t>
            </a:r>
            <a:endParaRPr lang="es-ES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04454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Restriction</a:t>
            </a:r>
            <a:r>
              <a:rPr lang="es-ES" dirty="0"/>
              <a:t> </a:t>
            </a:r>
            <a:r>
              <a:rPr lang="es-ES" dirty="0" err="1"/>
              <a:t>on</a:t>
            </a:r>
            <a:r>
              <a:rPr lang="es-ES" dirty="0"/>
              <a:t> </a:t>
            </a:r>
            <a:r>
              <a:rPr lang="es-ES" dirty="0" err="1"/>
              <a:t>cyclic</a:t>
            </a:r>
            <a:r>
              <a:rPr lang="es-ES" dirty="0"/>
              <a:t> </a:t>
            </a:r>
            <a:r>
              <a:rPr lang="es-ES" dirty="0" err="1"/>
              <a:t>dependencies</a:t>
            </a:r>
            <a:r>
              <a:rPr lang="es-ES" dirty="0"/>
              <a:t> and </a:t>
            </a:r>
            <a:r>
              <a:rPr lang="es-ES" dirty="0" err="1"/>
              <a:t>negation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600" y="1600203"/>
            <a:ext cx="9881419" cy="1605437"/>
          </a:xfrm>
        </p:spPr>
        <p:txBody>
          <a:bodyPr/>
          <a:lstStyle/>
          <a:p>
            <a:r>
              <a:rPr lang="en-US" dirty="0"/>
              <a:t>Requirement to avoid ill formed data models: </a:t>
            </a:r>
          </a:p>
          <a:p>
            <a:pPr lvl="1"/>
            <a:r>
              <a:rPr lang="en-US" sz="2400" dirty="0"/>
              <a:t>Whenever a shape refers to itself either directly or indirectly, the chain of references cannot traverse an occurrence of the negation operation NOT.</a:t>
            </a:r>
            <a:endParaRPr lang="es-ES" sz="2400" dirty="0"/>
          </a:p>
        </p:txBody>
      </p:sp>
      <p:sp>
        <p:nvSpPr>
          <p:cNvPr id="4" name="CuadroTexto 3"/>
          <p:cNvSpPr txBox="1"/>
          <p:nvPr/>
        </p:nvSpPr>
        <p:spPr>
          <a:xfrm>
            <a:off x="2819400" y="3205640"/>
            <a:ext cx="1384423" cy="1011553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dirty="0"/>
              <a:t>:Barber</a:t>
            </a:r>
          </a:p>
          <a:p>
            <a:endParaRPr lang="en-US" dirty="0"/>
          </a:p>
        </p:txBody>
      </p:sp>
      <p:cxnSp>
        <p:nvCxnSpPr>
          <p:cNvPr id="6" name="Conector recto 5"/>
          <p:cNvCxnSpPr>
            <a:cxnSpLocks/>
          </p:cNvCxnSpPr>
          <p:nvPr/>
        </p:nvCxnSpPr>
        <p:spPr>
          <a:xfrm flipV="1">
            <a:off x="2819399" y="3555524"/>
            <a:ext cx="1384423" cy="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rma libre: forma 42">
            <a:extLst>
              <a:ext uri="{FF2B5EF4-FFF2-40B4-BE49-F238E27FC236}">
                <a16:creationId xmlns:a16="http://schemas.microsoft.com/office/drawing/2014/main" id="{8A00A1DA-CF26-480B-A7CC-3C77A512B23B}"/>
              </a:ext>
            </a:extLst>
          </p:cNvPr>
          <p:cNvSpPr/>
          <p:nvPr/>
        </p:nvSpPr>
        <p:spPr>
          <a:xfrm>
            <a:off x="3909204" y="3987160"/>
            <a:ext cx="589237" cy="552978"/>
          </a:xfrm>
          <a:custGeom>
            <a:avLst/>
            <a:gdLst>
              <a:gd name="connsiteX0" fmla="*/ 685800 w 2032000"/>
              <a:gd name="connsiteY0" fmla="*/ 6350 h 1244600"/>
              <a:gd name="connsiteX1" fmla="*/ 2032000 w 2032000"/>
              <a:gd name="connsiteY1" fmla="*/ 0 h 1244600"/>
              <a:gd name="connsiteX2" fmla="*/ 2012950 w 2032000"/>
              <a:gd name="connsiteY2" fmla="*/ 1244600 h 1244600"/>
              <a:gd name="connsiteX3" fmla="*/ 0 w 2032000"/>
              <a:gd name="connsiteY3" fmla="*/ 1244600 h 1244600"/>
              <a:gd name="connsiteX4" fmla="*/ 12700 w 2032000"/>
              <a:gd name="connsiteY4" fmla="*/ 590550 h 1244600"/>
              <a:gd name="connsiteX5" fmla="*/ 19050 w 2032000"/>
              <a:gd name="connsiteY5" fmla="*/ 571500 h 1244600"/>
              <a:gd name="connsiteX0" fmla="*/ 685800 w 2032000"/>
              <a:gd name="connsiteY0" fmla="*/ 6350 h 1244600"/>
              <a:gd name="connsiteX1" fmla="*/ 2032000 w 2032000"/>
              <a:gd name="connsiteY1" fmla="*/ 0 h 1244600"/>
              <a:gd name="connsiteX2" fmla="*/ 2012950 w 2032000"/>
              <a:gd name="connsiteY2" fmla="*/ 1244600 h 1244600"/>
              <a:gd name="connsiteX3" fmla="*/ 0 w 2032000"/>
              <a:gd name="connsiteY3" fmla="*/ 1244600 h 1244600"/>
              <a:gd name="connsiteX4" fmla="*/ 12700 w 2032000"/>
              <a:gd name="connsiteY4" fmla="*/ 590550 h 1244600"/>
              <a:gd name="connsiteX0" fmla="*/ 685800 w 2032000"/>
              <a:gd name="connsiteY0" fmla="*/ 6350 h 1244600"/>
              <a:gd name="connsiteX1" fmla="*/ 2032000 w 2032000"/>
              <a:gd name="connsiteY1" fmla="*/ 0 h 1244600"/>
              <a:gd name="connsiteX2" fmla="*/ 2012950 w 2032000"/>
              <a:gd name="connsiteY2" fmla="*/ 1244600 h 1244600"/>
              <a:gd name="connsiteX3" fmla="*/ 0 w 2032000"/>
              <a:gd name="connsiteY3" fmla="*/ 1244600 h 1244600"/>
              <a:gd name="connsiteX4" fmla="*/ 12700 w 2032000"/>
              <a:gd name="connsiteY4" fmla="*/ 571500 h 1244600"/>
              <a:gd name="connsiteX0" fmla="*/ 1043813 w 2032000"/>
              <a:gd name="connsiteY0" fmla="*/ 20864 h 1244600"/>
              <a:gd name="connsiteX1" fmla="*/ 2032000 w 2032000"/>
              <a:gd name="connsiteY1" fmla="*/ 0 h 1244600"/>
              <a:gd name="connsiteX2" fmla="*/ 2012950 w 2032000"/>
              <a:gd name="connsiteY2" fmla="*/ 1244600 h 1244600"/>
              <a:gd name="connsiteX3" fmla="*/ 0 w 2032000"/>
              <a:gd name="connsiteY3" fmla="*/ 1244600 h 1244600"/>
              <a:gd name="connsiteX4" fmla="*/ 12700 w 2032000"/>
              <a:gd name="connsiteY4" fmla="*/ 571500 h 1244600"/>
              <a:gd name="connsiteX0" fmla="*/ 1014445 w 2032000"/>
              <a:gd name="connsiteY0" fmla="*/ 1814 h 1244600"/>
              <a:gd name="connsiteX1" fmla="*/ 2032000 w 2032000"/>
              <a:gd name="connsiteY1" fmla="*/ 0 h 1244600"/>
              <a:gd name="connsiteX2" fmla="*/ 2012950 w 2032000"/>
              <a:gd name="connsiteY2" fmla="*/ 1244600 h 1244600"/>
              <a:gd name="connsiteX3" fmla="*/ 0 w 2032000"/>
              <a:gd name="connsiteY3" fmla="*/ 1244600 h 1244600"/>
              <a:gd name="connsiteX4" fmla="*/ 12700 w 2032000"/>
              <a:gd name="connsiteY4" fmla="*/ 571500 h 1244600"/>
              <a:gd name="connsiteX0" fmla="*/ 1053603 w 2032000"/>
              <a:gd name="connsiteY0" fmla="*/ 1814 h 1244600"/>
              <a:gd name="connsiteX1" fmla="*/ 2032000 w 2032000"/>
              <a:gd name="connsiteY1" fmla="*/ 0 h 1244600"/>
              <a:gd name="connsiteX2" fmla="*/ 2012950 w 2032000"/>
              <a:gd name="connsiteY2" fmla="*/ 1244600 h 1244600"/>
              <a:gd name="connsiteX3" fmla="*/ 0 w 2032000"/>
              <a:gd name="connsiteY3" fmla="*/ 1244600 h 1244600"/>
              <a:gd name="connsiteX4" fmla="*/ 12700 w 2032000"/>
              <a:gd name="connsiteY4" fmla="*/ 571500 h 1244600"/>
              <a:gd name="connsiteX0" fmla="*/ 1053603 w 2032000"/>
              <a:gd name="connsiteY0" fmla="*/ 1814 h 1244600"/>
              <a:gd name="connsiteX1" fmla="*/ 2032000 w 2032000"/>
              <a:gd name="connsiteY1" fmla="*/ 0 h 1244600"/>
              <a:gd name="connsiteX2" fmla="*/ 2020291 w 2032000"/>
              <a:gd name="connsiteY2" fmla="*/ 1244600 h 1244600"/>
              <a:gd name="connsiteX3" fmla="*/ 0 w 2032000"/>
              <a:gd name="connsiteY3" fmla="*/ 1244600 h 1244600"/>
              <a:gd name="connsiteX4" fmla="*/ 12700 w 2032000"/>
              <a:gd name="connsiteY4" fmla="*/ 571500 h 1244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2000" h="1244600">
                <a:moveTo>
                  <a:pt x="1053603" y="1814"/>
                </a:moveTo>
                <a:lnTo>
                  <a:pt x="2032000" y="0"/>
                </a:lnTo>
                <a:lnTo>
                  <a:pt x="2020291" y="1244600"/>
                </a:lnTo>
                <a:lnTo>
                  <a:pt x="0" y="1244600"/>
                </a:lnTo>
                <a:lnTo>
                  <a:pt x="12700" y="571500"/>
                </a:lnTo>
              </a:path>
            </a:pathLst>
          </a:custGeom>
          <a:noFill/>
          <a:ln w="127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1C84ACD3-7D9E-4C6D-B310-D29839BA8C43}"/>
              </a:ext>
            </a:extLst>
          </p:cNvPr>
          <p:cNvSpPr txBox="1"/>
          <p:nvPr/>
        </p:nvSpPr>
        <p:spPr>
          <a:xfrm>
            <a:off x="4492404" y="4109760"/>
            <a:ext cx="14189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b="1" dirty="0">
                <a:solidFill>
                  <a:srgbClr val="0000A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NOT</a:t>
            </a:r>
            <a:r>
              <a:rPr lang="es-ES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shaves</a:t>
            </a:r>
          </a:p>
        </p:txBody>
      </p:sp>
      <p:sp>
        <p:nvSpPr>
          <p:cNvPr id="14" name="Forma libre: forma 42">
            <a:extLst>
              <a:ext uri="{FF2B5EF4-FFF2-40B4-BE49-F238E27FC236}">
                <a16:creationId xmlns:a16="http://schemas.microsoft.com/office/drawing/2014/main" id="{8A00A1DA-CF26-480B-A7CC-3C77A512B23B}"/>
              </a:ext>
            </a:extLst>
          </p:cNvPr>
          <p:cNvSpPr/>
          <p:nvPr/>
        </p:nvSpPr>
        <p:spPr>
          <a:xfrm flipH="1">
            <a:off x="2536230" y="3967473"/>
            <a:ext cx="552048" cy="552978"/>
          </a:xfrm>
          <a:custGeom>
            <a:avLst/>
            <a:gdLst>
              <a:gd name="connsiteX0" fmla="*/ 685800 w 2032000"/>
              <a:gd name="connsiteY0" fmla="*/ 6350 h 1244600"/>
              <a:gd name="connsiteX1" fmla="*/ 2032000 w 2032000"/>
              <a:gd name="connsiteY1" fmla="*/ 0 h 1244600"/>
              <a:gd name="connsiteX2" fmla="*/ 2012950 w 2032000"/>
              <a:gd name="connsiteY2" fmla="*/ 1244600 h 1244600"/>
              <a:gd name="connsiteX3" fmla="*/ 0 w 2032000"/>
              <a:gd name="connsiteY3" fmla="*/ 1244600 h 1244600"/>
              <a:gd name="connsiteX4" fmla="*/ 12700 w 2032000"/>
              <a:gd name="connsiteY4" fmla="*/ 590550 h 1244600"/>
              <a:gd name="connsiteX5" fmla="*/ 19050 w 2032000"/>
              <a:gd name="connsiteY5" fmla="*/ 571500 h 1244600"/>
              <a:gd name="connsiteX0" fmla="*/ 685800 w 2032000"/>
              <a:gd name="connsiteY0" fmla="*/ 6350 h 1244600"/>
              <a:gd name="connsiteX1" fmla="*/ 2032000 w 2032000"/>
              <a:gd name="connsiteY1" fmla="*/ 0 h 1244600"/>
              <a:gd name="connsiteX2" fmla="*/ 2012950 w 2032000"/>
              <a:gd name="connsiteY2" fmla="*/ 1244600 h 1244600"/>
              <a:gd name="connsiteX3" fmla="*/ 0 w 2032000"/>
              <a:gd name="connsiteY3" fmla="*/ 1244600 h 1244600"/>
              <a:gd name="connsiteX4" fmla="*/ 12700 w 2032000"/>
              <a:gd name="connsiteY4" fmla="*/ 590550 h 1244600"/>
              <a:gd name="connsiteX0" fmla="*/ 685800 w 2032000"/>
              <a:gd name="connsiteY0" fmla="*/ 6350 h 1244600"/>
              <a:gd name="connsiteX1" fmla="*/ 2032000 w 2032000"/>
              <a:gd name="connsiteY1" fmla="*/ 0 h 1244600"/>
              <a:gd name="connsiteX2" fmla="*/ 2012950 w 2032000"/>
              <a:gd name="connsiteY2" fmla="*/ 1244600 h 1244600"/>
              <a:gd name="connsiteX3" fmla="*/ 0 w 2032000"/>
              <a:gd name="connsiteY3" fmla="*/ 1244600 h 1244600"/>
              <a:gd name="connsiteX4" fmla="*/ 12700 w 2032000"/>
              <a:gd name="connsiteY4" fmla="*/ 571500 h 1244600"/>
              <a:gd name="connsiteX0" fmla="*/ 1043813 w 2032000"/>
              <a:gd name="connsiteY0" fmla="*/ 20864 h 1244600"/>
              <a:gd name="connsiteX1" fmla="*/ 2032000 w 2032000"/>
              <a:gd name="connsiteY1" fmla="*/ 0 h 1244600"/>
              <a:gd name="connsiteX2" fmla="*/ 2012950 w 2032000"/>
              <a:gd name="connsiteY2" fmla="*/ 1244600 h 1244600"/>
              <a:gd name="connsiteX3" fmla="*/ 0 w 2032000"/>
              <a:gd name="connsiteY3" fmla="*/ 1244600 h 1244600"/>
              <a:gd name="connsiteX4" fmla="*/ 12700 w 2032000"/>
              <a:gd name="connsiteY4" fmla="*/ 571500 h 1244600"/>
              <a:gd name="connsiteX0" fmla="*/ 1014445 w 2032000"/>
              <a:gd name="connsiteY0" fmla="*/ 1814 h 1244600"/>
              <a:gd name="connsiteX1" fmla="*/ 2032000 w 2032000"/>
              <a:gd name="connsiteY1" fmla="*/ 0 h 1244600"/>
              <a:gd name="connsiteX2" fmla="*/ 2012950 w 2032000"/>
              <a:gd name="connsiteY2" fmla="*/ 1244600 h 1244600"/>
              <a:gd name="connsiteX3" fmla="*/ 0 w 2032000"/>
              <a:gd name="connsiteY3" fmla="*/ 1244600 h 1244600"/>
              <a:gd name="connsiteX4" fmla="*/ 12700 w 2032000"/>
              <a:gd name="connsiteY4" fmla="*/ 571500 h 1244600"/>
              <a:gd name="connsiteX0" fmla="*/ 1053603 w 2032000"/>
              <a:gd name="connsiteY0" fmla="*/ 1814 h 1244600"/>
              <a:gd name="connsiteX1" fmla="*/ 2032000 w 2032000"/>
              <a:gd name="connsiteY1" fmla="*/ 0 h 1244600"/>
              <a:gd name="connsiteX2" fmla="*/ 2012950 w 2032000"/>
              <a:gd name="connsiteY2" fmla="*/ 1244600 h 1244600"/>
              <a:gd name="connsiteX3" fmla="*/ 0 w 2032000"/>
              <a:gd name="connsiteY3" fmla="*/ 1244600 h 1244600"/>
              <a:gd name="connsiteX4" fmla="*/ 12700 w 2032000"/>
              <a:gd name="connsiteY4" fmla="*/ 571500 h 1244600"/>
              <a:gd name="connsiteX0" fmla="*/ 1053603 w 2032000"/>
              <a:gd name="connsiteY0" fmla="*/ 1814 h 1244600"/>
              <a:gd name="connsiteX1" fmla="*/ 2032000 w 2032000"/>
              <a:gd name="connsiteY1" fmla="*/ 0 h 1244600"/>
              <a:gd name="connsiteX2" fmla="*/ 2020291 w 2032000"/>
              <a:gd name="connsiteY2" fmla="*/ 1244600 h 1244600"/>
              <a:gd name="connsiteX3" fmla="*/ 0 w 2032000"/>
              <a:gd name="connsiteY3" fmla="*/ 1244600 h 1244600"/>
              <a:gd name="connsiteX4" fmla="*/ 12700 w 2032000"/>
              <a:gd name="connsiteY4" fmla="*/ 571500 h 1244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2000" h="1244600">
                <a:moveTo>
                  <a:pt x="1053603" y="1814"/>
                </a:moveTo>
                <a:lnTo>
                  <a:pt x="2032000" y="0"/>
                </a:lnTo>
                <a:lnTo>
                  <a:pt x="2020291" y="1244600"/>
                </a:lnTo>
                <a:lnTo>
                  <a:pt x="0" y="1244600"/>
                </a:lnTo>
                <a:lnTo>
                  <a:pt x="12700" y="571500"/>
                </a:lnTo>
              </a:path>
            </a:pathLst>
          </a:custGeom>
          <a:noFill/>
          <a:ln w="127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1C84ACD3-7D9E-4C6D-B310-D29839BA8C43}"/>
              </a:ext>
            </a:extLst>
          </p:cNvPr>
          <p:cNvSpPr txBox="1"/>
          <p:nvPr/>
        </p:nvSpPr>
        <p:spPr>
          <a:xfrm>
            <a:off x="1566093" y="4047916"/>
            <a:ext cx="9701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shaves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6494582" y="3653941"/>
            <a:ext cx="32839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/>
              <a:t>:</a:t>
            </a:r>
            <a:r>
              <a:rPr lang="es-ES" sz="2400" dirty="0" err="1"/>
              <a:t>Barber</a:t>
            </a:r>
            <a:r>
              <a:rPr lang="es-ES" sz="2400" dirty="0"/>
              <a:t> </a:t>
            </a:r>
            <a:r>
              <a:rPr lang="es-ES" sz="2400" dirty="0" err="1"/>
              <a:t>shape</a:t>
            </a:r>
            <a:r>
              <a:rPr lang="es-ES" sz="2400" dirty="0"/>
              <a:t> </a:t>
            </a:r>
            <a:r>
              <a:rPr lang="es-ES" sz="2400" dirty="0" err="1"/>
              <a:t>is</a:t>
            </a:r>
            <a:r>
              <a:rPr lang="es-ES" sz="2400" dirty="0"/>
              <a:t> </a:t>
            </a:r>
            <a:r>
              <a:rPr lang="es-ES" sz="2400" dirty="0" err="1"/>
              <a:t>rejected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96219834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Semantic</a:t>
            </a:r>
            <a:r>
              <a:rPr lang="es-ES" dirty="0"/>
              <a:t> </a:t>
            </a:r>
            <a:r>
              <a:rPr lang="es-ES" dirty="0" err="1"/>
              <a:t>Actions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94548" y="1382685"/>
            <a:ext cx="9614263" cy="1891878"/>
          </a:xfrm>
        </p:spPr>
        <p:txBody>
          <a:bodyPr>
            <a:noAutofit/>
          </a:bodyPr>
          <a:lstStyle/>
          <a:p>
            <a:r>
              <a:rPr lang="en-GB" sz="2800" dirty="0"/>
              <a:t>Arbitrary code attached to shapes</a:t>
            </a:r>
          </a:p>
          <a:p>
            <a:pPr lvl="1"/>
            <a:r>
              <a:rPr lang="en-GB" sz="2400" dirty="0"/>
              <a:t>Can be used to perform operations with side effects</a:t>
            </a:r>
          </a:p>
          <a:p>
            <a:pPr lvl="1"/>
            <a:r>
              <a:rPr lang="en-GB" sz="2400" dirty="0"/>
              <a:t>Independent of any language/technology</a:t>
            </a:r>
          </a:p>
          <a:p>
            <a:pPr lvl="2"/>
            <a:r>
              <a:rPr lang="en-GB" sz="2400" dirty="0"/>
              <a:t>Several extension languages: </a:t>
            </a:r>
            <a:r>
              <a:rPr lang="en-GB" sz="2400" dirty="0" err="1"/>
              <a:t>GenX</a:t>
            </a:r>
            <a:r>
              <a:rPr lang="en-GB" sz="2400" dirty="0"/>
              <a:t>, </a:t>
            </a:r>
            <a:r>
              <a:rPr lang="en-GB" sz="2400" dirty="0" err="1"/>
              <a:t>GenJ</a:t>
            </a:r>
            <a:r>
              <a:rPr lang="en-GB" sz="2400" dirty="0"/>
              <a:t> (</a:t>
            </a:r>
            <a:r>
              <a:rPr lang="en-GB" sz="2400" dirty="0">
                <a:hlinkClick r:id="rId2"/>
              </a:rPr>
              <a:t>http://shex.io/extensions/</a:t>
            </a:r>
            <a:r>
              <a:rPr lang="en-GB" sz="2400" dirty="0"/>
              <a:t>)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94548" y="3553400"/>
            <a:ext cx="6389891" cy="25853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&lt;Person&gt;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xsd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birthDate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xsd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dateTime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dirty="0">
                <a:solidFill>
                  <a:srgbClr val="C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en-GB" dirty="0" err="1">
                <a:solidFill>
                  <a:srgbClr val="C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js</a:t>
            </a:r>
            <a:r>
              <a:rPr lang="en-GB" dirty="0">
                <a:solidFill>
                  <a:srgbClr val="C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:{ report = _.o; return </a:t>
            </a:r>
            <a:r>
              <a:rPr lang="en-GB" b="1" dirty="0">
                <a:solidFill>
                  <a:srgbClr val="C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true</a:t>
            </a:r>
            <a:r>
              <a:rPr lang="en-GB" dirty="0">
                <a:solidFill>
                  <a:srgbClr val="C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 %}</a:t>
            </a:r>
            <a:r>
              <a:rPr lang="en-GB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endParaRPr lang="en-GB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deathDate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xsd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dateTime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r>
              <a:rPr lang="en-GB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GB" dirty="0">
                <a:solidFill>
                  <a:srgbClr val="C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  <a:r>
              <a:rPr lang="en-GB" dirty="0" err="1">
                <a:solidFill>
                  <a:srgbClr val="C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js</a:t>
            </a:r>
            <a:r>
              <a:rPr lang="en-GB" dirty="0">
                <a:solidFill>
                  <a:srgbClr val="C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:{ return _[1].</a:t>
            </a:r>
            <a:r>
              <a:rPr lang="en-GB" dirty="0" err="1">
                <a:solidFill>
                  <a:srgbClr val="C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triple.o.lex</a:t>
            </a:r>
            <a:r>
              <a:rPr lang="en-GB" dirty="0">
                <a:solidFill>
                  <a:srgbClr val="C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&gt; </a:t>
            </a:r>
            <a:r>
              <a:rPr lang="en-GB" dirty="0" err="1">
                <a:solidFill>
                  <a:srgbClr val="C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report.lex</a:t>
            </a:r>
            <a:r>
              <a:rPr lang="en-GB" dirty="0">
                <a:solidFill>
                  <a:srgbClr val="C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 %}</a:t>
            </a:r>
          </a:p>
          <a:p>
            <a:r>
              <a:rPr lang="en-US" dirty="0">
                <a:solidFill>
                  <a:srgbClr val="C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%</a:t>
            </a:r>
            <a:r>
              <a:rPr lang="en-US" dirty="0" err="1">
                <a:solidFill>
                  <a:srgbClr val="C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sparql</a:t>
            </a:r>
            <a:r>
              <a:rPr lang="en-US" dirty="0">
                <a:solidFill>
                  <a:srgbClr val="C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:{ </a:t>
            </a:r>
          </a:p>
          <a:p>
            <a:r>
              <a:rPr lang="en-US" dirty="0">
                <a:solidFill>
                  <a:srgbClr val="C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?s </a:t>
            </a:r>
            <a:r>
              <a:rPr lang="en-US" dirty="0" err="1">
                <a:solidFill>
                  <a:srgbClr val="C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schema:birthDate</a:t>
            </a:r>
            <a:r>
              <a:rPr lang="en-US" dirty="0">
                <a:solidFill>
                  <a:srgbClr val="C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?</a:t>
            </a:r>
            <a:r>
              <a:rPr lang="en-US" dirty="0" err="1">
                <a:solidFill>
                  <a:srgbClr val="C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bd</a:t>
            </a:r>
            <a:r>
              <a:rPr lang="en-US" dirty="0">
                <a:solidFill>
                  <a:srgbClr val="C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. FILTER (?o &gt; ?</a:t>
            </a:r>
            <a:r>
              <a:rPr lang="en-US" dirty="0" err="1">
                <a:solidFill>
                  <a:srgbClr val="C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bd</a:t>
            </a:r>
            <a:r>
              <a:rPr lang="en-US" dirty="0">
                <a:solidFill>
                  <a:srgbClr val="C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) %}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479549" y="3750885"/>
            <a:ext cx="5630067" cy="20313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alice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"Alice"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birthDate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"1980-01-23"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^^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xsd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date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deathDate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"2013-01-23"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^^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xsd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date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bob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"Robert"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birthDate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"2013-08-12"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^^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xsd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date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deathDate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"1990-01-23"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^^</a:t>
            </a:r>
            <a:r>
              <a:rPr lang="en-US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xsd</a:t>
            </a:r>
            <a:r>
              <a:rPr lang="en-US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date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71270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Importing</a:t>
            </a:r>
            <a:r>
              <a:rPr lang="es-ES" dirty="0"/>
              <a:t> </a:t>
            </a:r>
            <a:r>
              <a:rPr lang="es-ES" dirty="0" err="1"/>
              <a:t>schemas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981200" y="1600203"/>
            <a:ext cx="8229600" cy="523566"/>
          </a:xfrm>
        </p:spPr>
        <p:txBody>
          <a:bodyPr/>
          <a:lstStyle/>
          <a:p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import</a:t>
            </a:r>
            <a:r>
              <a:rPr lang="es-ES" dirty="0"/>
              <a:t> </a:t>
            </a:r>
            <a:r>
              <a:rPr lang="es-ES" dirty="0" err="1"/>
              <a:t>statement</a:t>
            </a:r>
            <a:r>
              <a:rPr lang="es-ES" dirty="0"/>
              <a:t> </a:t>
            </a:r>
            <a:r>
              <a:rPr lang="es-ES" dirty="0" err="1"/>
              <a:t>allows</a:t>
            </a:r>
            <a:r>
              <a:rPr lang="es-ES" dirty="0"/>
              <a:t> to </a:t>
            </a:r>
            <a:r>
              <a:rPr lang="es-ES" dirty="0" err="1"/>
              <a:t>import</a:t>
            </a:r>
            <a:r>
              <a:rPr lang="es-ES" dirty="0"/>
              <a:t> </a:t>
            </a:r>
            <a:r>
              <a:rPr lang="es-ES" dirty="0" err="1"/>
              <a:t>schemas</a:t>
            </a:r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3183653" y="2470876"/>
            <a:ext cx="5352747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1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Person</a:t>
            </a:r>
            <a:r>
              <a:rPr lang="es-E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{</a:t>
            </a:r>
          </a:p>
          <a:p>
            <a:r>
              <a:rPr lang="es-E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s-ES" sz="1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$:</a:t>
            </a:r>
            <a:r>
              <a:rPr lang="es-E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name</a:t>
            </a:r>
            <a:r>
              <a:rPr lang="es-E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sz="1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s-E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sz="14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sz="14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name</a:t>
            </a:r>
            <a:r>
              <a:rPr lang="es-E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sz="1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endParaRPr lang="es-E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</a:t>
            </a:r>
            <a:r>
              <a:rPr lang="es-ES" sz="1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|</a:t>
            </a:r>
            <a:r>
              <a:rPr lang="es-E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sz="14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sz="14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givenName</a:t>
            </a:r>
            <a:r>
              <a:rPr lang="es-E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sz="1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r>
              <a:rPr lang="es-E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sz="1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r>
              <a:rPr lang="es-E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sz="14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sz="14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familyName</a:t>
            </a:r>
            <a:r>
              <a:rPr lang="es-E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sz="1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endParaRPr lang="es-E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</a:t>
            </a:r>
            <a:r>
              <a:rPr lang="es-ES" sz="1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  <a:r>
              <a:rPr lang="es-E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sz="1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s-E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s-ES" sz="14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sz="14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email</a:t>
            </a:r>
            <a:r>
              <a:rPr lang="es-E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sz="1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endParaRPr lang="es-E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3183653" y="2193877"/>
            <a:ext cx="2733441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1200" u="sng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http://example.org/Person.shex</a:t>
            </a:r>
            <a:endParaRPr lang="es-ES" sz="1200" dirty="0"/>
          </a:p>
        </p:txBody>
      </p:sp>
      <p:sp>
        <p:nvSpPr>
          <p:cNvPr id="6" name="CuadroTexto 5"/>
          <p:cNvSpPr txBox="1"/>
          <p:nvPr/>
        </p:nvSpPr>
        <p:spPr>
          <a:xfrm>
            <a:off x="1735394" y="4100344"/>
            <a:ext cx="4124633" cy="24622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1400" b="1" dirty="0" err="1">
                <a:solidFill>
                  <a:srgbClr val="0000A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import</a:t>
            </a:r>
            <a:r>
              <a:rPr lang="es-E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sz="14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s-ES" sz="1400" u="sng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http://example.org/Person.shex</a:t>
            </a:r>
            <a:r>
              <a:rPr lang="es-ES" sz="14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s-E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s-E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sz="1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Employee</a:t>
            </a:r>
            <a:r>
              <a:rPr lang="es-E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{</a:t>
            </a:r>
          </a:p>
          <a:p>
            <a:r>
              <a:rPr lang="es-E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&amp;</a:t>
            </a:r>
            <a:r>
              <a:rPr lang="es-ES" sz="1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name</a:t>
            </a:r>
            <a:r>
              <a:rPr lang="es-E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sz="1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s-E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s-ES" sz="14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sz="14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worksFor</a:t>
            </a:r>
            <a:r>
              <a:rPr lang="es-E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sz="14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s-ES" sz="1400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CompanyShape</a:t>
            </a:r>
            <a:r>
              <a:rPr lang="es-ES" sz="14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s-E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endParaRPr lang="es-E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sz="1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Company {</a:t>
            </a:r>
          </a:p>
          <a:p>
            <a:r>
              <a:rPr lang="es-E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s-ES" sz="14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sz="14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employee</a:t>
            </a:r>
            <a:r>
              <a:rPr lang="es-E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sz="1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@:</a:t>
            </a:r>
            <a:r>
              <a:rPr lang="es-E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Employee</a:t>
            </a:r>
            <a:r>
              <a:rPr lang="es-E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sz="1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s-E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s-ES" sz="14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sz="14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founder</a:t>
            </a:r>
            <a:r>
              <a:rPr lang="es-E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s-ES" sz="1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@:</a:t>
            </a:r>
            <a:r>
              <a:rPr lang="es-E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Person</a:t>
            </a:r>
            <a:r>
              <a:rPr lang="es-E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sz="1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s-E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s-ES" sz="1400" dirty="0">
              <a:latin typeface="Consolas" panose="020B0609020204030204" pitchFamily="49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5992355" y="4093541"/>
            <a:ext cx="4557658" cy="20313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1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alice</a:t>
            </a:r>
            <a:r>
              <a:rPr lang="es-E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sz="14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sz="14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name</a:t>
            </a:r>
            <a:r>
              <a:rPr lang="es-E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</a:t>
            </a:r>
            <a:r>
              <a:rPr lang="es-ES" sz="1400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"Alice"</a:t>
            </a:r>
            <a:r>
              <a:rPr lang="es-ES" sz="1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r>
              <a:rPr lang="es-E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</a:t>
            </a:r>
          </a:p>
          <a:p>
            <a:r>
              <a:rPr lang="es-E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</a:t>
            </a:r>
            <a:r>
              <a:rPr lang="es-ES" sz="14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sz="14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worksFor</a:t>
            </a:r>
            <a:r>
              <a:rPr lang="es-E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sz="1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OurCompany</a:t>
            </a:r>
            <a:r>
              <a:rPr lang="es-E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sz="1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endParaRPr lang="es-E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s-E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sz="1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OurCompany</a:t>
            </a:r>
            <a:r>
              <a:rPr lang="es-E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sz="14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sz="14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employee</a:t>
            </a:r>
            <a:r>
              <a:rPr lang="es-E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sz="1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alice</a:t>
            </a:r>
            <a:r>
              <a:rPr lang="es-E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sz="1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s-E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s-ES" sz="14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sz="14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founder</a:t>
            </a:r>
            <a:r>
              <a:rPr lang="es-E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s-ES" sz="1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bob</a:t>
            </a:r>
            <a:r>
              <a:rPr lang="es-E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sz="1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endParaRPr lang="es-E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s-E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sz="1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bob</a:t>
            </a:r>
            <a:r>
              <a:rPr lang="es-E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sz="14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sz="14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name</a:t>
            </a:r>
            <a:r>
              <a:rPr lang="es-E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sz="1400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"Robert"</a:t>
            </a:r>
            <a:r>
              <a:rPr lang="es-E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sz="1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s-E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s-E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</a:t>
            </a:r>
            <a:r>
              <a:rPr lang="es-ES" sz="14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sz="14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s-ES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email</a:t>
            </a:r>
            <a:r>
              <a:rPr lang="es-E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sz="14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&lt;mailto:bob@example.com&gt;</a:t>
            </a:r>
            <a:r>
              <a:rPr lang="es-E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sz="14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</a:t>
            </a:r>
            <a:endParaRPr lang="es-E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s-ES" sz="1400" dirty="0">
              <a:latin typeface="Consolas" panose="020B0609020204030204" pitchFamily="49" charset="0"/>
            </a:endParaRPr>
          </a:p>
        </p:txBody>
      </p:sp>
      <p:sp>
        <p:nvSpPr>
          <p:cNvPr id="8" name="Flecha derecha 7"/>
          <p:cNvSpPr/>
          <p:nvPr/>
        </p:nvSpPr>
        <p:spPr>
          <a:xfrm rot="17711592">
            <a:off x="1859920" y="3169879"/>
            <a:ext cx="1700981" cy="2458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181191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Annotations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0486" y="1600203"/>
            <a:ext cx="10972800" cy="1251853"/>
          </a:xfrm>
        </p:spPr>
        <p:txBody>
          <a:bodyPr/>
          <a:lstStyle/>
          <a:p>
            <a:r>
              <a:rPr lang="en-GB" dirty="0"/>
              <a:t>Annotations are lists (predicate, object) that can be associated to an element</a:t>
            </a:r>
          </a:p>
          <a:p>
            <a:r>
              <a:rPr lang="en-GB" dirty="0"/>
              <a:t>Specific annotations can be defined for special purposes, e.g. forms, UI, etc.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3483428" y="3110824"/>
            <a:ext cx="5404043" cy="28623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Person {</a:t>
            </a:r>
          </a:p>
          <a:p>
            <a:r>
              <a:rPr lang="en-GB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GB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name</a:t>
            </a:r>
            <a:r>
              <a:rPr lang="en-GB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</a:t>
            </a:r>
            <a:r>
              <a:rPr lang="en-GB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xsd</a:t>
            </a:r>
            <a:r>
              <a:rPr lang="en-GB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20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string</a:t>
            </a:r>
            <a:endParaRPr lang="en-GB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// </a:t>
            </a:r>
            <a:r>
              <a:rPr lang="en-GB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rdfs</a:t>
            </a:r>
            <a:r>
              <a:rPr lang="en-GB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label</a:t>
            </a:r>
            <a:r>
              <a:rPr lang="en-GB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GB" sz="2000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"Name"</a:t>
            </a:r>
            <a:r>
              <a:rPr lang="en-GB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</a:p>
          <a:p>
            <a:r>
              <a:rPr lang="en-GB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// </a:t>
            </a:r>
            <a:r>
              <a:rPr lang="en-GB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rdfs</a:t>
            </a:r>
            <a:r>
              <a:rPr lang="en-GB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comment</a:t>
            </a:r>
            <a:r>
              <a:rPr lang="en-GB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GB" sz="2000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"Name of person"</a:t>
            </a:r>
            <a:r>
              <a:rPr lang="en-GB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GB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n-GB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n-GB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birthDate</a:t>
            </a:r>
            <a:r>
              <a:rPr lang="en-GB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xsd</a:t>
            </a:r>
            <a:r>
              <a:rPr lang="en-GB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2000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date</a:t>
            </a:r>
            <a:endParaRPr lang="en-GB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// </a:t>
            </a:r>
            <a:r>
              <a:rPr lang="en-GB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rdfs</a:t>
            </a:r>
            <a:r>
              <a:rPr lang="en-GB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label</a:t>
            </a:r>
            <a:r>
              <a:rPr lang="en-GB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GB" sz="2000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GB" sz="2000" dirty="0" err="1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birthDate</a:t>
            </a:r>
            <a:r>
              <a:rPr lang="en-GB" sz="2000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GB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</a:p>
          <a:p>
            <a:r>
              <a:rPr lang="en-GB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// </a:t>
            </a:r>
            <a:r>
              <a:rPr lang="en-GB" sz="2000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rdfs</a:t>
            </a:r>
            <a:r>
              <a:rPr lang="en-GB" sz="2000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20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comment</a:t>
            </a:r>
            <a:r>
              <a:rPr lang="en-GB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  <a:r>
              <a:rPr lang="en-GB" sz="2000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"Birth of date"</a:t>
            </a:r>
            <a:r>
              <a:rPr lang="en-GB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2000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GB" sz="20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GB" sz="20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GB" sz="20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098826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Other</a:t>
            </a:r>
            <a:r>
              <a:rPr lang="es-ES" dirty="0"/>
              <a:t> </a:t>
            </a:r>
            <a:r>
              <a:rPr lang="es-ES" dirty="0" err="1"/>
              <a:t>features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599" y="1600203"/>
            <a:ext cx="10859589" cy="1998131"/>
          </a:xfrm>
        </p:spPr>
        <p:txBody>
          <a:bodyPr>
            <a:noAutofit/>
          </a:bodyPr>
          <a:lstStyle/>
          <a:p>
            <a:r>
              <a:rPr lang="en-GB" sz="3600" dirty="0"/>
              <a:t>Current </a:t>
            </a:r>
            <a:r>
              <a:rPr lang="en-GB" sz="3600" dirty="0" err="1"/>
              <a:t>ShEx</a:t>
            </a:r>
            <a:r>
              <a:rPr lang="en-GB" sz="3600" dirty="0"/>
              <a:t> version: 2.0</a:t>
            </a:r>
          </a:p>
          <a:p>
            <a:r>
              <a:rPr lang="en-GB" sz="3600" dirty="0"/>
              <a:t>Some features postponed for next version</a:t>
            </a:r>
          </a:p>
          <a:p>
            <a:pPr lvl="1"/>
            <a:r>
              <a:rPr lang="en-GB" sz="3200" dirty="0"/>
              <a:t>Inheritance (extends/abstract)</a:t>
            </a:r>
          </a:p>
          <a:p>
            <a:pPr lvl="1"/>
            <a:r>
              <a:rPr lang="en-GB" sz="3200" dirty="0"/>
              <a:t>UNIQUE </a:t>
            </a:r>
          </a:p>
        </p:txBody>
      </p:sp>
    </p:spTree>
    <p:extLst>
      <p:ext uri="{BB962C8B-B14F-4D97-AF65-F5344CB8AC3E}">
        <p14:creationId xmlns:p14="http://schemas.microsoft.com/office/powerpoint/2010/main" val="119279060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work &amp; contributions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4000" dirty="0"/>
              <a:t>More info </a:t>
            </a:r>
            <a:r>
              <a:rPr lang="en-GB" sz="4000" dirty="0">
                <a:hlinkClick r:id="rId2"/>
              </a:rPr>
              <a:t>http://shex.io</a:t>
            </a:r>
            <a:endParaRPr lang="en-GB" sz="4000" dirty="0"/>
          </a:p>
          <a:p>
            <a:pPr lvl="1"/>
            <a:r>
              <a:rPr lang="en-GB" sz="3600" dirty="0" err="1"/>
              <a:t>ShEx</a:t>
            </a:r>
            <a:r>
              <a:rPr lang="en-GB" sz="3600" dirty="0"/>
              <a:t> currently under active development</a:t>
            </a:r>
          </a:p>
          <a:p>
            <a:pPr lvl="1"/>
            <a:r>
              <a:rPr lang="en-GB" sz="3600" dirty="0" err="1"/>
              <a:t>Curent</a:t>
            </a:r>
            <a:r>
              <a:rPr lang="en-GB" sz="3600" dirty="0"/>
              <a:t> work</a:t>
            </a:r>
          </a:p>
          <a:p>
            <a:pPr lvl="2"/>
            <a:r>
              <a:rPr lang="en-GB" sz="3200" dirty="0"/>
              <a:t>Improve error messages</a:t>
            </a:r>
          </a:p>
          <a:p>
            <a:pPr lvl="2"/>
            <a:r>
              <a:rPr lang="en-GB" sz="3200" dirty="0"/>
              <a:t>Inheritance of shape expressions</a:t>
            </a:r>
          </a:p>
          <a:p>
            <a:r>
              <a:rPr lang="en-GB" sz="4000" dirty="0"/>
              <a:t>If you are interested, you can help</a:t>
            </a:r>
          </a:p>
          <a:p>
            <a:pPr lvl="1"/>
            <a:r>
              <a:rPr lang="en-GB" sz="3600" dirty="0"/>
              <a:t>List of issues: </a:t>
            </a:r>
            <a:r>
              <a:rPr lang="en-GB" sz="3600" dirty="0">
                <a:hlinkClick r:id="rId3"/>
              </a:rPr>
              <a:t>https://github.com/shexSpec/shex/issues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289832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35156" y="412980"/>
            <a:ext cx="8986151" cy="899665"/>
          </a:xfrm>
        </p:spPr>
        <p:txBody>
          <a:bodyPr/>
          <a:lstStyle/>
          <a:p>
            <a:r>
              <a:rPr lang="es-ES" dirty="0"/>
              <a:t>Simple </a:t>
            </a:r>
            <a:r>
              <a:rPr lang="es-ES" dirty="0" err="1"/>
              <a:t>example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9992" y="4307342"/>
            <a:ext cx="11294336" cy="2001630"/>
          </a:xfrm>
        </p:spPr>
        <p:txBody>
          <a:bodyPr>
            <a:noAutofit/>
          </a:bodyPr>
          <a:lstStyle/>
          <a:p>
            <a:r>
              <a:rPr lang="en-US" sz="2636" dirty="0"/>
              <a:t>Nodes conforming to </a:t>
            </a:r>
            <a:r>
              <a:rPr lang="es-ES" sz="2259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s-ES" sz="2259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User</a:t>
            </a:r>
            <a:r>
              <a:rPr lang="es-ES" sz="2259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r>
              <a:rPr lang="en-US" sz="2636" dirty="0"/>
              <a:t> shape must:</a:t>
            </a:r>
          </a:p>
          <a:p>
            <a:pPr marL="430400" indent="-430400">
              <a:buFont typeface="Arial" panose="020B0604020202020204" pitchFamily="34" charset="0"/>
              <a:buChar char="•"/>
            </a:pPr>
            <a:r>
              <a:rPr lang="en-US" sz="2636" dirty="0"/>
              <a:t>Be IRIs</a:t>
            </a:r>
          </a:p>
          <a:p>
            <a:pPr marL="430400" indent="-430400">
              <a:buFont typeface="Arial" panose="020B0604020202020204" pitchFamily="34" charset="0"/>
              <a:buChar char="•"/>
            </a:pPr>
            <a:r>
              <a:rPr lang="en-US" sz="2636" dirty="0"/>
              <a:t>Have exactly one </a:t>
            </a:r>
            <a:r>
              <a:rPr lang="en-US" sz="2259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259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259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2636" dirty="0"/>
              <a:t> with a value of type </a:t>
            </a:r>
            <a:r>
              <a:rPr lang="en-US" sz="2259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xsd</a:t>
            </a:r>
            <a:r>
              <a:rPr lang="en-US" sz="2259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259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sz="2636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430400" indent="-430400">
              <a:buFont typeface="Arial" panose="020B0604020202020204" pitchFamily="34" charset="0"/>
              <a:buChar char="•"/>
            </a:pPr>
            <a:r>
              <a:rPr lang="en-US" sz="2636" dirty="0"/>
              <a:t>Have zero or more </a:t>
            </a:r>
            <a:r>
              <a:rPr lang="en-US" sz="2259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259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259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knows</a:t>
            </a:r>
            <a:r>
              <a:rPr lang="en-US" sz="263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636" dirty="0"/>
              <a:t>whose values conform to &lt;User&gt;</a:t>
            </a:r>
            <a:endParaRPr lang="en-US" sz="2636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618823" y="1677095"/>
            <a:ext cx="6834756" cy="21206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860801">
              <a:defRPr/>
            </a:pPr>
            <a:r>
              <a:rPr lang="es-ES" sz="1883" dirty="0" err="1">
                <a:solidFill>
                  <a:prstClr val="white">
                    <a:lumMod val="65000"/>
                  </a:prstClr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prefix</a:t>
            </a:r>
            <a:r>
              <a:rPr lang="es-ES" sz="1883" dirty="0">
                <a:solidFill>
                  <a:prstClr val="white">
                    <a:lumMod val="65000"/>
                  </a:prstClr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sz="1883" dirty="0" err="1">
                <a:solidFill>
                  <a:prstClr val="white">
                    <a:lumMod val="65000"/>
                  </a:prstClr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schema</a:t>
            </a:r>
            <a:r>
              <a:rPr lang="es-ES" sz="1883" dirty="0">
                <a:solidFill>
                  <a:prstClr val="white">
                    <a:lumMod val="65000"/>
                  </a:prstClr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 &lt;</a:t>
            </a:r>
            <a:r>
              <a:rPr lang="es-ES" sz="1883" u="sng" dirty="0">
                <a:solidFill>
                  <a:prstClr val="white">
                    <a:lumMod val="65000"/>
                  </a:prstClr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http://schema.org/</a:t>
            </a:r>
            <a:r>
              <a:rPr lang="es-ES" sz="1883" dirty="0">
                <a:solidFill>
                  <a:prstClr val="white">
                    <a:lumMod val="65000"/>
                  </a:prstClr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 </a:t>
            </a:r>
          </a:p>
          <a:p>
            <a:pPr defTabSz="860801">
              <a:defRPr/>
            </a:pPr>
            <a:r>
              <a:rPr lang="es-ES" sz="1883" dirty="0" err="1">
                <a:solidFill>
                  <a:prstClr val="white">
                    <a:lumMod val="65000"/>
                  </a:prstClr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prefix</a:t>
            </a:r>
            <a:r>
              <a:rPr lang="es-ES" sz="1883" dirty="0">
                <a:solidFill>
                  <a:prstClr val="white">
                    <a:lumMod val="65000"/>
                  </a:prstClr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s-ES" sz="1883" dirty="0" err="1">
                <a:solidFill>
                  <a:prstClr val="white">
                    <a:lumMod val="65000"/>
                  </a:prstClr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xsd</a:t>
            </a:r>
            <a:r>
              <a:rPr lang="es-ES" sz="1883" dirty="0">
                <a:solidFill>
                  <a:prstClr val="white">
                    <a:lumMod val="65000"/>
                  </a:prstClr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    &lt;</a:t>
            </a:r>
            <a:r>
              <a:rPr lang="es-ES" sz="1883" u="sng" dirty="0">
                <a:solidFill>
                  <a:prstClr val="white">
                    <a:lumMod val="65000"/>
                  </a:prstClr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http://www.w3.org/2001/XMLSchema#</a:t>
            </a:r>
            <a:r>
              <a:rPr lang="es-ES" sz="1883" dirty="0">
                <a:solidFill>
                  <a:prstClr val="white">
                    <a:lumMod val="65000"/>
                  </a:prstClr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</a:p>
          <a:p>
            <a:pPr defTabSz="860801">
              <a:defRPr/>
            </a:pPr>
            <a:endParaRPr lang="es-ES" sz="1883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defTabSz="860801">
              <a:defRPr/>
            </a:pPr>
            <a:r>
              <a:rPr lang="es-ES" sz="1883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s-ES" sz="1883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User</a:t>
            </a:r>
            <a:r>
              <a:rPr lang="es-ES" sz="1883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r>
              <a:rPr lang="es-ES" sz="1883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883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IRI</a:t>
            </a:r>
            <a:r>
              <a:rPr lang="en-US" sz="1883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pPr defTabSz="860801">
              <a:defRPr/>
            </a:pPr>
            <a:r>
              <a:rPr lang="en-US" sz="1883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83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883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883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1883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883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xsd</a:t>
            </a:r>
            <a:r>
              <a:rPr lang="en-US" sz="1883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883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sz="1883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883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defTabSz="860801">
              <a:defRPr/>
            </a:pPr>
            <a:r>
              <a:rPr lang="en-US" sz="1883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83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883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883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knows</a:t>
            </a:r>
            <a:r>
              <a:rPr lang="en-US" sz="1883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@</a:t>
            </a:r>
            <a:r>
              <a:rPr lang="es-ES" sz="1883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s-ES" sz="1883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User</a:t>
            </a:r>
            <a:r>
              <a:rPr lang="es-ES" sz="1883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    </a:t>
            </a:r>
            <a:r>
              <a:rPr lang="en-US" sz="1883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</a:p>
          <a:p>
            <a:pPr defTabSz="860801">
              <a:defRPr/>
            </a:pPr>
            <a:r>
              <a:rPr lang="en-US" sz="1883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11" name="Cerrar llave 10"/>
          <p:cNvSpPr/>
          <p:nvPr/>
        </p:nvSpPr>
        <p:spPr>
          <a:xfrm flipH="1">
            <a:off x="2386237" y="1741156"/>
            <a:ext cx="112968" cy="42273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860801">
              <a:defRPr/>
            </a:pPr>
            <a:endParaRPr lang="en-GB" sz="127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770117" y="1535653"/>
            <a:ext cx="1672603" cy="787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60801">
              <a:defRPr/>
            </a:pPr>
            <a:r>
              <a:rPr lang="es-ES" sz="1506" dirty="0" err="1">
                <a:solidFill>
                  <a:prstClr val="black"/>
                </a:solidFill>
                <a:latin typeface="Calibri"/>
              </a:rPr>
              <a:t>Prefix</a:t>
            </a:r>
            <a:r>
              <a:rPr lang="es-ES" sz="1506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1506" dirty="0" err="1">
                <a:solidFill>
                  <a:prstClr val="black"/>
                </a:solidFill>
                <a:latin typeface="Calibri"/>
              </a:rPr>
              <a:t>declarations</a:t>
            </a:r>
            <a:r>
              <a:rPr lang="es-ES" sz="1506" dirty="0">
                <a:solidFill>
                  <a:prstClr val="black"/>
                </a:solidFill>
                <a:latin typeface="Calibri"/>
              </a:rPr>
              <a:t> </a:t>
            </a:r>
          </a:p>
          <a:p>
            <a:pPr defTabSz="860801">
              <a:defRPr/>
            </a:pPr>
            <a:r>
              <a:rPr lang="es-ES" sz="1506" dirty="0">
                <a:solidFill>
                  <a:prstClr val="black"/>
                </a:solidFill>
                <a:latin typeface="Calibri"/>
              </a:rPr>
              <a:t>as in </a:t>
            </a:r>
            <a:r>
              <a:rPr lang="es-ES" sz="1506" dirty="0" err="1">
                <a:solidFill>
                  <a:prstClr val="black"/>
                </a:solidFill>
                <a:latin typeface="Calibri"/>
              </a:rPr>
              <a:t>Turtle</a:t>
            </a:r>
            <a:r>
              <a:rPr lang="es-ES" sz="1506" dirty="0">
                <a:solidFill>
                  <a:prstClr val="black"/>
                </a:solidFill>
                <a:latin typeface="Calibri"/>
              </a:rPr>
              <a:t>/SPARQL</a:t>
            </a:r>
            <a:endParaRPr lang="en-GB" sz="1506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1661" y="174601"/>
            <a:ext cx="838929" cy="93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896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77958" y="366185"/>
            <a:ext cx="9487841" cy="1075936"/>
          </a:xfrm>
        </p:spPr>
        <p:txBody>
          <a:bodyPr>
            <a:normAutofit/>
          </a:bodyPr>
          <a:lstStyle/>
          <a:p>
            <a:r>
              <a:rPr lang="es-ES" sz="3765" dirty="0"/>
              <a:t>RDF </a:t>
            </a:r>
            <a:r>
              <a:rPr lang="es-ES" sz="3765" dirty="0" err="1"/>
              <a:t>Validation</a:t>
            </a:r>
            <a:r>
              <a:rPr lang="es-ES" sz="3765" dirty="0"/>
              <a:t> </a:t>
            </a:r>
            <a:r>
              <a:rPr lang="es-ES" sz="3765" dirty="0" err="1"/>
              <a:t>using</a:t>
            </a:r>
            <a:r>
              <a:rPr lang="es-ES" sz="3765" dirty="0"/>
              <a:t> </a:t>
            </a:r>
            <a:r>
              <a:rPr lang="es-ES" sz="3765" dirty="0" err="1"/>
              <a:t>ShEx</a:t>
            </a:r>
            <a:endParaRPr lang="en-GB" sz="3765" dirty="0"/>
          </a:p>
        </p:txBody>
      </p:sp>
      <p:sp>
        <p:nvSpPr>
          <p:cNvPr id="4" name="CuadroTexto 3"/>
          <p:cNvSpPr txBox="1"/>
          <p:nvPr/>
        </p:nvSpPr>
        <p:spPr>
          <a:xfrm>
            <a:off x="5331371" y="1316038"/>
            <a:ext cx="6117813" cy="530658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860801">
              <a:defRPr/>
            </a:pPr>
            <a:r>
              <a:rPr lang="en-US" sz="1694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94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alice</a:t>
            </a:r>
            <a:r>
              <a:rPr lang="en-US" sz="1694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94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94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94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1694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94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"Alice"</a:t>
            </a:r>
            <a:r>
              <a:rPr lang="en-US" sz="1694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94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defTabSz="860801">
              <a:defRPr/>
            </a:pPr>
            <a:r>
              <a:rPr lang="en-US" sz="1694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sz="1694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94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94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knows</a:t>
            </a:r>
            <a:r>
              <a:rPr lang="en-US" sz="1694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94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94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alice</a:t>
            </a:r>
            <a:r>
              <a:rPr lang="en-US" sz="1694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.</a:t>
            </a:r>
          </a:p>
          <a:p>
            <a:pPr defTabSz="860801">
              <a:defRPr/>
            </a:pPr>
            <a:endParaRPr lang="en-US" sz="1694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defTabSz="860801">
              <a:defRPr/>
            </a:pPr>
            <a:r>
              <a:rPr lang="en-US" sz="1694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94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bob   </a:t>
            </a:r>
            <a:r>
              <a:rPr lang="en-US" sz="1694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94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94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knows</a:t>
            </a:r>
            <a:r>
              <a:rPr lang="en-US" sz="1694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94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94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alice</a:t>
            </a:r>
            <a:r>
              <a:rPr lang="en-US" sz="1694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94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defTabSz="860801">
              <a:defRPr/>
            </a:pPr>
            <a:r>
              <a:rPr lang="en-US" sz="1694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sz="1694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94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94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1694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94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"Robert"</a:t>
            </a:r>
            <a:r>
              <a:rPr lang="en-US" sz="1694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</a:p>
          <a:p>
            <a:pPr defTabSz="860801">
              <a:defRPr/>
            </a:pPr>
            <a:endParaRPr lang="en-US" sz="1694" dirty="0">
              <a:solidFill>
                <a:srgbClr val="0080C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defTabSz="860801">
              <a:defRPr/>
            </a:pPr>
            <a:r>
              <a:rPr lang="en-US" sz="1694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94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carol </a:t>
            </a:r>
            <a:r>
              <a:rPr lang="en-US" sz="1694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94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94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1694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694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"Carol"</a:t>
            </a:r>
            <a:r>
              <a:rPr lang="en-US" sz="1694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sz="1694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94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"Carole"</a:t>
            </a:r>
            <a:r>
              <a:rPr lang="en-US" sz="1694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94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sz="1694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defTabSz="860801">
              <a:defRPr/>
            </a:pPr>
            <a:endParaRPr lang="en-US" sz="1694" dirty="0">
              <a:solidFill>
                <a:srgbClr val="0080C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defTabSz="860801">
              <a:defRPr/>
            </a:pPr>
            <a:r>
              <a:rPr lang="en-US" sz="1694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94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dave</a:t>
            </a:r>
            <a:r>
              <a:rPr lang="en-US" sz="1694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94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94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94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1694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694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234</a:t>
            </a:r>
            <a:r>
              <a:rPr lang="en-US" sz="1694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94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sz="1694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defTabSz="860801">
              <a:defRPr/>
            </a:pPr>
            <a:endParaRPr lang="en-US" sz="1694" dirty="0">
              <a:solidFill>
                <a:srgbClr val="0080C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defTabSz="860801">
              <a:defRPr/>
            </a:pPr>
            <a:r>
              <a:rPr lang="en-US" sz="1694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94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emily</a:t>
            </a:r>
            <a:r>
              <a:rPr lang="en-US" sz="1694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94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foaf</a:t>
            </a:r>
            <a:r>
              <a:rPr lang="en-US" sz="1694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94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1694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sz="1694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"Emily"</a:t>
            </a:r>
            <a:r>
              <a:rPr lang="en-US" sz="1694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94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</a:p>
          <a:p>
            <a:pPr defTabSz="860801">
              <a:defRPr/>
            </a:pPr>
            <a:endParaRPr lang="en-US" sz="1694" dirty="0">
              <a:solidFill>
                <a:srgbClr val="0080C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defTabSz="860801">
              <a:defRPr/>
            </a:pPr>
            <a:r>
              <a:rPr lang="en-US" sz="1694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94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frank </a:t>
            </a:r>
            <a:r>
              <a:rPr lang="en-US" sz="1694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94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94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1694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94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"Frank"</a:t>
            </a:r>
            <a:r>
              <a:rPr lang="en-US" sz="1694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94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defTabSz="860801">
              <a:defRPr/>
            </a:pPr>
            <a:r>
              <a:rPr lang="en-US" sz="1694" dirty="0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sz="1694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94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94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email</a:t>
            </a:r>
            <a:r>
              <a:rPr lang="en-US" sz="1694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94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&lt;mailto:frank@example.org&gt;</a:t>
            </a:r>
            <a:r>
              <a:rPr lang="en-US" sz="1694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94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defTabSz="860801">
              <a:defRPr/>
            </a:pPr>
            <a:r>
              <a:rPr lang="en-US" sz="1694" dirty="0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sz="1694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94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94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knows</a:t>
            </a:r>
            <a:r>
              <a:rPr lang="en-US" sz="1694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94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94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alice</a:t>
            </a:r>
            <a:r>
              <a:rPr lang="en-US" sz="1694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694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94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bob .</a:t>
            </a:r>
          </a:p>
          <a:p>
            <a:pPr defTabSz="860801">
              <a:defRPr/>
            </a:pPr>
            <a:endParaRPr lang="en-US" sz="1694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defTabSz="860801">
              <a:defRPr/>
            </a:pPr>
            <a:r>
              <a:rPr lang="en-US" sz="1694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94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grace </a:t>
            </a:r>
            <a:r>
              <a:rPr lang="en-US" sz="1694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94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94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1694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94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"Grace"</a:t>
            </a:r>
            <a:r>
              <a:rPr lang="en-US" sz="1694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94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defTabSz="860801">
              <a:defRPr/>
            </a:pPr>
            <a:r>
              <a:rPr lang="en-US" sz="1694" dirty="0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sz="1694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94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94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knows</a:t>
            </a:r>
            <a:r>
              <a:rPr lang="en-US" sz="1694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94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94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alice</a:t>
            </a:r>
            <a:r>
              <a:rPr lang="en-US" sz="1694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, _:1 .</a:t>
            </a:r>
          </a:p>
          <a:p>
            <a:pPr defTabSz="860801">
              <a:defRPr/>
            </a:pPr>
            <a:endParaRPr lang="en-US" sz="1694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defTabSz="860801">
              <a:defRPr/>
            </a:pPr>
            <a:r>
              <a:rPr lang="en-US" sz="1694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_:1 </a:t>
            </a:r>
            <a:r>
              <a:rPr lang="en-US" sz="1694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694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694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1694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94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"Unknown"</a:t>
            </a:r>
            <a:r>
              <a:rPr lang="en-US" sz="1694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94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</a:p>
        </p:txBody>
      </p:sp>
      <p:sp>
        <p:nvSpPr>
          <p:cNvPr id="6" name="CuadroTexto 5">
            <a:hlinkClick r:id="rId2"/>
          </p:cNvPr>
          <p:cNvSpPr txBox="1"/>
          <p:nvPr/>
        </p:nvSpPr>
        <p:spPr>
          <a:xfrm>
            <a:off x="1342304" y="6077375"/>
            <a:ext cx="3947556" cy="5557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860801">
              <a:defRPr/>
            </a:pPr>
            <a:r>
              <a:rPr lang="es-ES" sz="1506" dirty="0">
                <a:solidFill>
                  <a:prstClr val="black"/>
                </a:solidFill>
                <a:latin typeface="Calibri"/>
              </a:rPr>
              <a:t>Try </a:t>
            </a:r>
            <a:r>
              <a:rPr lang="es-ES" sz="1506" dirty="0" err="1">
                <a:solidFill>
                  <a:prstClr val="black"/>
                </a:solidFill>
                <a:latin typeface="Calibri"/>
              </a:rPr>
              <a:t>it</a:t>
            </a:r>
            <a:r>
              <a:rPr lang="es-ES" sz="1506" dirty="0">
                <a:solidFill>
                  <a:prstClr val="black"/>
                </a:solidFill>
                <a:latin typeface="Calibri"/>
              </a:rPr>
              <a:t> (</a:t>
            </a:r>
            <a:r>
              <a:rPr lang="es-ES" sz="1506" dirty="0" err="1">
                <a:solidFill>
                  <a:prstClr val="black"/>
                </a:solidFill>
                <a:latin typeface="Calibri"/>
              </a:rPr>
              <a:t>RDFShape</a:t>
            </a:r>
            <a:r>
              <a:rPr lang="es-ES" sz="1506" dirty="0">
                <a:solidFill>
                  <a:prstClr val="black"/>
                </a:solidFill>
                <a:latin typeface="Calibri"/>
              </a:rPr>
              <a:t>): </a:t>
            </a:r>
            <a:r>
              <a:rPr lang="es-ES" sz="1506" dirty="0">
                <a:solidFill>
                  <a:prstClr val="black"/>
                </a:solidFill>
                <a:latin typeface="Consolas" panose="020B0609020204030204" pitchFamily="49" charset="0"/>
                <a:hlinkClick r:id="rId3"/>
              </a:rPr>
              <a:t>https://goo.gl/97bYdv</a:t>
            </a:r>
            <a:r>
              <a:rPr lang="es-ES" sz="1506" dirty="0">
                <a:solidFill>
                  <a:prstClr val="black"/>
                </a:solidFill>
                <a:latin typeface="Consolas" panose="020B0609020204030204" pitchFamily="49" charset="0"/>
              </a:rPr>
              <a:t> </a:t>
            </a:r>
          </a:p>
          <a:p>
            <a:pPr defTabSz="860801">
              <a:defRPr/>
            </a:pPr>
            <a:r>
              <a:rPr lang="es-ES" sz="1506" dirty="0">
                <a:solidFill>
                  <a:prstClr val="black"/>
                </a:solidFill>
                <a:latin typeface="Calibri"/>
              </a:rPr>
              <a:t>Try </a:t>
            </a:r>
            <a:r>
              <a:rPr lang="es-ES" sz="1506" dirty="0" err="1">
                <a:solidFill>
                  <a:prstClr val="black"/>
                </a:solidFill>
                <a:latin typeface="Calibri"/>
              </a:rPr>
              <a:t>it</a:t>
            </a:r>
            <a:r>
              <a:rPr lang="es-ES" sz="1506" dirty="0">
                <a:solidFill>
                  <a:prstClr val="black"/>
                </a:solidFill>
                <a:latin typeface="Calibri"/>
              </a:rPr>
              <a:t> (</a:t>
            </a:r>
            <a:r>
              <a:rPr lang="es-ES" sz="1506" dirty="0" err="1">
                <a:solidFill>
                  <a:prstClr val="black"/>
                </a:solidFill>
                <a:latin typeface="Calibri"/>
              </a:rPr>
              <a:t>ShExDemo</a:t>
            </a:r>
            <a:r>
              <a:rPr lang="es-ES" sz="1506" dirty="0">
                <a:solidFill>
                  <a:prstClr val="black"/>
                </a:solidFill>
                <a:latin typeface="Calibri"/>
              </a:rPr>
              <a:t>):</a:t>
            </a:r>
            <a:r>
              <a:rPr lang="es-ES" sz="1506" dirty="0">
                <a:solidFill>
                  <a:prstClr val="black"/>
                </a:solidFill>
                <a:latin typeface="Consolas" panose="020B0609020204030204" pitchFamily="49" charset="0"/>
                <a:hlinkClick r:id="rId4"/>
              </a:rPr>
              <a:t>https://goo.gl/Y8hBsW</a:t>
            </a:r>
            <a:endParaRPr lang="es-ES" sz="1506" dirty="0">
              <a:solidFill>
                <a:prstClr val="black"/>
              </a:solidFill>
              <a:latin typeface="Consolas" panose="020B0609020204030204" pitchFamily="49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4157666" y="1328472"/>
            <a:ext cx="952505" cy="38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860801">
              <a:defRPr/>
            </a:pPr>
            <a:r>
              <a:rPr lang="en-US" sz="1883" dirty="0">
                <a:solidFill>
                  <a:prstClr val="black"/>
                </a:solidFill>
                <a:latin typeface="Calibri"/>
              </a:rPr>
              <a:t>Schema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10777000" y="980809"/>
            <a:ext cx="593624" cy="3530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860801">
              <a:defRPr/>
            </a:pPr>
            <a:r>
              <a:rPr lang="en-US" sz="1694" dirty="0">
                <a:solidFill>
                  <a:prstClr val="black"/>
                </a:solidFill>
                <a:latin typeface="Calibri"/>
              </a:rPr>
              <a:t>Data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498940" y="1705105"/>
            <a:ext cx="4754245" cy="14829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860801">
              <a:defRPr/>
            </a:pPr>
            <a:r>
              <a:rPr lang="es-ES" sz="2259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s-ES" sz="2259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User</a:t>
            </a:r>
            <a:r>
              <a:rPr lang="es-ES" sz="2259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r>
              <a:rPr lang="en-US" sz="2259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59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IRI</a:t>
            </a:r>
            <a:r>
              <a:rPr lang="en-US" sz="2259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pPr defTabSz="860801">
              <a:defRPr/>
            </a:pPr>
            <a:r>
              <a:rPr lang="en-US" sz="2259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59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259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259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2259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259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xsd</a:t>
            </a:r>
            <a:r>
              <a:rPr lang="en-US" sz="2259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259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sz="2259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2259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defTabSz="860801">
              <a:defRPr/>
            </a:pPr>
            <a:r>
              <a:rPr lang="en-US" sz="2259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259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2259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259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knows</a:t>
            </a:r>
            <a:r>
              <a:rPr lang="en-US" sz="2259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@</a:t>
            </a:r>
            <a:r>
              <a:rPr lang="es-ES" sz="2259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s-ES" sz="2259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User</a:t>
            </a:r>
            <a:r>
              <a:rPr lang="es-ES" sz="2259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    </a:t>
            </a:r>
            <a:r>
              <a:rPr lang="en-US" sz="2259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</a:p>
          <a:p>
            <a:pPr defTabSz="860801">
              <a:defRPr/>
            </a:pPr>
            <a:r>
              <a:rPr lang="en-US" sz="2259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2288382" y="3535745"/>
            <a:ext cx="2598471" cy="25259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860801">
              <a:defRPr/>
            </a:pPr>
            <a:r>
              <a:rPr lang="en-GB" sz="2259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2259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alice</a:t>
            </a:r>
            <a:r>
              <a:rPr lang="en-GB" sz="2259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@&lt;</a:t>
            </a:r>
            <a:r>
              <a:rPr lang="en-GB" sz="2259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User</a:t>
            </a:r>
            <a:r>
              <a:rPr lang="en-GB" sz="2259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&gt;,</a:t>
            </a:r>
          </a:p>
          <a:p>
            <a:pPr defTabSz="860801">
              <a:defRPr/>
            </a:pPr>
            <a:r>
              <a:rPr lang="en-GB" sz="2259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2259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bob  </a:t>
            </a:r>
            <a:r>
              <a:rPr lang="en-GB" sz="2259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@&lt;</a:t>
            </a:r>
            <a:r>
              <a:rPr lang="en-GB" sz="2259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User</a:t>
            </a:r>
            <a:r>
              <a:rPr lang="en-GB" sz="2259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&gt;,</a:t>
            </a:r>
          </a:p>
          <a:p>
            <a:pPr defTabSz="860801">
              <a:defRPr/>
            </a:pPr>
            <a:r>
              <a:rPr lang="en-GB" sz="2259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2259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carol</a:t>
            </a:r>
            <a:r>
              <a:rPr lang="en-GB" sz="2259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@&lt;</a:t>
            </a:r>
            <a:r>
              <a:rPr lang="en-GB" sz="2259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User</a:t>
            </a:r>
            <a:r>
              <a:rPr lang="en-GB" sz="2259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&gt;,</a:t>
            </a:r>
          </a:p>
          <a:p>
            <a:pPr defTabSz="860801">
              <a:defRPr/>
            </a:pPr>
            <a:r>
              <a:rPr lang="en-GB" sz="2259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2259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dave</a:t>
            </a:r>
            <a:r>
              <a:rPr lang="en-GB" sz="2259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GB" sz="2259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@&lt;</a:t>
            </a:r>
            <a:r>
              <a:rPr lang="en-GB" sz="2259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User</a:t>
            </a:r>
            <a:r>
              <a:rPr lang="en-GB" sz="2259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&gt;,</a:t>
            </a:r>
          </a:p>
          <a:p>
            <a:pPr defTabSz="860801">
              <a:defRPr/>
            </a:pPr>
            <a:r>
              <a:rPr lang="en-GB" sz="2259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2259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emily</a:t>
            </a:r>
            <a:r>
              <a:rPr lang="en-GB" sz="2259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@&lt;</a:t>
            </a:r>
            <a:r>
              <a:rPr lang="en-GB" sz="2259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User</a:t>
            </a:r>
            <a:r>
              <a:rPr lang="en-GB" sz="2259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&gt;,</a:t>
            </a:r>
          </a:p>
          <a:p>
            <a:pPr defTabSz="860801">
              <a:defRPr/>
            </a:pPr>
            <a:r>
              <a:rPr lang="en-GB" sz="2259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2259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frank</a:t>
            </a:r>
            <a:r>
              <a:rPr lang="en-GB" sz="2259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@&lt;</a:t>
            </a:r>
            <a:r>
              <a:rPr lang="en-GB" sz="2259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User</a:t>
            </a:r>
            <a:r>
              <a:rPr lang="en-GB" sz="2259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&gt;,</a:t>
            </a:r>
          </a:p>
          <a:p>
            <a:pPr defTabSz="860801">
              <a:defRPr/>
            </a:pPr>
            <a:r>
              <a:rPr lang="en-GB" sz="2259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</a:t>
            </a:r>
            <a:r>
              <a:rPr lang="en-GB" sz="2259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grace</a:t>
            </a:r>
            <a:r>
              <a:rPr lang="en-GB" sz="2259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@&lt;</a:t>
            </a:r>
            <a:r>
              <a:rPr lang="en-GB" sz="2259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User</a:t>
            </a:r>
            <a:r>
              <a:rPr lang="en-GB" sz="2259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n-GB" sz="2259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3404762" y="3130139"/>
            <a:ext cx="1494320" cy="439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860801">
              <a:defRPr/>
            </a:pPr>
            <a:r>
              <a:rPr lang="en-GB" sz="2259" dirty="0">
                <a:solidFill>
                  <a:prstClr val="black"/>
                </a:solidFill>
                <a:latin typeface="Calibri"/>
              </a:rPr>
              <a:t>Shape map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4355662" y="3535745"/>
            <a:ext cx="412292" cy="25259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defTabSz="860801">
              <a:defRPr/>
            </a:pPr>
            <a:r>
              <a:rPr lang="en-GB" sz="2259" dirty="0">
                <a:solidFill>
                  <a:srgbClr val="00B050"/>
                </a:solidFill>
                <a:highlight>
                  <a:srgbClr val="FFFFFF"/>
                </a:highlight>
                <a:latin typeface="Calibri"/>
                <a:sym typeface="Wingdings" panose="05000000000000000000" pitchFamily="2" charset="2"/>
              </a:rPr>
              <a:t></a:t>
            </a:r>
          </a:p>
          <a:p>
            <a:pPr defTabSz="860801">
              <a:defRPr/>
            </a:pPr>
            <a:r>
              <a:rPr lang="en-GB" sz="2259" dirty="0">
                <a:solidFill>
                  <a:srgbClr val="00B050"/>
                </a:solidFill>
                <a:highlight>
                  <a:srgbClr val="FFFFFF"/>
                </a:highlight>
                <a:latin typeface="Calibri"/>
                <a:sym typeface="Wingdings" panose="05000000000000000000" pitchFamily="2" charset="2"/>
              </a:rPr>
              <a:t></a:t>
            </a:r>
          </a:p>
          <a:p>
            <a:pPr defTabSz="860801">
              <a:defRPr/>
            </a:pPr>
            <a:r>
              <a:rPr lang="en-GB" sz="2259" dirty="0">
                <a:solidFill>
                  <a:srgbClr val="FF0000"/>
                </a:solidFill>
                <a:highlight>
                  <a:srgbClr val="FFFFFF"/>
                </a:highlight>
                <a:latin typeface="Calibri"/>
                <a:sym typeface="Wingdings" panose="05000000000000000000" pitchFamily="2" charset="2"/>
              </a:rPr>
              <a:t></a:t>
            </a:r>
          </a:p>
          <a:p>
            <a:pPr defTabSz="860801">
              <a:defRPr/>
            </a:pPr>
            <a:r>
              <a:rPr lang="en-GB" sz="2259" dirty="0">
                <a:solidFill>
                  <a:srgbClr val="FF0000"/>
                </a:solidFill>
                <a:highlight>
                  <a:srgbClr val="FFFFFF"/>
                </a:highlight>
                <a:latin typeface="Calibri"/>
                <a:sym typeface="Wingdings" panose="05000000000000000000" pitchFamily="2" charset="2"/>
              </a:rPr>
              <a:t></a:t>
            </a:r>
          </a:p>
          <a:p>
            <a:pPr defTabSz="860801">
              <a:defRPr/>
            </a:pPr>
            <a:r>
              <a:rPr lang="en-GB" sz="2259" dirty="0">
                <a:solidFill>
                  <a:srgbClr val="FF0000"/>
                </a:solidFill>
                <a:highlight>
                  <a:srgbClr val="FFFFFF"/>
                </a:highlight>
                <a:latin typeface="Calibri"/>
                <a:sym typeface="Wingdings" panose="05000000000000000000" pitchFamily="2" charset="2"/>
              </a:rPr>
              <a:t></a:t>
            </a:r>
          </a:p>
          <a:p>
            <a:pPr defTabSz="860801">
              <a:defRPr/>
            </a:pPr>
            <a:r>
              <a:rPr lang="en-GB" sz="2259" dirty="0">
                <a:solidFill>
                  <a:srgbClr val="00B050"/>
                </a:solidFill>
                <a:highlight>
                  <a:srgbClr val="FFFFFF"/>
                </a:highlight>
                <a:latin typeface="Calibri"/>
                <a:sym typeface="Wingdings" panose="05000000000000000000" pitchFamily="2" charset="2"/>
              </a:rPr>
              <a:t></a:t>
            </a:r>
          </a:p>
          <a:p>
            <a:pPr defTabSz="860801">
              <a:defRPr/>
            </a:pPr>
            <a:r>
              <a:rPr lang="en-GB" sz="2259" dirty="0">
                <a:solidFill>
                  <a:srgbClr val="FF0000"/>
                </a:solidFill>
                <a:highlight>
                  <a:srgbClr val="FFFFFF"/>
                </a:highlight>
                <a:latin typeface="Calibri"/>
                <a:sym typeface="Wingdings" panose="05000000000000000000" pitchFamily="2" charset="2"/>
              </a:rPr>
              <a:t></a:t>
            </a: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9654" y="164995"/>
            <a:ext cx="579058" cy="648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435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/>
      <p:bldP spid="3" grpId="0" animBg="1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060" y="255074"/>
            <a:ext cx="10328988" cy="1075936"/>
          </a:xfrm>
        </p:spPr>
        <p:txBody>
          <a:bodyPr/>
          <a:lstStyle/>
          <a:p>
            <a:r>
              <a:rPr lang="es-ES" dirty="0" err="1"/>
              <a:t>Validation</a:t>
            </a:r>
            <a:r>
              <a:rPr lang="es-ES" dirty="0"/>
              <a:t> </a:t>
            </a:r>
            <a:r>
              <a:rPr lang="es-ES" dirty="0" err="1"/>
              <a:t>process</a:t>
            </a:r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2364024" y="4137048"/>
            <a:ext cx="4569519" cy="3240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860801">
              <a:defRPr/>
            </a:pPr>
            <a:r>
              <a:rPr lang="en-US" sz="1506" dirty="0">
                <a:solidFill>
                  <a:srgbClr val="008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506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alice</a:t>
            </a:r>
            <a:r>
              <a:rPr lang="en-US" sz="1506" dirty="0">
                <a:solidFill>
                  <a:srgbClr val="008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@:</a:t>
            </a:r>
            <a:r>
              <a:rPr lang="en-US" sz="1506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User, </a:t>
            </a:r>
            <a:r>
              <a:rPr lang="en-US" sz="1506" dirty="0">
                <a:solidFill>
                  <a:srgbClr val="008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506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bob</a:t>
            </a:r>
            <a:r>
              <a:rPr lang="en-US" sz="1506" dirty="0">
                <a:solidFill>
                  <a:srgbClr val="008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@:</a:t>
            </a:r>
            <a:r>
              <a:rPr lang="en-US" sz="1506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User, </a:t>
            </a:r>
            <a:r>
              <a:rPr lang="en-US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carol</a:t>
            </a:r>
            <a:r>
              <a:rPr lang="en-US" sz="1506" dirty="0">
                <a:solidFill>
                  <a:srgbClr val="008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@:</a:t>
            </a:r>
            <a:r>
              <a:rPr lang="en-US" sz="1506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User</a:t>
            </a:r>
            <a:endParaRPr lang="es-ES" sz="1506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Rectángulo: esquinas redondeadas 11"/>
          <p:cNvSpPr/>
          <p:nvPr/>
        </p:nvSpPr>
        <p:spPr>
          <a:xfrm>
            <a:off x="7504287" y="3735048"/>
            <a:ext cx="1374793" cy="9821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60801">
              <a:defRPr/>
            </a:pPr>
            <a:r>
              <a:rPr lang="es-ES" sz="2259" dirty="0" err="1">
                <a:solidFill>
                  <a:prstClr val="white"/>
                </a:solidFill>
                <a:latin typeface="Calibri"/>
              </a:rPr>
              <a:t>ShEx</a:t>
            </a:r>
            <a:endParaRPr lang="es-ES" sz="2259" dirty="0">
              <a:solidFill>
                <a:prstClr val="white"/>
              </a:solidFill>
              <a:latin typeface="Calibri"/>
            </a:endParaRPr>
          </a:p>
          <a:p>
            <a:pPr algn="ctr" defTabSz="860801">
              <a:defRPr/>
            </a:pPr>
            <a:r>
              <a:rPr lang="es-ES" sz="2259" dirty="0" err="1">
                <a:solidFill>
                  <a:prstClr val="white"/>
                </a:solidFill>
                <a:latin typeface="Calibri"/>
              </a:rPr>
              <a:t>Validator</a:t>
            </a:r>
            <a:endParaRPr lang="es-ES" sz="2259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0030067" y="3517912"/>
            <a:ext cx="1567865" cy="3240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860801">
              <a:defRPr/>
            </a:pPr>
            <a:r>
              <a:rPr lang="es-ES" sz="1506" dirty="0" err="1">
                <a:solidFill>
                  <a:prstClr val="black"/>
                </a:solidFill>
                <a:latin typeface="Calibri"/>
              </a:rPr>
              <a:t>Result</a:t>
            </a:r>
            <a:r>
              <a:rPr lang="es-ES" sz="1506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1506" dirty="0" err="1">
                <a:solidFill>
                  <a:prstClr val="black"/>
                </a:solidFill>
                <a:latin typeface="Calibri"/>
              </a:rPr>
              <a:t>shape</a:t>
            </a:r>
            <a:r>
              <a:rPr lang="es-ES" sz="1506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1506" dirty="0" err="1">
                <a:solidFill>
                  <a:prstClr val="black"/>
                </a:solidFill>
                <a:latin typeface="Calibri"/>
              </a:rPr>
              <a:t>map</a:t>
            </a:r>
            <a:endParaRPr lang="es-ES" sz="1506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2364023" y="2577126"/>
            <a:ext cx="4570391" cy="10192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860801">
              <a:defRPr/>
            </a:pPr>
            <a:r>
              <a:rPr lang="en-US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User {</a:t>
            </a:r>
          </a:p>
          <a:p>
            <a:pPr defTabSz="860801">
              <a:defRPr/>
            </a:pPr>
            <a:r>
              <a:rPr lang="en-US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506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506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506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506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xsd</a:t>
            </a:r>
            <a:r>
              <a:rPr lang="en-US" sz="1506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506" b="1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sz="1506" b="1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defTabSz="860801">
              <a:defRPr/>
            </a:pPr>
            <a:r>
              <a:rPr lang="en-US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506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506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506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knows</a:t>
            </a:r>
            <a:r>
              <a:rPr lang="en-US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@</a:t>
            </a:r>
            <a:r>
              <a:rPr lang="en-US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User *</a:t>
            </a:r>
          </a:p>
          <a:p>
            <a:pPr defTabSz="860801">
              <a:defRPr/>
            </a:pPr>
            <a:r>
              <a:rPr lang="en-US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5980658" y="2264889"/>
            <a:ext cx="1116659" cy="2878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60801">
              <a:defRPr/>
            </a:pPr>
            <a:r>
              <a:rPr lang="es-ES" sz="1271" dirty="0" err="1">
                <a:solidFill>
                  <a:prstClr val="black"/>
                </a:solidFill>
                <a:latin typeface="Calibri"/>
              </a:rPr>
              <a:t>ShEx</a:t>
            </a:r>
            <a:r>
              <a:rPr lang="es-ES" sz="1271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1271" dirty="0" err="1">
                <a:solidFill>
                  <a:prstClr val="black"/>
                </a:solidFill>
                <a:latin typeface="Calibri"/>
              </a:rPr>
              <a:t>Schema</a:t>
            </a:r>
            <a:endParaRPr lang="es-ES" sz="127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2364024" y="4840529"/>
            <a:ext cx="4569519" cy="171444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860801">
              <a:defRPr/>
            </a:pPr>
            <a:r>
              <a:rPr lang="en-US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506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alice</a:t>
            </a:r>
            <a:r>
              <a:rPr lang="en-US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506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506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506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506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"Alice"</a:t>
            </a:r>
            <a:r>
              <a:rPr lang="en-US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defTabSz="860801">
              <a:defRPr/>
            </a:pPr>
            <a:r>
              <a:rPr lang="en-US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sz="1506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506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506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knows</a:t>
            </a:r>
            <a:r>
              <a:rPr lang="en-US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506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alice</a:t>
            </a:r>
            <a:r>
              <a:rPr lang="en-US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.</a:t>
            </a:r>
          </a:p>
          <a:p>
            <a:pPr defTabSz="860801">
              <a:defRPr/>
            </a:pPr>
            <a:endParaRPr lang="en-US" sz="1506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defTabSz="860801">
              <a:defRPr/>
            </a:pPr>
            <a:r>
              <a:rPr lang="en-US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bob   </a:t>
            </a:r>
            <a:r>
              <a:rPr lang="en-US" sz="1506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506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506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knows</a:t>
            </a:r>
            <a:r>
              <a:rPr lang="en-US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506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alice</a:t>
            </a:r>
            <a:r>
              <a:rPr lang="en-US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defTabSz="860801">
              <a:defRPr/>
            </a:pPr>
            <a:r>
              <a:rPr lang="en-US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sz="1506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506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506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506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"Robert"</a:t>
            </a:r>
            <a:r>
              <a:rPr lang="en-US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</a:p>
          <a:p>
            <a:pPr defTabSz="860801">
              <a:defRPr/>
            </a:pPr>
            <a:endParaRPr lang="en-US" sz="1506" dirty="0">
              <a:solidFill>
                <a:srgbClr val="0080C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defTabSz="860801">
              <a:defRPr/>
            </a:pPr>
            <a:r>
              <a:rPr lang="en-US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carol </a:t>
            </a:r>
            <a:r>
              <a:rPr lang="en-US" sz="1506" dirty="0" err="1">
                <a:solidFill>
                  <a:srgbClr val="00404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schema</a:t>
            </a:r>
            <a:r>
              <a:rPr lang="en-US" sz="1506" dirty="0" err="1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506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r>
              <a:rPr lang="en-US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506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"Carol"</a:t>
            </a:r>
            <a:r>
              <a:rPr lang="en-US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506" dirty="0">
                <a:solidFill>
                  <a:srgbClr val="8000FF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"Carole"</a:t>
            </a:r>
            <a:r>
              <a:rPr lang="en-US" sz="1506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506" dirty="0">
                <a:solidFill>
                  <a:srgbClr val="0080C0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endParaRPr lang="en-US" sz="1506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6100305" y="4557897"/>
            <a:ext cx="885820" cy="3240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860801">
              <a:defRPr/>
            </a:pPr>
            <a:r>
              <a:rPr lang="es-ES" sz="1506" dirty="0">
                <a:solidFill>
                  <a:prstClr val="black"/>
                </a:solidFill>
                <a:latin typeface="Calibri"/>
              </a:rPr>
              <a:t>RDF data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5936869" y="3786939"/>
            <a:ext cx="1055097" cy="3240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860801">
              <a:defRPr/>
            </a:pPr>
            <a:r>
              <a:rPr lang="es-ES" sz="1506" dirty="0" err="1">
                <a:solidFill>
                  <a:prstClr val="black"/>
                </a:solidFill>
                <a:latin typeface="Calibri"/>
              </a:rPr>
              <a:t>Shape</a:t>
            </a:r>
            <a:r>
              <a:rPr lang="es-ES" sz="1506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1506" dirty="0" err="1">
                <a:solidFill>
                  <a:prstClr val="black"/>
                </a:solidFill>
                <a:latin typeface="Calibri"/>
              </a:rPr>
              <a:t>map</a:t>
            </a:r>
            <a:endParaRPr lang="es-ES" sz="1506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9520980" y="3878790"/>
            <a:ext cx="1942245" cy="7875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860801">
              <a:defRPr/>
            </a:pPr>
            <a:r>
              <a:rPr lang="es-ES" sz="1506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1506" dirty="0">
                <a:solidFill>
                  <a:srgbClr val="008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506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alice</a:t>
            </a:r>
            <a:r>
              <a:rPr lang="en-US" sz="1506" dirty="0">
                <a:solidFill>
                  <a:srgbClr val="008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@:</a:t>
            </a:r>
            <a:r>
              <a:rPr lang="en-US" sz="1506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User,</a:t>
            </a:r>
          </a:p>
          <a:p>
            <a:pPr defTabSz="860801">
              <a:defRPr/>
            </a:pPr>
            <a:r>
              <a:rPr lang="en-US" sz="1506" dirty="0">
                <a:solidFill>
                  <a:srgbClr val="008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506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bob</a:t>
            </a:r>
            <a:r>
              <a:rPr lang="en-US" sz="1506" dirty="0">
                <a:solidFill>
                  <a:srgbClr val="008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@:</a:t>
            </a:r>
            <a:r>
              <a:rPr lang="en-US" sz="1506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User</a:t>
            </a:r>
            <a:r>
              <a:rPr lang="es-ES" sz="1506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endParaRPr lang="es-ES" sz="1506" dirty="0">
              <a:solidFill>
                <a:prstClr val="black"/>
              </a:solidFill>
              <a:latin typeface="Calibri"/>
            </a:endParaRPr>
          </a:p>
          <a:p>
            <a:pPr defTabSz="860801">
              <a:defRPr/>
            </a:pPr>
            <a:r>
              <a:rPr lang="en-US" sz="1506" dirty="0">
                <a:solidFill>
                  <a:srgbClr val="008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506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carol</a:t>
            </a:r>
            <a:r>
              <a:rPr lang="en-US" sz="1506" dirty="0">
                <a:solidFill>
                  <a:srgbClr val="008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@</a:t>
            </a:r>
            <a:r>
              <a:rPr lang="en-US" sz="1506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!</a:t>
            </a:r>
            <a:r>
              <a:rPr lang="en-US" sz="1506" dirty="0">
                <a:solidFill>
                  <a:srgbClr val="008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1506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User</a:t>
            </a:r>
            <a:r>
              <a:rPr lang="es-ES" sz="1506" dirty="0">
                <a:solidFill>
                  <a:prstClr val="black"/>
                </a:solidFill>
                <a:latin typeface="Calibri"/>
              </a:rPr>
              <a:t>  </a:t>
            </a:r>
          </a:p>
        </p:txBody>
      </p:sp>
      <p:sp>
        <p:nvSpPr>
          <p:cNvPr id="24" name="Flecha: a la derecha 15"/>
          <p:cNvSpPr/>
          <p:nvPr/>
        </p:nvSpPr>
        <p:spPr>
          <a:xfrm>
            <a:off x="7029184" y="4085263"/>
            <a:ext cx="386361" cy="422259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860801">
              <a:defRPr/>
            </a:pPr>
            <a:endParaRPr lang="es-ES" sz="127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725413" y="1458553"/>
            <a:ext cx="8110667" cy="903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60801">
              <a:defRPr/>
            </a:pPr>
            <a:r>
              <a:rPr lang="es-ES" sz="2636" b="1" dirty="0">
                <a:solidFill>
                  <a:prstClr val="black"/>
                </a:solidFill>
                <a:latin typeface="Calibri"/>
              </a:rPr>
              <a:t>Input</a:t>
            </a:r>
            <a:r>
              <a:rPr lang="es-ES" sz="2636" dirty="0">
                <a:solidFill>
                  <a:prstClr val="black"/>
                </a:solidFill>
                <a:latin typeface="Calibri"/>
              </a:rPr>
              <a:t>:    RDF data, </a:t>
            </a:r>
            <a:r>
              <a:rPr lang="es-ES" sz="2636" dirty="0" err="1">
                <a:solidFill>
                  <a:prstClr val="black"/>
                </a:solidFill>
                <a:latin typeface="Calibri"/>
              </a:rPr>
              <a:t>ShEx</a:t>
            </a:r>
            <a:r>
              <a:rPr lang="es-ES" sz="2636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2636" dirty="0" err="1">
                <a:solidFill>
                  <a:prstClr val="black"/>
                </a:solidFill>
                <a:latin typeface="Calibri"/>
              </a:rPr>
              <a:t>schema</a:t>
            </a:r>
            <a:r>
              <a:rPr lang="es-ES" sz="2636" dirty="0">
                <a:solidFill>
                  <a:prstClr val="black"/>
                </a:solidFill>
                <a:latin typeface="Calibri"/>
              </a:rPr>
              <a:t>, </a:t>
            </a:r>
            <a:r>
              <a:rPr lang="es-ES" sz="2636" dirty="0" err="1">
                <a:solidFill>
                  <a:prstClr val="black"/>
                </a:solidFill>
                <a:latin typeface="Calibri"/>
              </a:rPr>
              <a:t>Shape</a:t>
            </a:r>
            <a:r>
              <a:rPr lang="es-ES" sz="2636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2636" dirty="0" err="1">
                <a:solidFill>
                  <a:prstClr val="black"/>
                </a:solidFill>
                <a:latin typeface="Calibri"/>
              </a:rPr>
              <a:t>map</a:t>
            </a:r>
            <a:endParaRPr lang="es-ES" sz="2636" dirty="0">
              <a:solidFill>
                <a:prstClr val="black"/>
              </a:solidFill>
              <a:latin typeface="Calibri"/>
            </a:endParaRPr>
          </a:p>
          <a:p>
            <a:pPr defTabSz="860801">
              <a:defRPr/>
            </a:pPr>
            <a:r>
              <a:rPr lang="es-ES" sz="2636" b="1" dirty="0">
                <a:solidFill>
                  <a:prstClr val="black"/>
                </a:solidFill>
                <a:latin typeface="Calibri"/>
              </a:rPr>
              <a:t>Output</a:t>
            </a:r>
            <a:r>
              <a:rPr lang="es-ES" sz="2636" dirty="0">
                <a:solidFill>
                  <a:prstClr val="black"/>
                </a:solidFill>
                <a:latin typeface="Calibri"/>
              </a:rPr>
              <a:t>: </a:t>
            </a:r>
            <a:r>
              <a:rPr lang="es-ES" sz="2636" dirty="0" err="1">
                <a:solidFill>
                  <a:prstClr val="black"/>
                </a:solidFill>
                <a:latin typeface="Calibri"/>
              </a:rPr>
              <a:t>Result</a:t>
            </a:r>
            <a:r>
              <a:rPr lang="es-ES" sz="2636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2636" dirty="0" err="1">
                <a:solidFill>
                  <a:prstClr val="black"/>
                </a:solidFill>
                <a:latin typeface="Calibri"/>
              </a:rPr>
              <a:t>shape</a:t>
            </a:r>
            <a:r>
              <a:rPr lang="es-ES" sz="2636" dirty="0">
                <a:solidFill>
                  <a:prstClr val="black"/>
                </a:solidFill>
                <a:latin typeface="Calibri"/>
              </a:rPr>
              <a:t> </a:t>
            </a:r>
            <a:r>
              <a:rPr lang="es-ES" sz="2636" dirty="0" err="1">
                <a:solidFill>
                  <a:prstClr val="black"/>
                </a:solidFill>
                <a:latin typeface="Calibri"/>
              </a:rPr>
              <a:t>map</a:t>
            </a:r>
            <a:endParaRPr lang="es-ES" sz="2636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7" name="Flecha: doblada hacia arriba 32">
            <a:extLst>
              <a:ext uri="{FF2B5EF4-FFF2-40B4-BE49-F238E27FC236}">
                <a16:creationId xmlns:a16="http://schemas.microsoft.com/office/drawing/2014/main" id="{F8626D78-A718-4996-B29E-7047BBBD8234}"/>
              </a:ext>
            </a:extLst>
          </p:cNvPr>
          <p:cNvSpPr/>
          <p:nvPr/>
        </p:nvSpPr>
        <p:spPr>
          <a:xfrm>
            <a:off x="7029185" y="4831170"/>
            <a:ext cx="1309404" cy="727249"/>
          </a:xfrm>
          <a:prstGeom prst="bentUpArrow">
            <a:avLst>
              <a:gd name="adj1" fmla="val 31976"/>
              <a:gd name="adj2" fmla="val 39881"/>
              <a:gd name="adj3" fmla="val 3699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60801">
              <a:defRPr/>
            </a:pPr>
            <a:endParaRPr lang="es-ES" sz="1271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8" name="Flecha: doblada hacia arriba 32">
            <a:extLst>
              <a:ext uri="{FF2B5EF4-FFF2-40B4-BE49-F238E27FC236}">
                <a16:creationId xmlns:a16="http://schemas.microsoft.com/office/drawing/2014/main" id="{F8626D78-A718-4996-B29E-7047BBBD8234}"/>
              </a:ext>
            </a:extLst>
          </p:cNvPr>
          <p:cNvSpPr/>
          <p:nvPr/>
        </p:nvSpPr>
        <p:spPr>
          <a:xfrm flipV="1">
            <a:off x="7029185" y="2899980"/>
            <a:ext cx="1309404" cy="721139"/>
          </a:xfrm>
          <a:prstGeom prst="bentUpArrow">
            <a:avLst>
              <a:gd name="adj1" fmla="val 31976"/>
              <a:gd name="adj2" fmla="val 39881"/>
              <a:gd name="adj3" fmla="val 3699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60801">
              <a:defRPr/>
            </a:pPr>
            <a:endParaRPr lang="es-ES" sz="1271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9" name="Flecha: a la derecha 15"/>
          <p:cNvSpPr/>
          <p:nvPr/>
        </p:nvSpPr>
        <p:spPr>
          <a:xfrm>
            <a:off x="8985348" y="4058779"/>
            <a:ext cx="386361" cy="422259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860801">
              <a:defRPr/>
            </a:pPr>
            <a:endParaRPr lang="es-ES" sz="1271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30" name="Imagen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9853" y="122681"/>
            <a:ext cx="526743" cy="589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038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14" grpId="0"/>
      <p:bldP spid="15" grpId="0" animBg="1"/>
      <p:bldP spid="24" grpId="0" animBg="1"/>
      <p:bldP spid="27" grpId="0" animBg="1"/>
      <p:bldP spid="28" grpId="0" animBg="1"/>
      <p:bldP spid="29" grpId="0" animBg="1"/>
    </p:bld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emantics-20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FA83BC710E73B4EAC2B8AFF8EC01DA8" ma:contentTypeVersion="9" ma:contentTypeDescription="Crear nuevo documento." ma:contentTypeScope="" ma:versionID="773c7d3573b8c332d14eab6ab70c172a">
  <xsd:schema xmlns:xsd="http://www.w3.org/2001/XMLSchema" xmlns:xs="http://www.w3.org/2001/XMLSchema" xmlns:p="http://schemas.microsoft.com/office/2006/metadata/properties" xmlns:ns2="e175f0af-9b45-48b7-8f66-de0a21637dd8" xmlns:ns3="bdc783c9-c3e0-4479-8d3e-3c9c61a0cf24" targetNamespace="http://schemas.microsoft.com/office/2006/metadata/properties" ma:root="true" ma:fieldsID="b757611d0eb8f13a267724a05cc75662" ns2:_="" ns3:_="">
    <xsd:import namespace="e175f0af-9b45-48b7-8f66-de0a21637dd8"/>
    <xsd:import namespace="bdc783c9-c3e0-4479-8d3e-3c9c61a0cf2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75f0af-9b45-48b7-8f66-de0a21637dd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c783c9-c3e0-4479-8d3e-3c9c61a0cf24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870B295-154F-47C5-A5A2-892383DBDEBD}"/>
</file>

<file path=customXml/itemProps2.xml><?xml version="1.0" encoding="utf-8"?>
<ds:datastoreItem xmlns:ds="http://schemas.openxmlformats.org/officeDocument/2006/customXml" ds:itemID="{A26CDDD7-0991-4829-99C9-507CC5312991}"/>
</file>

<file path=customXml/itemProps3.xml><?xml version="1.0" encoding="utf-8"?>
<ds:datastoreItem xmlns:ds="http://schemas.openxmlformats.org/officeDocument/2006/customXml" ds:itemID="{0A94C685-1DCA-4983-922D-0B3EF54F19BC}"/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TM02900722[[fn=Sala de juntas (ion)]]</Template>
  <TotalTime>23790</TotalTime>
  <Words>6744</Words>
  <Application>Microsoft Office PowerPoint</Application>
  <PresentationFormat>Panorámica</PresentationFormat>
  <Paragraphs>1220</Paragraphs>
  <Slides>68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68</vt:i4>
      </vt:variant>
    </vt:vector>
  </HeadingPairs>
  <TitlesOfParts>
    <vt:vector size="74" baseType="lpstr">
      <vt:lpstr>Arial</vt:lpstr>
      <vt:lpstr>Calibri</vt:lpstr>
      <vt:lpstr>Consolas</vt:lpstr>
      <vt:lpstr>Wingdings 2</vt:lpstr>
      <vt:lpstr>HDOfficeLightV0</vt:lpstr>
      <vt:lpstr>Semantics-2014</vt:lpstr>
      <vt:lpstr>ShEx Validating RDF data tutorial</vt:lpstr>
      <vt:lpstr>More info</vt:lpstr>
      <vt:lpstr>ShEx</vt:lpstr>
      <vt:lpstr>ShEx as a language</vt:lpstr>
      <vt:lpstr>Short history of ShEx</vt:lpstr>
      <vt:lpstr>ShEx implementations and demos</vt:lpstr>
      <vt:lpstr>Simple example</vt:lpstr>
      <vt:lpstr>RDF Validation using ShEx</vt:lpstr>
      <vt:lpstr>Validation process</vt:lpstr>
      <vt:lpstr>Example with more ShEx features</vt:lpstr>
      <vt:lpstr>ShExC - Compact syntax</vt:lpstr>
      <vt:lpstr>ShEx-Json</vt:lpstr>
      <vt:lpstr>Some definitions</vt:lpstr>
      <vt:lpstr>Focus Node and Neighborhood</vt:lpstr>
      <vt:lpstr>Shape maps</vt:lpstr>
      <vt:lpstr>Shape map resolver</vt:lpstr>
      <vt:lpstr>ShEx validator</vt:lpstr>
      <vt:lpstr>Validation process</vt:lpstr>
      <vt:lpstr>Query maps</vt:lpstr>
      <vt:lpstr>Node constraints</vt:lpstr>
      <vt:lpstr>Triple constraints</vt:lpstr>
      <vt:lpstr>Triple constraints</vt:lpstr>
      <vt:lpstr>Shape expressions</vt:lpstr>
      <vt:lpstr>Structure of Shape Expressions</vt:lpstr>
      <vt:lpstr>Simple expressions and grouping</vt:lpstr>
      <vt:lpstr>Repeated properties</vt:lpstr>
      <vt:lpstr>Cardinalities</vt:lpstr>
      <vt:lpstr>Example with cardinalities</vt:lpstr>
      <vt:lpstr>Choices - OneOf</vt:lpstr>
      <vt:lpstr>Node constraints</vt:lpstr>
      <vt:lpstr>No constraint </vt:lpstr>
      <vt:lpstr>Datatypes</vt:lpstr>
      <vt:lpstr>Facets on Datatypes</vt:lpstr>
      <vt:lpstr>Facets on Datatypes</vt:lpstr>
      <vt:lpstr>Node Kinds</vt:lpstr>
      <vt:lpstr>Example with node kinds</vt:lpstr>
      <vt:lpstr>Value sets</vt:lpstr>
      <vt:lpstr>Single value sets</vt:lpstr>
      <vt:lpstr>Language tagged literals</vt:lpstr>
      <vt:lpstr>Shape references</vt:lpstr>
      <vt:lpstr>Recursion and cyclic data models</vt:lpstr>
      <vt:lpstr>Exercise</vt:lpstr>
      <vt:lpstr>IRI ranges</vt:lpstr>
      <vt:lpstr>IRI Range exclusions</vt:lpstr>
      <vt:lpstr>Nested shapes</vt:lpstr>
      <vt:lpstr>Labeled constraints</vt:lpstr>
      <vt:lpstr>Inverse triple constraints</vt:lpstr>
      <vt:lpstr>Allowing other triples</vt:lpstr>
      <vt:lpstr>Allowing other triples</vt:lpstr>
      <vt:lpstr>Closed Shapes</vt:lpstr>
      <vt:lpstr>Node constraints</vt:lpstr>
      <vt:lpstr>Composing Shape Expressions</vt:lpstr>
      <vt:lpstr>Implicit AND</vt:lpstr>
      <vt:lpstr>Conjunction of Shape Expressions</vt:lpstr>
      <vt:lpstr>Using AND to extend shapes</vt:lpstr>
      <vt:lpstr>Disjunction of Shape Expressions</vt:lpstr>
      <vt:lpstr>Disjunction of datatypes</vt:lpstr>
      <vt:lpstr>Exercise</vt:lpstr>
      <vt:lpstr>Negation</vt:lpstr>
      <vt:lpstr>IF-THEN pattern</vt:lpstr>
      <vt:lpstr>IF-THEN-ELSE pattern</vt:lpstr>
      <vt:lpstr>Cyclic dependencies with negation</vt:lpstr>
      <vt:lpstr>Restriction on cyclic dependencies and negation</vt:lpstr>
      <vt:lpstr>Semantic Actions</vt:lpstr>
      <vt:lpstr>Importing schemas</vt:lpstr>
      <vt:lpstr>Annotations</vt:lpstr>
      <vt:lpstr>Other features</vt:lpstr>
      <vt:lpstr>Future work &amp; contributions</vt:lpstr>
    </vt:vector>
  </TitlesOfParts>
  <Company>Uniovi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RDF Validation tutorial</dc:title>
  <dc:creator>Jose Labra</dc:creator>
  <cp:lastModifiedBy>Pablo Menéndez Suárez</cp:lastModifiedBy>
  <cp:revision>262</cp:revision>
  <dcterms:created xsi:type="dcterms:W3CDTF">2016-05-01T12:11:51Z</dcterms:created>
  <dcterms:modified xsi:type="dcterms:W3CDTF">2021-03-17T11:26:28Z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0x010100BFA83BC710E73B4EAC2B8AFF8EC01DA8</vt:lpwstr>
  </property>
</Properties>
</file>