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49" r:id="rId2"/>
  </p:sldMasterIdLst>
  <p:notesMasterIdLst>
    <p:notesMasterId r:id="rId62"/>
  </p:notesMasterIdLst>
  <p:handoutMasterIdLst>
    <p:handoutMasterId r:id="rId63"/>
  </p:handoutMasterIdLst>
  <p:sldIdLst>
    <p:sldId id="256" r:id="rId3"/>
    <p:sldId id="475" r:id="rId4"/>
    <p:sldId id="557" r:id="rId5"/>
    <p:sldId id="461" r:id="rId6"/>
    <p:sldId id="558" r:id="rId7"/>
    <p:sldId id="559" r:id="rId8"/>
    <p:sldId id="560" r:id="rId9"/>
    <p:sldId id="561" r:id="rId10"/>
    <p:sldId id="552" r:id="rId11"/>
    <p:sldId id="553" r:id="rId12"/>
    <p:sldId id="463" r:id="rId13"/>
    <p:sldId id="544" r:id="rId14"/>
    <p:sldId id="591" r:id="rId15"/>
    <p:sldId id="605" r:id="rId16"/>
    <p:sldId id="592" r:id="rId17"/>
    <p:sldId id="585" r:id="rId18"/>
    <p:sldId id="586" r:id="rId19"/>
    <p:sldId id="545" r:id="rId20"/>
    <p:sldId id="546" r:id="rId21"/>
    <p:sldId id="575" r:id="rId22"/>
    <p:sldId id="587" r:id="rId23"/>
    <p:sldId id="464" r:id="rId24"/>
    <p:sldId id="543" r:id="rId25"/>
    <p:sldId id="465" r:id="rId26"/>
    <p:sldId id="551" r:id="rId27"/>
    <p:sldId id="548" r:id="rId28"/>
    <p:sldId id="542" r:id="rId29"/>
    <p:sldId id="590" r:id="rId30"/>
    <p:sldId id="466" r:id="rId31"/>
    <p:sldId id="576" r:id="rId32"/>
    <p:sldId id="577" r:id="rId33"/>
    <p:sldId id="563" r:id="rId34"/>
    <p:sldId id="568" r:id="rId35"/>
    <p:sldId id="578" r:id="rId36"/>
    <p:sldId id="584" r:id="rId37"/>
    <p:sldId id="579" r:id="rId38"/>
    <p:sldId id="580" r:id="rId39"/>
    <p:sldId id="573" r:id="rId40"/>
    <p:sldId id="574" r:id="rId41"/>
    <p:sldId id="569" r:id="rId42"/>
    <p:sldId id="570" r:id="rId43"/>
    <p:sldId id="571" r:id="rId44"/>
    <p:sldId id="572" r:id="rId45"/>
    <p:sldId id="602" r:id="rId46"/>
    <p:sldId id="603" r:id="rId47"/>
    <p:sldId id="595" r:id="rId48"/>
    <p:sldId id="607" r:id="rId49"/>
    <p:sldId id="596" r:id="rId50"/>
    <p:sldId id="597" r:id="rId51"/>
    <p:sldId id="598" r:id="rId52"/>
    <p:sldId id="599" r:id="rId53"/>
    <p:sldId id="600" r:id="rId54"/>
    <p:sldId id="601" r:id="rId55"/>
    <p:sldId id="606" r:id="rId56"/>
    <p:sldId id="564" r:id="rId57"/>
    <p:sldId id="582" r:id="rId58"/>
    <p:sldId id="609" r:id="rId59"/>
    <p:sldId id="611" r:id="rId60"/>
    <p:sldId id="612" r:id="rId61"/>
  </p:sldIdLst>
  <p:sldSz cx="9144000" cy="6858000" type="screen4x3"/>
  <p:notesSz cx="10234613" cy="70993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FF0066"/>
    <a:srgbClr val="FFFF99"/>
    <a:srgbClr val="FF0000"/>
    <a:srgbClr val="FFCC66"/>
    <a:srgbClr val="CCFFCC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D53FD-BB4E-59B9-8C0D-530145369F3D}" v="1" dt="2021-02-08T14:10:55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7494" autoAdjust="0"/>
  </p:normalViewPr>
  <p:slideViewPr>
    <p:cSldViewPr>
      <p:cViewPr varScale="1">
        <p:scale>
          <a:sx n="114" d="100"/>
          <a:sy n="114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21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5.xml"/><Relationship Id="rId71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69" Type="http://schemas.openxmlformats.org/officeDocument/2006/relationships/customXml" Target="../customXml/item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7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4721"/>
            <a:ext cx="4433016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b" anchorCtr="0" compatLnSpc="1">
            <a:prstTxWarp prst="textNoShape">
              <a:avLst/>
            </a:prstTxWarp>
          </a:bodyPr>
          <a:lstStyle>
            <a:lvl1pPr algn="l" defTabSz="10033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s-ES" dirty="0"/>
              <a:t>Pablo Menéndez Suárez</a:t>
            </a:r>
          </a:p>
        </p:txBody>
      </p:sp>
    </p:spTree>
    <p:extLst>
      <p:ext uri="{BB962C8B-B14F-4D97-AF65-F5344CB8AC3E}">
        <p14:creationId xmlns:p14="http://schemas.microsoft.com/office/powerpoint/2010/main" val="325346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016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t" anchorCtr="0" compatLnSpc="1">
            <a:prstTxWarp prst="textNoShape">
              <a:avLst/>
            </a:prstTxWarp>
          </a:bodyPr>
          <a:lstStyle>
            <a:lvl1pPr algn="l" defTabSz="10033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1599" y="0"/>
            <a:ext cx="4433015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t" anchorCtr="0" compatLnSpc="1">
            <a:prstTxWarp prst="textNoShape">
              <a:avLst/>
            </a:prstTxWarp>
          </a:bodyPr>
          <a:lstStyle>
            <a:lvl1pPr algn="r" defTabSz="10033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005" y="3371810"/>
            <a:ext cx="7506603" cy="319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4721"/>
            <a:ext cx="4433016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b" anchorCtr="0" compatLnSpc="1">
            <a:prstTxWarp prst="textNoShape">
              <a:avLst/>
            </a:prstTxWarp>
          </a:bodyPr>
          <a:lstStyle>
            <a:lvl1pPr algn="l" defTabSz="10033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1599" y="6744721"/>
            <a:ext cx="4433015" cy="35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28" tIns="50164" rIns="100328" bIns="50164" numCol="1" anchor="b" anchorCtr="0" compatLnSpc="1">
            <a:prstTxWarp prst="textNoShape">
              <a:avLst/>
            </a:prstTxWarp>
          </a:bodyPr>
          <a:lstStyle>
            <a:lvl1pPr algn="r" defTabSz="100330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88D6E9A-9B07-4220-8DF1-CAB4622889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30741-A43F-4146-B13E-0D0213A88AF3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30741-A43F-4146-B13E-0D0213A88AF3}" type="slidenum">
              <a:rPr lang="es-ES" smtClean="0"/>
              <a:pPr/>
              <a:t>59</a:t>
            </a:fld>
            <a:endParaRPr lang="es-E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28273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28273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15319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15319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35FB2-8B80-4EBE-8019-5716021F4F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F301-E950-4EF6-821C-CCCEE41B19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FEFC-4CD2-46A6-9ED8-7013496843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3BBF-47CC-425A-B2FC-24173FDB71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2F09B-CA8B-41D3-9CF0-264667CEFD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AD99F-33BD-438F-9EE2-68EEBD7D5B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7CAF4-F4EA-4A82-B64C-390F3DE6A9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4352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0443-B253-49D4-9D4C-BEAE87F56C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617D-8A35-4B5F-BDC3-F98BAF75B5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1E85-DC02-48AD-9AB4-E1283AE7D3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91FF-90D0-4CEF-B17B-C68D981999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153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153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162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0" y="6611779"/>
            <a:ext cx="29706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Jose</a:t>
            </a:r>
            <a:r>
              <a:rPr lang="es-ES" sz="1000" dirty="0"/>
              <a:t> Emilio Labra Gayo – Universidad de Oviedo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n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Palatino Linotype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Palatino Linotype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Palatino Linotype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Palatino Linotype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Palatino Linotype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06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6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6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667571D-2D26-4026-A56D-B9538C7A55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0"/>
            <a:ext cx="1475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/>
              <a:t>Jose Labra</a:t>
            </a:r>
          </a:p>
          <a:p>
            <a:r>
              <a:rPr lang="es-ES" sz="1000"/>
              <a:t>Universidad</a:t>
            </a:r>
            <a:r>
              <a:rPr lang="es-ES" sz="1000" baseline="0"/>
              <a:t> de Oviedo</a:t>
            </a:r>
            <a:endParaRPr lang="es-E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s-ES" sz="4000" dirty="0"/>
              <a:t>SPARQL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4868863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s-ES_tradnl" dirty="0" err="1">
                <a:latin typeface="Helvetica" pitchFamily="34" charset="0"/>
              </a:rPr>
              <a:t>Weso</a:t>
            </a:r>
            <a:endParaRPr lang="es-ES_tradnl" dirty="0">
              <a:latin typeface="Helvetica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s-ES_tradnl" dirty="0">
                <a:latin typeface="Helvetica" pitchFamily="34" charset="0"/>
              </a:rPr>
              <a:t>Universidad de Oviedo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42211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s-ES_tradnl" dirty="0">
                <a:latin typeface="Helvetica" pitchFamily="34" charset="0"/>
              </a:rPr>
              <a:t>Pablo Menéndez Suárez</a:t>
            </a: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6889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Ejercicio 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9332"/>
          </a:xfrm>
        </p:spPr>
        <p:txBody>
          <a:bodyPr/>
          <a:lstStyle/>
          <a:p>
            <a:pPr>
              <a:buNone/>
            </a:pPr>
            <a:r>
              <a:rPr lang="es-ES" sz="1800"/>
              <a:t>¿Cuál sería la respuesta de la consulta SPARQL ante el fichero N3 siguiente?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500562" y="2571744"/>
            <a:ext cx="364332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600"/>
              <a:t>PREFIX e: &lt;http://www.pp.org#&gt;</a:t>
            </a:r>
          </a:p>
          <a:p>
            <a:pPr algn="l"/>
            <a:r>
              <a:rPr lang="es-ES" sz="1600"/>
              <a:t> </a:t>
            </a:r>
          </a:p>
          <a:p>
            <a:pPr algn="l"/>
            <a:r>
              <a:rPr lang="es-ES" sz="1600"/>
              <a:t>SELECT ?x WHERE {</a:t>
            </a:r>
          </a:p>
          <a:p>
            <a:pPr algn="l"/>
            <a:r>
              <a:rPr lang="es-ES" sz="1600"/>
              <a:t> e:a ?x e:c.</a:t>
            </a:r>
          </a:p>
          <a:p>
            <a:pPr algn="l"/>
            <a:r>
              <a:rPr lang="es-ES" sz="1600"/>
              <a:t>}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00034" y="2571744"/>
            <a:ext cx="35719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/>
              <a:t>@prefix : &lt;http://www.pp.org#&gt;.</a:t>
            </a:r>
          </a:p>
          <a:p>
            <a:pPr algn="l"/>
            <a:endParaRPr lang="pt-BR" sz="1600"/>
          </a:p>
          <a:p>
            <a:pPr algn="l"/>
            <a:r>
              <a:rPr lang="pt-BR" sz="1600"/>
              <a:t>:a :p :b.</a:t>
            </a:r>
          </a:p>
          <a:p>
            <a:pPr algn="l"/>
            <a:r>
              <a:rPr lang="pt-BR" sz="1600"/>
              <a:t>:a :p :c.</a:t>
            </a:r>
          </a:p>
          <a:p>
            <a:pPr algn="l"/>
            <a:r>
              <a:rPr lang="pt-BR" sz="1600"/>
              <a:t>:b :q "M".</a:t>
            </a:r>
          </a:p>
          <a:p>
            <a:pPr algn="l"/>
            <a:r>
              <a:rPr lang="pt-BR" sz="1600"/>
              <a:t>:b :q "N".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500063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?x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928926" y="5000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e:p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72000" y="5000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e:q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000760" y="5000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e:b</a:t>
            </a:r>
          </a:p>
        </p:txBody>
      </p:sp>
      <p:pic>
        <p:nvPicPr>
          <p:cNvPr id="12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328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3CF380B-703C-411D-9775-B53D1863C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Filtros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/>
              <a:t>FILTER añade restricciones a los valores encajados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714876" y="2071678"/>
            <a:ext cx="3500462" cy="1785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?n ?e WHERE {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e:edad ?e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FILTER (?e &gt; 18)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00100" y="2071678"/>
            <a:ext cx="350046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@</a:t>
            </a:r>
            <a:r>
              <a:rPr lang="pt-BR" sz="1600" b="1" dirty="0" err="1">
                <a:sym typeface="Symbol" pitchFamily="18" charset="2"/>
              </a:rPr>
              <a:t>prefix</a:t>
            </a:r>
            <a:r>
              <a:rPr lang="pt-BR" sz="1600" b="1" dirty="0">
                <a:sym typeface="Symbol" pitchFamily="18" charset="2"/>
              </a:rPr>
              <a:t> e: &lt;http://ejemplo.org#&gt;.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e:Pepe e:nombre "Jose"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e:Pepe e:edad 31 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e:Juan e:nombre "Juan"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e:Juan e:edad 12 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e:Ana e:nombre "Ana"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e:Ana e:edad 25.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214942" y="4572008"/>
            <a:ext cx="2786082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>
                <a:latin typeface="Courier New" pitchFamily="49" charset="0"/>
                <a:cs typeface="Courier New" pitchFamily="49" charset="0"/>
              </a:rPr>
              <a:t>| n      | e  |</a:t>
            </a:r>
          </a:p>
          <a:p>
            <a:r>
              <a:rPr lang="pt-BR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r>
              <a:rPr lang="pt-BR">
                <a:latin typeface="Courier New" pitchFamily="49" charset="0"/>
                <a:cs typeface="Courier New" pitchFamily="49" charset="0"/>
              </a:rPr>
              <a:t>| "Ana"  | 25 |</a:t>
            </a:r>
          </a:p>
          <a:p>
            <a:r>
              <a:rPr lang="pt-BR">
                <a:latin typeface="Courier New" pitchFamily="49" charset="0"/>
                <a:cs typeface="Courier New" pitchFamily="49" charset="0"/>
              </a:rPr>
              <a:t>| "Jose" | 31 |</a:t>
            </a:r>
          </a:p>
          <a:p>
            <a:endParaRPr lang="es-ES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7C981B1-6113-4129-BD25-F7E54C5CA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Operadores en los Filtros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48061"/>
          </a:xfrm>
        </p:spPr>
        <p:txBody>
          <a:bodyPr/>
          <a:lstStyle/>
          <a:p>
            <a:pPr>
              <a:buNone/>
            </a:pPr>
            <a:r>
              <a:rPr lang="es-ES"/>
              <a:t>FILTER utiliza funciones y operadores de XPath 2.0</a:t>
            </a:r>
          </a:p>
          <a:p>
            <a:pPr>
              <a:buNone/>
            </a:pPr>
            <a:r>
              <a:rPr lang="es-ES"/>
              <a:t>Tipos de datos: Boolean, Integer, Float, dataTime, etc.</a:t>
            </a:r>
          </a:p>
          <a:p>
            <a:pPr>
              <a:buNone/>
            </a:pPr>
            <a:r>
              <a:rPr lang="es-ES"/>
              <a:t>Operadores habituales: &gt;, &lt;, &gt;=, &lt;=, =, !=, ||, &amp;&amp;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43042" y="3643314"/>
            <a:ext cx="457200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pt-BR" dirty="0"/>
              <a:t>PREFIX e: &lt;http://ejemplo.org#&gt;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SELECT ?n ?e WHERE { </a:t>
            </a:r>
          </a:p>
          <a:p>
            <a:pPr algn="l"/>
            <a:r>
              <a:rPr lang="pt-BR" dirty="0"/>
              <a:t>  ?x e:nombre ?n .</a:t>
            </a:r>
          </a:p>
          <a:p>
            <a:pPr algn="l"/>
            <a:r>
              <a:rPr lang="pt-BR" dirty="0"/>
              <a:t>  ?x e:edad ?e </a:t>
            </a:r>
          </a:p>
          <a:p>
            <a:pPr algn="l"/>
            <a:r>
              <a:rPr lang="pt-BR" dirty="0"/>
              <a:t>  FILTER (?e &gt; 30 || ?e &lt; 18) </a:t>
            </a:r>
          </a:p>
          <a:p>
            <a:pPr algn="l"/>
            <a:r>
              <a:rPr lang="pt-BR" dirty="0"/>
              <a:t>}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EAF250-5054-4981-B8F3-A8C9026A1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de comprobación de tipos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791260"/>
          </a:xfrm>
        </p:spPr>
        <p:txBody>
          <a:bodyPr/>
          <a:lstStyle/>
          <a:p>
            <a:r>
              <a:rPr lang="es-ES" dirty="0" err="1">
                <a:solidFill>
                  <a:srgbClr val="0066CC"/>
                </a:solidFill>
              </a:rPr>
              <a:t>isNumeric</a:t>
            </a:r>
            <a:r>
              <a:rPr lang="es-ES" dirty="0"/>
              <a:t>(</a:t>
            </a:r>
            <a:r>
              <a:rPr lang="es-ES" dirty="0" err="1"/>
              <a:t>arg</a:t>
            </a:r>
            <a:r>
              <a:rPr lang="es-ES" dirty="0"/>
              <a:t>) = true si el argumento es un número</a:t>
            </a:r>
          </a:p>
          <a:p>
            <a:r>
              <a:rPr lang="es-ES" dirty="0" err="1">
                <a:solidFill>
                  <a:srgbClr val="0066CC"/>
                </a:solidFill>
              </a:rPr>
              <a:t>isBlank</a:t>
            </a:r>
            <a:r>
              <a:rPr lang="es-ES" dirty="0"/>
              <a:t>(</a:t>
            </a:r>
            <a:r>
              <a:rPr lang="es-ES" dirty="0" err="1"/>
              <a:t>arg</a:t>
            </a:r>
            <a:r>
              <a:rPr lang="es-ES" dirty="0"/>
              <a:t>) = true si el argumento es un nodo anónimo</a:t>
            </a:r>
          </a:p>
          <a:p>
            <a:r>
              <a:rPr lang="es-ES" dirty="0" err="1">
                <a:solidFill>
                  <a:srgbClr val="0066CC"/>
                </a:solidFill>
              </a:rPr>
              <a:t>isLiteral</a:t>
            </a:r>
            <a:r>
              <a:rPr lang="es-ES" dirty="0"/>
              <a:t>(</a:t>
            </a:r>
            <a:r>
              <a:rPr lang="es-ES" dirty="0" err="1"/>
              <a:t>arg</a:t>
            </a:r>
            <a:r>
              <a:rPr lang="es-ES" dirty="0"/>
              <a:t>) = true si el argumento es un literal</a:t>
            </a:r>
          </a:p>
          <a:p>
            <a:r>
              <a:rPr lang="es-ES" dirty="0" err="1">
                <a:solidFill>
                  <a:srgbClr val="0066CC"/>
                </a:solidFill>
              </a:rPr>
              <a:t>isIRI</a:t>
            </a:r>
            <a:r>
              <a:rPr lang="es-ES" dirty="0"/>
              <a:t>(</a:t>
            </a:r>
            <a:r>
              <a:rPr lang="es-ES" dirty="0" err="1"/>
              <a:t>arg</a:t>
            </a:r>
            <a:r>
              <a:rPr lang="es-ES" dirty="0"/>
              <a:t>) = true si el argumento es una IRI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1A4D899-2D73-4B55-8AB2-E374DDE75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Funciones condicionales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416320"/>
          </a:xfrm>
        </p:spPr>
        <p:txBody>
          <a:bodyPr/>
          <a:lstStyle/>
          <a:p>
            <a:r>
              <a:rPr lang="es-ES" dirty="0" err="1">
                <a:solidFill>
                  <a:srgbClr val="0066CC"/>
                </a:solidFill>
              </a:rPr>
              <a:t>bound</a:t>
            </a:r>
            <a:r>
              <a:rPr lang="es-ES" dirty="0"/>
              <a:t>(</a:t>
            </a:r>
            <a:r>
              <a:rPr lang="es-ES" dirty="0" err="1"/>
              <a:t>arg</a:t>
            </a:r>
            <a:r>
              <a:rPr lang="es-ES" dirty="0"/>
              <a:t>) = true si el argumento tiene un valor</a:t>
            </a:r>
          </a:p>
          <a:p>
            <a:r>
              <a:rPr lang="es-ES" dirty="0" err="1">
                <a:solidFill>
                  <a:srgbClr val="0066CC"/>
                </a:solidFill>
              </a:rPr>
              <a:t>exists</a:t>
            </a:r>
            <a:r>
              <a:rPr lang="es-ES" dirty="0"/>
              <a:t>(patrón) = true si se cumple el patrón</a:t>
            </a:r>
          </a:p>
          <a:p>
            <a:r>
              <a:rPr lang="es-ES" dirty="0" err="1">
                <a:solidFill>
                  <a:srgbClr val="0066CC"/>
                </a:solidFill>
              </a:rPr>
              <a:t>not</a:t>
            </a:r>
            <a:r>
              <a:rPr lang="es-ES" dirty="0">
                <a:solidFill>
                  <a:srgbClr val="0066CC"/>
                </a:solidFill>
              </a:rPr>
              <a:t> </a:t>
            </a:r>
            <a:r>
              <a:rPr lang="es-ES" dirty="0" err="1">
                <a:solidFill>
                  <a:srgbClr val="0066CC"/>
                </a:solidFill>
              </a:rPr>
              <a:t>exists</a:t>
            </a:r>
            <a:r>
              <a:rPr lang="es-ES" dirty="0"/>
              <a:t>(patrón) = true si no se cumple el patrón</a:t>
            </a:r>
          </a:p>
          <a:p>
            <a:r>
              <a:rPr lang="es-ES" dirty="0" err="1">
                <a:solidFill>
                  <a:srgbClr val="0066CC"/>
                </a:solidFill>
              </a:rPr>
              <a:t>if</a:t>
            </a:r>
            <a:r>
              <a:rPr lang="es-ES" dirty="0"/>
              <a:t>(cond,expr1,expr2) = si se cumple </a:t>
            </a:r>
            <a:r>
              <a:rPr lang="es-ES" dirty="0" err="1"/>
              <a:t>cond</a:t>
            </a:r>
            <a:r>
              <a:rPr lang="es-ES" dirty="0"/>
              <a:t>, devuelve expr1, si no, devuelve expr2</a:t>
            </a:r>
          </a:p>
          <a:p>
            <a:r>
              <a:rPr lang="es-ES" dirty="0" err="1">
                <a:solidFill>
                  <a:srgbClr val="0066CC"/>
                </a:solidFill>
              </a:rPr>
              <a:t>coalesce</a:t>
            </a:r>
            <a:r>
              <a:rPr lang="es-ES" dirty="0"/>
              <a:t>(e1,e2,...)= devuelve la primer expresión que se evalúa sin error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35C3066-DB04-4808-861D-A7F1FC903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82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/>
              <a:t>Filtrar las notas numéricas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11960" y="2071678"/>
            <a:ext cx="4752528" cy="17893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?n WHERE {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?x :nota ?n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FILTER (</a:t>
            </a:r>
            <a:r>
              <a:rPr lang="pt-BR" sz="1600" b="1" dirty="0" err="1">
                <a:solidFill>
                  <a:srgbClr val="FF0000"/>
                </a:solidFill>
                <a:sym typeface="Symbol" pitchFamily="18" charset="2"/>
              </a:rPr>
              <a:t>isNumeric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(?n)</a:t>
            </a:r>
            <a:r>
              <a:rPr lang="pt-BR" sz="1600" b="1" dirty="0"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2060848"/>
            <a:ext cx="350046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600" b="1" dirty="0">
                <a:sym typeface="Symbol" pitchFamily="18" charset="2"/>
              </a:rPr>
              <a:t>@</a:t>
            </a:r>
            <a:r>
              <a:rPr lang="es-ES" sz="1600" b="1" dirty="0" err="1">
                <a:sym typeface="Symbol" pitchFamily="18" charset="2"/>
              </a:rPr>
              <a:t>prefix</a:t>
            </a:r>
            <a:r>
              <a:rPr lang="es-ES" sz="1600" b="1" dirty="0">
                <a:sym typeface="Symbol" pitchFamily="18" charset="2"/>
              </a:rPr>
              <a:t> : &lt;http://ejemplo.org#&gt; .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_:1  :nombre "Juan"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_:1  :nota 8.5 .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_:2  :nombre "Luis"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_:2  :nota "No presentado" .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_:3  :nombre "Ana"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_:3  :nota 6.0 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07904" y="4725144"/>
            <a:ext cx="129614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-------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n  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=======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6.0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8.5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-------</a:t>
            </a:r>
            <a:endParaRPr lang="es-ES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F45BE29-0A16-4FED-8EDE-762BBAE04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384376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con cadenas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025717"/>
          </a:xfrm>
        </p:spPr>
        <p:txBody>
          <a:bodyPr/>
          <a:lstStyle/>
          <a:p>
            <a:r>
              <a:rPr lang="es-ES" sz="1800" dirty="0" err="1">
                <a:solidFill>
                  <a:srgbClr val="0070C0"/>
                </a:solidFill>
              </a:rPr>
              <a:t>strlen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= longitud de </a:t>
            </a:r>
            <a:r>
              <a:rPr lang="es-ES" sz="1800" dirty="0" err="1"/>
              <a:t>str</a:t>
            </a:r>
            <a:endParaRPr lang="es-ES" sz="1800" dirty="0"/>
          </a:p>
          <a:p>
            <a:r>
              <a:rPr lang="es-ES" sz="1800" dirty="0">
                <a:solidFill>
                  <a:srgbClr val="0070C0"/>
                </a:solidFill>
              </a:rPr>
              <a:t>ucase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convierte a mayúsculas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lcase</a:t>
            </a:r>
            <a:r>
              <a:rPr lang="es-ES" sz="1800" dirty="0"/>
              <a:t>(</a:t>
            </a:r>
            <a:r>
              <a:rPr lang="es-ES" sz="1800" dirty="0" err="1"/>
              <a:t>str</a:t>
            </a:r>
            <a:r>
              <a:rPr lang="es-ES" sz="1800" dirty="0"/>
              <a:t>) convierte a minúsculas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substr</a:t>
            </a:r>
            <a:r>
              <a:rPr lang="es-ES" sz="1800" dirty="0"/>
              <a:t>(</a:t>
            </a:r>
            <a:r>
              <a:rPr lang="es-ES" sz="1800" dirty="0" err="1"/>
              <a:t>str,inicio,tam</a:t>
            </a:r>
            <a:r>
              <a:rPr lang="es-ES" sz="1800" dirty="0"/>
              <a:t>?)= </a:t>
            </a:r>
            <a:r>
              <a:rPr lang="es-ES" sz="1800" dirty="0" err="1"/>
              <a:t>subcadena</a:t>
            </a:r>
            <a:r>
              <a:rPr lang="es-ES" sz="1800" dirty="0"/>
              <a:t> a partir de inicio de tamaño </a:t>
            </a:r>
            <a:r>
              <a:rPr lang="es-ES" sz="1800" dirty="0" err="1"/>
              <a:t>tam</a:t>
            </a:r>
            <a:endParaRPr lang="es-ES" sz="1800" dirty="0"/>
          </a:p>
          <a:p>
            <a:pPr lvl="1"/>
            <a:r>
              <a:rPr lang="es-ES" sz="1800" dirty="0" err="1"/>
              <a:t>substr</a:t>
            </a:r>
            <a:r>
              <a:rPr lang="es-ES" sz="1800" dirty="0"/>
              <a:t>('camino',3,2)='mi'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strstarts</a:t>
            </a:r>
            <a:r>
              <a:rPr lang="es-ES" sz="1800" dirty="0"/>
              <a:t>(str1,str2) = true si str1 comienza con str2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strends</a:t>
            </a:r>
            <a:r>
              <a:rPr lang="es-ES" sz="1800" dirty="0"/>
              <a:t>(str1,str2) = true si str1 finaliza con str2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contains</a:t>
            </a:r>
            <a:r>
              <a:rPr lang="es-ES" sz="1800" dirty="0"/>
              <a:t>(str1,str2) = true si str1 contiene str2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encode_for_uri</a:t>
            </a:r>
            <a:r>
              <a:rPr lang="es-ES" sz="1800" dirty="0"/>
              <a:t> (</a:t>
            </a:r>
            <a:r>
              <a:rPr lang="es-ES" sz="1800" dirty="0" err="1"/>
              <a:t>str</a:t>
            </a:r>
            <a:r>
              <a:rPr lang="es-ES" sz="1800" dirty="0"/>
              <a:t>) = resultado de codificar </a:t>
            </a:r>
            <a:r>
              <a:rPr lang="es-ES" sz="1800" dirty="0" err="1"/>
              <a:t>str</a:t>
            </a:r>
            <a:endParaRPr lang="es-ES" sz="1800" dirty="0"/>
          </a:p>
          <a:p>
            <a:r>
              <a:rPr lang="es-ES" sz="1800" dirty="0" err="1">
                <a:solidFill>
                  <a:srgbClr val="0070C0"/>
                </a:solidFill>
              </a:rPr>
              <a:t>concat</a:t>
            </a:r>
            <a:r>
              <a:rPr lang="es-ES" sz="1800" dirty="0"/>
              <a:t> (str1,...</a:t>
            </a:r>
            <a:r>
              <a:rPr lang="es-ES" sz="1800" dirty="0" err="1"/>
              <a:t>strN</a:t>
            </a:r>
            <a:r>
              <a:rPr lang="es-ES" sz="1800" dirty="0"/>
              <a:t>) = concatenación de cadenas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langMatches</a:t>
            </a:r>
            <a:r>
              <a:rPr lang="es-ES" sz="1800" dirty="0"/>
              <a:t>(</a:t>
            </a:r>
            <a:r>
              <a:rPr lang="es-ES" sz="1800" dirty="0" err="1"/>
              <a:t>str,lang</a:t>
            </a:r>
            <a:r>
              <a:rPr lang="es-ES" sz="1800" dirty="0"/>
              <a:t>) = true si encaja el idioma</a:t>
            </a:r>
          </a:p>
          <a:p>
            <a:r>
              <a:rPr lang="es-ES" sz="1800" dirty="0" err="1">
                <a:solidFill>
                  <a:srgbClr val="0070C0"/>
                </a:solidFill>
              </a:rPr>
              <a:t>regex</a:t>
            </a:r>
            <a:r>
              <a:rPr lang="es-ES" sz="1800" dirty="0"/>
              <a:t>(</a:t>
            </a:r>
            <a:r>
              <a:rPr lang="es-ES" sz="1800" dirty="0" err="1"/>
              <a:t>str,patrón,flags</a:t>
            </a:r>
            <a:r>
              <a:rPr lang="es-ES" sz="1800" dirty="0"/>
              <a:t>) = true si encaja la expresión regular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466C6C6-8F79-40F4-BE56-EAADDC675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11960" y="2071678"/>
            <a:ext cx="4752528" cy="2509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600" b="1" dirty="0">
                <a:sym typeface="Symbol" pitchFamily="18" charset="2"/>
              </a:rPr>
              <a:t>PREFIX : &lt;http://ejemplo.org#&gt;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SELECT 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 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s-ES" sz="1600" b="1" dirty="0" err="1">
                <a:solidFill>
                  <a:srgbClr val="FF0000"/>
                </a:solidFill>
                <a:sym typeface="Symbol" pitchFamily="18" charset="2"/>
              </a:rPr>
              <a:t>concat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(?nombre,'  ',?</a:t>
            </a:r>
            <a:r>
              <a:rPr lang="es-ES" sz="1600" b="1" dirty="0" err="1">
                <a:solidFill>
                  <a:srgbClr val="FF0000"/>
                </a:solidFill>
                <a:sym typeface="Symbol" pitchFamily="18" charset="2"/>
              </a:rPr>
              <a:t>apells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) AS ?persona)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WHERE 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?x :nombre ?nombre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?x :apellidos ?</a:t>
            </a:r>
            <a:r>
              <a:rPr lang="es-ES" sz="1600" b="1" dirty="0" err="1">
                <a:sym typeface="Symbol" pitchFamily="18" charset="2"/>
              </a:rPr>
              <a:t>apells</a:t>
            </a:r>
            <a:r>
              <a:rPr lang="es-ES" sz="1600" b="1" dirty="0"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FILTER  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s-ES" sz="1600" b="1" dirty="0" err="1">
                <a:solidFill>
                  <a:srgbClr val="FF0000"/>
                </a:solidFill>
                <a:sym typeface="Symbol" pitchFamily="18" charset="2"/>
              </a:rPr>
              <a:t>contains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(ucase(?nombre),'L'))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2060848"/>
            <a:ext cx="350046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600" b="1">
                <a:sym typeface="Symbol" pitchFamily="18" charset="2"/>
              </a:rPr>
              <a:t>@prefix : &lt;http://ejemplo.org#&gt;.</a:t>
            </a:r>
          </a:p>
          <a:p>
            <a:pPr marL="342900" indent="-342900" algn="l"/>
            <a:endParaRPr lang="es-ES" sz="1600" b="1">
              <a:sym typeface="Symbol" pitchFamily="18" charset="2"/>
            </a:endParaRP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_:1 :nombre "Juan" .</a:t>
            </a: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_:1 :apellidos "Gallardo" .</a:t>
            </a:r>
          </a:p>
          <a:p>
            <a:pPr marL="342900" indent="-342900" algn="l"/>
            <a:endParaRPr lang="es-ES" sz="1600" b="1">
              <a:sym typeface="Symbol" pitchFamily="18" charset="2"/>
            </a:endParaRP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_:2 :nombre "Julio" .</a:t>
            </a: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_:2 :apellidos "Zamora" .</a:t>
            </a:r>
          </a:p>
          <a:p>
            <a:pPr marL="342900" indent="-342900" algn="l"/>
            <a:endParaRPr lang="es-ES" sz="1600" b="1">
              <a:sym typeface="Symbol" pitchFamily="18" charset="2"/>
            </a:endParaRP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_:3 :nombre "Luis" .</a:t>
            </a:r>
          </a:p>
          <a:p>
            <a:pPr marL="342900" indent="-342900" algn="l"/>
            <a:r>
              <a:rPr lang="es-ES" sz="1600" b="1">
                <a:sym typeface="Symbol" pitchFamily="18" charset="2"/>
              </a:rPr>
              <a:t>_:3 :apellidos "Castro" 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07904" y="4725144"/>
            <a:ext cx="309634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------------------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persona       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==================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"Luis Castro" 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| "Julio Zamora" |</a:t>
            </a:r>
          </a:p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------------------</a:t>
            </a:r>
            <a:endParaRPr lang="es-ES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48B6721-1F90-4BBB-BCA3-F3AA462A5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3500463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Regex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86725"/>
          </a:xfrm>
        </p:spPr>
        <p:txBody>
          <a:bodyPr/>
          <a:lstStyle/>
          <a:p>
            <a:pPr>
              <a:buNone/>
            </a:pPr>
            <a:r>
              <a:rPr lang="es-ES" dirty="0"/>
              <a:t>REGEX invoca el encaje de expresiones regulares</a:t>
            </a:r>
          </a:p>
          <a:p>
            <a:pPr lvl="1">
              <a:buNone/>
            </a:pPr>
            <a:r>
              <a:rPr lang="es-ES" dirty="0"/>
              <a:t>Utiliza la función de </a:t>
            </a:r>
            <a:r>
              <a:rPr lang="es-ES" dirty="0" err="1"/>
              <a:t>XPath</a:t>
            </a:r>
            <a:r>
              <a:rPr lang="es-ES" dirty="0"/>
              <a:t> 2.0</a:t>
            </a:r>
          </a:p>
          <a:p>
            <a:pPr lvl="1">
              <a:buNone/>
            </a:pPr>
            <a:r>
              <a:rPr lang="es-ES" dirty="0" err="1"/>
              <a:t>regex</a:t>
            </a:r>
            <a:r>
              <a:rPr lang="es-ES" dirty="0"/>
              <a:t>(?Expresión, ?Patrón [, ?</a:t>
            </a:r>
            <a:r>
              <a:rPr lang="es-ES" dirty="0" err="1"/>
              <a:t>Flags</a:t>
            </a:r>
            <a:r>
              <a:rPr lang="es-ES" dirty="0"/>
              <a:t>])</a:t>
            </a:r>
          </a:p>
          <a:p>
            <a:pPr lvl="2">
              <a:buNone/>
            </a:pPr>
            <a:r>
              <a:rPr lang="es-ES" dirty="0"/>
              <a:t>?Expresión = expresión a encajar</a:t>
            </a:r>
          </a:p>
          <a:p>
            <a:pPr lvl="2">
              <a:buNone/>
            </a:pPr>
            <a:r>
              <a:rPr lang="es-ES" dirty="0"/>
              <a:t>?Patrón = expresión regular con la que se encaja</a:t>
            </a:r>
          </a:p>
          <a:p>
            <a:pPr lvl="2">
              <a:buNone/>
            </a:pPr>
            <a:r>
              <a:rPr lang="es-ES" dirty="0"/>
              <a:t>?</a:t>
            </a:r>
            <a:r>
              <a:rPr lang="es-ES" dirty="0" err="1"/>
              <a:t>Flags</a:t>
            </a:r>
            <a:r>
              <a:rPr lang="es-ES" dirty="0"/>
              <a:t> = opciones para el encaje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928794" y="3786190"/>
            <a:ext cx="4214842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dirty="0"/>
              <a:t>PREFIX e: &lt;http://ejemplo.org#&gt;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SELECT ?n ?e WHERE { </a:t>
            </a:r>
          </a:p>
          <a:p>
            <a:pPr algn="l"/>
            <a:r>
              <a:rPr lang="pt-BR" dirty="0"/>
              <a:t>  ?x e:nombre ?n .</a:t>
            </a:r>
          </a:p>
          <a:p>
            <a:pPr algn="l"/>
            <a:r>
              <a:rPr lang="pt-BR" dirty="0"/>
              <a:t>  ?x e:edad ?e </a:t>
            </a:r>
          </a:p>
          <a:p>
            <a:pPr algn="l"/>
            <a:r>
              <a:rPr lang="pt-BR" dirty="0"/>
              <a:t>  FILTER </a:t>
            </a:r>
            <a:r>
              <a:rPr lang="pt-BR" dirty="0" err="1"/>
              <a:t>regex</a:t>
            </a:r>
            <a:r>
              <a:rPr lang="pt-BR" dirty="0"/>
              <a:t>(?</a:t>
            </a:r>
            <a:r>
              <a:rPr lang="pt-BR" dirty="0" err="1"/>
              <a:t>n,"A","i</a:t>
            </a:r>
            <a:r>
              <a:rPr lang="pt-BR" dirty="0"/>
              <a:t>") </a:t>
            </a:r>
          </a:p>
          <a:p>
            <a:pPr algn="l"/>
            <a:r>
              <a:rPr lang="pt-BR" dirty="0"/>
              <a:t>}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285852" y="6215082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Selecciona los nombres que contengan la "A" ó la "a"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9E521E3-E651-4815-8728-DA146ED93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Regex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pPr>
              <a:buNone/>
            </a:pPr>
            <a:r>
              <a:rPr lang="es-ES"/>
              <a:t>Expresiones regulares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87624" y="2132856"/>
            <a:ext cx="5472608" cy="22467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l">
              <a:buNone/>
            </a:pPr>
            <a:r>
              <a:rPr lang="es-ES" dirty="0"/>
              <a:t>^ = Inicio de cadena</a:t>
            </a:r>
          </a:p>
          <a:p>
            <a:pPr lvl="1" algn="l">
              <a:buNone/>
            </a:pPr>
            <a:r>
              <a:rPr lang="es-ES" dirty="0"/>
              <a:t>$ = Fin de la cadena</a:t>
            </a:r>
          </a:p>
          <a:p>
            <a:pPr lvl="1" algn="l">
              <a:buNone/>
            </a:pPr>
            <a:r>
              <a:rPr lang="es-ES" dirty="0"/>
              <a:t>.  = Cualquier carácter</a:t>
            </a:r>
          </a:p>
          <a:p>
            <a:pPr lvl="1" algn="l">
              <a:buNone/>
            </a:pPr>
            <a:r>
              <a:rPr lang="es-ES" dirty="0"/>
              <a:t>\d = dígito</a:t>
            </a:r>
          </a:p>
          <a:p>
            <a:pPr lvl="1" algn="l">
              <a:buNone/>
            </a:pPr>
            <a:r>
              <a:rPr lang="es-ES" dirty="0"/>
              <a:t>? = opcional, * = 0 ó más, + = 1 ó más</a:t>
            </a:r>
          </a:p>
          <a:p>
            <a:pPr lvl="1" algn="l">
              <a:buNone/>
            </a:pPr>
            <a:r>
              <a:rPr lang="es-ES" dirty="0"/>
              <a:t>X{n} = encaja X n veces</a:t>
            </a:r>
          </a:p>
          <a:p>
            <a:pPr lvl="1" algn="l">
              <a:buNone/>
            </a:pPr>
            <a:r>
              <a:rPr lang="es-ES" dirty="0"/>
              <a:t>X{</a:t>
            </a:r>
            <a:r>
              <a:rPr lang="es-ES" dirty="0" err="1"/>
              <a:t>m,n</a:t>
            </a:r>
            <a:r>
              <a:rPr lang="es-ES" dirty="0"/>
              <a:t>} = encaja X de m a n veces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187624" y="4725144"/>
            <a:ext cx="5472608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b="1" dirty="0" err="1"/>
              <a:t>Flags</a:t>
            </a:r>
            <a:r>
              <a:rPr lang="es-ES" dirty="0"/>
              <a:t>:</a:t>
            </a:r>
          </a:p>
          <a:p>
            <a:pPr lvl="1" algn="l">
              <a:buNone/>
            </a:pPr>
            <a:r>
              <a:rPr lang="es-ES" dirty="0"/>
              <a:t>i = insensible mayúsculas/minúsculas</a:t>
            </a:r>
          </a:p>
          <a:p>
            <a:pPr lvl="1" algn="l">
              <a:buNone/>
            </a:pPr>
            <a:r>
              <a:rPr lang="es-ES" dirty="0"/>
              <a:t>m = múltiples líneas</a:t>
            </a:r>
          </a:p>
          <a:p>
            <a:pPr lvl="1" algn="l">
              <a:buNone/>
            </a:pPr>
            <a:r>
              <a:rPr lang="es-ES" dirty="0"/>
              <a:t>s = línea simple</a:t>
            </a:r>
          </a:p>
          <a:p>
            <a:pPr lvl="1" algn="l">
              <a:buNone/>
            </a:pPr>
            <a:r>
              <a:rPr lang="es-ES" dirty="0"/>
              <a:t>x = elimina espacios en blanco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0F2D14-37F0-4B90-AAA8-DEB49492A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SPARQL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343400" y="5486400"/>
            <a:ext cx="3733800" cy="6858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>
                <a:solidFill>
                  <a:schemeClr val="bg1"/>
                </a:solidFill>
              </a:rPr>
              <a:t>URI</a:t>
            </a:r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971550" y="5486400"/>
            <a:ext cx="3371850" cy="685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>
                <a:solidFill>
                  <a:schemeClr val="bg1"/>
                </a:solidFill>
              </a:rPr>
              <a:t>Unicode</a:t>
            </a:r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69637" name="Rectangle 6"/>
          <p:cNvSpPr>
            <a:spLocks noChangeArrowheads="1"/>
          </p:cNvSpPr>
          <p:nvPr/>
        </p:nvSpPr>
        <p:spPr bwMode="auto">
          <a:xfrm>
            <a:off x="971550" y="4800600"/>
            <a:ext cx="7105650" cy="6858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/>
              <a:t>XML</a:t>
            </a:r>
            <a:endParaRPr lang="es-ES" sz="1800" b="1"/>
          </a:p>
        </p:txBody>
      </p:sp>
      <p:sp>
        <p:nvSpPr>
          <p:cNvPr id="69638" name="Rectangle 7"/>
          <p:cNvSpPr>
            <a:spLocks noChangeArrowheads="1"/>
          </p:cNvSpPr>
          <p:nvPr/>
        </p:nvSpPr>
        <p:spPr bwMode="auto">
          <a:xfrm>
            <a:off x="971550" y="4114800"/>
            <a:ext cx="611505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/>
              <a:t>Intercambio de datos: RDF</a:t>
            </a:r>
            <a:endParaRPr lang="es-ES" sz="1800" b="1"/>
          </a:p>
        </p:txBody>
      </p:sp>
      <p:sp>
        <p:nvSpPr>
          <p:cNvPr id="69639" name="Rectangle 8"/>
          <p:cNvSpPr>
            <a:spLocks noChangeArrowheads="1"/>
          </p:cNvSpPr>
          <p:nvPr/>
        </p:nvSpPr>
        <p:spPr bwMode="auto">
          <a:xfrm>
            <a:off x="1619250" y="2997200"/>
            <a:ext cx="1584325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" sz="1800" b="1"/>
              <a:t>Consultas:</a:t>
            </a:r>
          </a:p>
          <a:p>
            <a:pPr eaLnBrk="0" hangingPunct="0"/>
            <a:r>
              <a:rPr lang="es-ES" sz="1800" b="1"/>
              <a:t>SPARQL</a:t>
            </a:r>
          </a:p>
        </p:txBody>
      </p:sp>
      <p:sp>
        <p:nvSpPr>
          <p:cNvPr id="69640" name="Rectangle 9"/>
          <p:cNvSpPr>
            <a:spLocks noChangeArrowheads="1"/>
          </p:cNvSpPr>
          <p:nvPr/>
        </p:nvSpPr>
        <p:spPr bwMode="auto">
          <a:xfrm>
            <a:off x="2484438" y="2492375"/>
            <a:ext cx="2819400" cy="4032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/>
              <a:t>Lógica unificadora</a:t>
            </a:r>
            <a:endParaRPr lang="es-ES" sz="1800" b="1"/>
          </a:p>
        </p:txBody>
      </p:sp>
      <p:sp>
        <p:nvSpPr>
          <p:cNvPr id="69641" name="Rectangle 10"/>
          <p:cNvSpPr>
            <a:spLocks noChangeArrowheads="1"/>
          </p:cNvSpPr>
          <p:nvPr/>
        </p:nvSpPr>
        <p:spPr bwMode="auto">
          <a:xfrm>
            <a:off x="6156325" y="1268413"/>
            <a:ext cx="1905000" cy="6858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/>
              <a:t>Confianza</a:t>
            </a:r>
            <a:endParaRPr lang="es-ES" sz="1800" b="1"/>
          </a:p>
        </p:txBody>
      </p:sp>
      <p:sp>
        <p:nvSpPr>
          <p:cNvPr id="69642" name="Rectangle 11"/>
          <p:cNvSpPr>
            <a:spLocks noChangeArrowheads="1"/>
          </p:cNvSpPr>
          <p:nvPr/>
        </p:nvSpPr>
        <p:spPr bwMode="auto">
          <a:xfrm rot="-5398320">
            <a:off x="5484813" y="3579813"/>
            <a:ext cx="4184650" cy="98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_tradnl" sz="1800" b="1"/>
              <a:t>Firmas digitales</a:t>
            </a:r>
            <a:endParaRPr lang="es-ES" sz="1800" b="1"/>
          </a:p>
        </p:txBody>
      </p:sp>
      <p:sp>
        <p:nvSpPr>
          <p:cNvPr id="69643" name="Rectangle 12"/>
          <p:cNvSpPr>
            <a:spLocks noChangeArrowheads="1"/>
          </p:cNvSpPr>
          <p:nvPr/>
        </p:nvSpPr>
        <p:spPr bwMode="auto">
          <a:xfrm>
            <a:off x="3276600" y="3716338"/>
            <a:ext cx="3743325" cy="36036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" sz="1800" b="1"/>
              <a:t>RDF Schema</a:t>
            </a:r>
          </a:p>
        </p:txBody>
      </p:sp>
      <p:sp>
        <p:nvSpPr>
          <p:cNvPr id="69644" name="Rectangle 13"/>
          <p:cNvSpPr>
            <a:spLocks noChangeArrowheads="1"/>
          </p:cNvSpPr>
          <p:nvPr/>
        </p:nvSpPr>
        <p:spPr bwMode="auto">
          <a:xfrm>
            <a:off x="3276600" y="2997200"/>
            <a:ext cx="1943100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" sz="1800" b="1"/>
              <a:t>Ontologías</a:t>
            </a:r>
          </a:p>
          <a:p>
            <a:pPr eaLnBrk="0" hangingPunct="0"/>
            <a:r>
              <a:rPr lang="es-ES" sz="1800" b="1"/>
              <a:t>OWL</a:t>
            </a:r>
          </a:p>
        </p:txBody>
      </p:sp>
      <p:sp>
        <p:nvSpPr>
          <p:cNvPr id="69645" name="Rectangle 14"/>
          <p:cNvSpPr>
            <a:spLocks noChangeArrowheads="1"/>
          </p:cNvSpPr>
          <p:nvPr/>
        </p:nvSpPr>
        <p:spPr bwMode="auto">
          <a:xfrm>
            <a:off x="5292725" y="2997200"/>
            <a:ext cx="1727200" cy="614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rIns="54000" anchor="ctr"/>
          <a:lstStyle/>
          <a:p>
            <a:pPr eaLnBrk="0" hangingPunct="0"/>
            <a:r>
              <a:rPr lang="es-ES" sz="1800" b="1"/>
              <a:t>Reglas</a:t>
            </a:r>
          </a:p>
          <a:p>
            <a:pPr eaLnBrk="0" hangingPunct="0"/>
            <a:r>
              <a:rPr lang="es-ES" sz="1800" b="1"/>
              <a:t>RIF</a:t>
            </a:r>
          </a:p>
        </p:txBody>
      </p:sp>
      <p:sp>
        <p:nvSpPr>
          <p:cNvPr id="69646" name="Freeform 15"/>
          <p:cNvSpPr>
            <a:spLocks/>
          </p:cNvSpPr>
          <p:nvPr/>
        </p:nvSpPr>
        <p:spPr bwMode="auto">
          <a:xfrm>
            <a:off x="4211638" y="1989138"/>
            <a:ext cx="2808287" cy="936625"/>
          </a:xfrm>
          <a:custGeom>
            <a:avLst/>
            <a:gdLst>
              <a:gd name="T0" fmla="*/ 0 w 1678"/>
              <a:gd name="T1" fmla="*/ 0 h 726"/>
              <a:gd name="T2" fmla="*/ 2808287 w 1678"/>
              <a:gd name="T3" fmla="*/ 0 h 726"/>
              <a:gd name="T4" fmla="*/ 2808287 w 1678"/>
              <a:gd name="T5" fmla="*/ 936625 h 726"/>
              <a:gd name="T6" fmla="*/ 1290339 w 1678"/>
              <a:gd name="T7" fmla="*/ 936625 h 726"/>
              <a:gd name="T8" fmla="*/ 1290339 w 1678"/>
              <a:gd name="T9" fmla="*/ 410257 h 726"/>
              <a:gd name="T10" fmla="*/ 0 w 1678"/>
              <a:gd name="T11" fmla="*/ 410257 h 726"/>
              <a:gd name="T12" fmla="*/ 0 w 1678"/>
              <a:gd name="T13" fmla="*/ 0 h 7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78"/>
              <a:gd name="T22" fmla="*/ 0 h 726"/>
              <a:gd name="T23" fmla="*/ 1678 w 1678"/>
              <a:gd name="T24" fmla="*/ 726 h 7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78" h="726">
                <a:moveTo>
                  <a:pt x="0" y="0"/>
                </a:moveTo>
                <a:lnTo>
                  <a:pt x="1678" y="0"/>
                </a:lnTo>
                <a:lnTo>
                  <a:pt x="1678" y="726"/>
                </a:lnTo>
                <a:lnTo>
                  <a:pt x="771" y="726"/>
                </a:lnTo>
                <a:lnTo>
                  <a:pt x="771" y="318"/>
                </a:lnTo>
                <a:lnTo>
                  <a:pt x="0" y="318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7" name="Rectangle 16"/>
          <p:cNvSpPr>
            <a:spLocks noChangeArrowheads="1"/>
          </p:cNvSpPr>
          <p:nvPr/>
        </p:nvSpPr>
        <p:spPr bwMode="auto">
          <a:xfrm>
            <a:off x="4716463" y="198913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/>
              <a:t>Demostración</a:t>
            </a:r>
            <a:endParaRPr lang="es-ES" sz="1800" b="1"/>
          </a:p>
        </p:txBody>
      </p:sp>
      <p:sp>
        <p:nvSpPr>
          <p:cNvPr id="69648" name="Oval 17" descr="10%"/>
          <p:cNvSpPr>
            <a:spLocks noChangeArrowheads="1"/>
          </p:cNvSpPr>
          <p:nvPr/>
        </p:nvSpPr>
        <p:spPr bwMode="auto">
          <a:xfrm>
            <a:off x="1331913" y="2708275"/>
            <a:ext cx="2159000" cy="1511300"/>
          </a:xfrm>
          <a:prstGeom prst="ellipse">
            <a:avLst/>
          </a:prstGeom>
          <a:pattFill prst="pct10">
            <a:fgClr>
              <a:schemeClr val="accent1">
                <a:alpha val="14902"/>
              </a:schemeClr>
            </a:fgClr>
            <a:bgClr>
              <a:schemeClr val="bg1">
                <a:alpha val="14902"/>
              </a:schemeClr>
            </a:bgClr>
          </a:patt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0A6EE12-04E8-4D4F-84F8-42E5CC240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Ejercicio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04863"/>
          </a:xfrm>
        </p:spPr>
        <p:txBody>
          <a:bodyPr/>
          <a:lstStyle/>
          <a:p>
            <a:r>
              <a:rPr lang="es-ES" dirty="0"/>
              <a:t>El siguiente documento contiene una lista de países</a:t>
            </a:r>
          </a:p>
          <a:p>
            <a:r>
              <a:rPr lang="es-ES" dirty="0"/>
              <a:t>    </a:t>
            </a:r>
            <a:r>
              <a:rPr lang="es-ES" dirty="0">
                <a:solidFill>
                  <a:srgbClr val="0070C0"/>
                </a:solidFill>
              </a:rPr>
              <a:t>http://www.di.uniovi.es/~labra/cursos/XML/europa.ttl</a:t>
            </a:r>
          </a:p>
        </p:txBody>
      </p:sp>
      <p:pic>
        <p:nvPicPr>
          <p:cNvPr id="4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328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69067" y="2780928"/>
            <a:ext cx="7975341" cy="31683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nombre empieza por 'A'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nombre termina por 'a'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nombre empieza por 'A' y termina por 'a'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pib es mayor que 20000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pib es mayor que 20000 y su población menor de 40 millones</a:t>
            </a:r>
          </a:p>
          <a:p>
            <a:pPr marL="457200" indent="-457200" algn="l">
              <a:buFont typeface="+mj-lt"/>
              <a:buAutoNum type="arabicPeriod"/>
            </a:pPr>
            <a:endParaRPr lang="es-ES"/>
          </a:p>
          <a:p>
            <a:pPr marL="457200" indent="-457200" algn="l">
              <a:buFont typeface="+mj-lt"/>
              <a:buAutoNum type="arabicPeriod"/>
            </a:pPr>
            <a:endParaRPr lang="es-ES"/>
          </a:p>
          <a:p>
            <a:pPr algn="l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312470A-01DB-48AC-921D-FEEF4CD36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numéricas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677656"/>
          </a:xfrm>
        </p:spPr>
        <p:txBody>
          <a:bodyPr/>
          <a:lstStyle/>
          <a:p>
            <a:r>
              <a:rPr lang="es-ES">
                <a:solidFill>
                  <a:srgbClr val="0066CC"/>
                </a:solidFill>
              </a:rPr>
              <a:t>abs</a:t>
            </a:r>
            <a:r>
              <a:rPr lang="es-ES"/>
              <a:t>(n) = valor absoluto</a:t>
            </a:r>
          </a:p>
          <a:p>
            <a:r>
              <a:rPr lang="es-ES">
                <a:solidFill>
                  <a:srgbClr val="0066CC"/>
                </a:solidFill>
              </a:rPr>
              <a:t>floor</a:t>
            </a:r>
            <a:r>
              <a:rPr lang="es-ES"/>
              <a:t>(n) = redondear nº hacia bajo</a:t>
            </a:r>
          </a:p>
          <a:p>
            <a:r>
              <a:rPr lang="es-ES">
                <a:solidFill>
                  <a:srgbClr val="0066CC"/>
                </a:solidFill>
              </a:rPr>
              <a:t>round</a:t>
            </a:r>
            <a:r>
              <a:rPr lang="es-ES"/>
              <a:t>(n) = redondear nº</a:t>
            </a:r>
          </a:p>
          <a:p>
            <a:r>
              <a:rPr lang="es-ES">
                <a:solidFill>
                  <a:srgbClr val="0066CC"/>
                </a:solidFill>
              </a:rPr>
              <a:t>ceil</a:t>
            </a:r>
            <a:r>
              <a:rPr lang="es-ES"/>
              <a:t>(n) = redondear nº hacia arriba</a:t>
            </a:r>
          </a:p>
          <a:p>
            <a:r>
              <a:rPr lang="es-ES">
                <a:solidFill>
                  <a:srgbClr val="0066CC"/>
                </a:solidFill>
              </a:rPr>
              <a:t>rand</a:t>
            </a:r>
            <a:r>
              <a:rPr lang="es-ES"/>
              <a:t>() = nº aleatorio entre 0 y 1</a:t>
            </a:r>
          </a:p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912ED23-F358-4285-A2E1-3B6CE5BD8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7504" y="1908544"/>
            <a:ext cx="5892116" cy="3693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@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prefix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e: &lt;http://ejemplo.org#&gt;.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@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prefix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foaf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: &lt;http://xmlns.com/foaf/0.1/&gt;.</a:t>
            </a:r>
          </a:p>
          <a:p>
            <a:pPr algn="l"/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e:Pepe e:nombre "Jose" 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e:Pepe e:edad 31 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e:Pepe e:conoceA e:Juan .</a:t>
            </a:r>
          </a:p>
          <a:p>
            <a:pPr algn="l"/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e:Juan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foaf:name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"Juan" 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e:Juan e:edad 25 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e:Juan e:conoceA e:Ana .</a:t>
            </a:r>
          </a:p>
          <a:p>
            <a:pPr algn="l"/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e:Ana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foaf:name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"Ana" .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e:Ana e:nombre "Ana Mary".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Unión de grafos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/>
              <a:t>UNION combina resultados de varios grafos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640212" y="3140968"/>
            <a:ext cx="5508104" cy="30186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PREFIX e: &lt;http://ejemplo.org#&gt;</a:t>
            </a:r>
          </a:p>
          <a:p>
            <a:pPr algn="l"/>
            <a:r>
              <a:rPr lang="pt-BR" sz="1800" dirty="0">
                <a:latin typeface="Consolas" pitchFamily="49" charset="0"/>
                <a:cs typeface="Consolas" pitchFamily="49" charset="0"/>
              </a:rPr>
              <a:t>PREFIX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foaf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: &lt;http://xmlns.com/foaf/0.1/&gt;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?n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{ ?x 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foaf:name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?n } 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s-E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UNION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{ ?y e:nombre  ?n }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954085" y="4509120"/>
            <a:ext cx="164307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/>
              <a:t>   n</a:t>
            </a:r>
            <a:r>
              <a:rPr lang="es-ES" u="sng"/>
              <a:t> </a:t>
            </a:r>
          </a:p>
          <a:p>
            <a:pPr algn="l"/>
            <a:r>
              <a:rPr lang="es-ES"/>
              <a:t>---------------</a:t>
            </a:r>
          </a:p>
          <a:p>
            <a:pPr algn="l"/>
            <a:r>
              <a:rPr lang="es-ES"/>
              <a:t> "Ana"</a:t>
            </a:r>
          </a:p>
          <a:p>
            <a:pPr algn="l"/>
            <a:r>
              <a:rPr lang="es-ES"/>
              <a:t> "Juan"</a:t>
            </a:r>
          </a:p>
          <a:p>
            <a:pPr algn="l"/>
            <a:r>
              <a:rPr lang="es-ES"/>
              <a:t> "Ana Mary"</a:t>
            </a:r>
          </a:p>
          <a:p>
            <a:pPr algn="l"/>
            <a:r>
              <a:rPr lang="es-ES"/>
              <a:t> "Jose"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6B684DF-9B97-4FF4-BB73-CC08325A8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Encajes opcionales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pPr>
              <a:buNone/>
            </a:pPr>
            <a:r>
              <a:rPr lang="es-ES"/>
              <a:t>OPTIONAL permite obtener valores en tripletas sin fallar cuando éstas no existan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1520" y="2500306"/>
            <a:ext cx="6336704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@prefix e: &lt;http://ejemplo.org#&gt;.</a:t>
            </a: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@prefix foaf: &lt;http://xmlns.com/foaf/01./&gt;.</a:t>
            </a:r>
          </a:p>
          <a:p>
            <a:pPr algn="l"/>
            <a:endParaRPr lang="pt-BR" sz="180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e:Pepe e:nombre "Jose" .</a:t>
            </a: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e:Pepe e:edad 31 .</a:t>
            </a:r>
          </a:p>
          <a:p>
            <a:pPr algn="l"/>
            <a:endParaRPr lang="pt-BR" sz="180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e:Juan e:nombre "Juan" .</a:t>
            </a:r>
          </a:p>
          <a:p>
            <a:pPr algn="l"/>
            <a:endParaRPr lang="pt-BR" sz="180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e:Ana e:nombre "Ana" .</a:t>
            </a:r>
          </a:p>
          <a:p>
            <a:pPr algn="l"/>
            <a:r>
              <a:rPr lang="pt-BR" sz="1800">
                <a:latin typeface="Consolas" pitchFamily="49" charset="0"/>
                <a:cs typeface="Consolas" pitchFamily="49" charset="0"/>
              </a:rPr>
              <a:t>e:Ana e:edad 13.</a:t>
            </a:r>
            <a:endParaRPr lang="es-ES" sz="180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779912" y="3145648"/>
            <a:ext cx="4824536" cy="17955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?n ?e WHERE { 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OPTIONAL { ?x e:edad ?e } 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04118" y="4604459"/>
            <a:ext cx="250033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>
                <a:latin typeface="Courier New" pitchFamily="49" charset="0"/>
                <a:cs typeface="Courier New" pitchFamily="49" charset="0"/>
              </a:rPr>
              <a:t>---------------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| n      | e  |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| "Ana"  | 13 |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| "Juan" |    |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| "Jose" | 31 |</a:t>
            </a:r>
          </a:p>
          <a:p>
            <a:r>
              <a:rPr lang="es-ES">
                <a:latin typeface="Courier New" pitchFamily="49" charset="0"/>
                <a:cs typeface="Courier New" pitchFamily="49" charset="0"/>
              </a:rPr>
              <a:t>---------------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27208AB-F3BD-41BF-BDD9-D4E0D6A4D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Especificar grafos de entrada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77724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dirty="0"/>
              <a:t>FROM indica la URL de la que proceden los datos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11560" y="2060848"/>
            <a:ext cx="7200627" cy="13681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PREFIX foaf: &lt;http://xmlns.com/foaf/0.1/&gt;</a:t>
            </a: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SELECT ?n </a:t>
            </a:r>
          </a:p>
          <a:p>
            <a:pPr marL="342900" indent="-342900" algn="l"/>
            <a:r>
              <a:rPr lang="es-ES" sz="1800">
                <a:solidFill>
                  <a:srgbClr val="0033CC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FROM</a:t>
            </a:r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 &lt;http://www.di.uniovi.es/~labra/labraFoaf.rdf&gt;</a:t>
            </a: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WHERE { ?x foaf:name ?n }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67544" y="3643314"/>
            <a:ext cx="83049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s-ES" dirty="0"/>
              <a:t>Si se incluyen varios conjuntos de entrada se realiza la mezcla de los grafos resultantes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1560" y="4429132"/>
            <a:ext cx="6960836" cy="20717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&lt;http://xmlns.com/foaf/0.1/&gt;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?n 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FROM &lt;http://www.di.uniovi.es/~labra/labraFoaf.rdf&gt;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FROM &lt;http://www.w3.org/People/Berners-Lee/card&gt;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?x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foaf:name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?n 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9C7DB0-3F02-4EF1-909B-D07A790B3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Ejercicio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pPr>
              <a:buNone/>
            </a:pPr>
            <a:r>
              <a:rPr lang="es-ES"/>
              <a:t>Modelizar las siguientes tablas en 2 ficheros Turtle diferentes</a:t>
            </a:r>
          </a:p>
        </p:txBody>
      </p:sp>
      <p:graphicFrame>
        <p:nvGraphicFramePr>
          <p:cNvPr id="4" name="Group 23"/>
          <p:cNvGraphicFramePr>
            <a:graphicFrameLocks/>
          </p:cNvGraphicFramePr>
          <p:nvPr/>
        </p:nvGraphicFramePr>
        <p:xfrm>
          <a:off x="1043608" y="2780928"/>
          <a:ext cx="3306712" cy="177436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6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DNI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Nombre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Apellidos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9999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Juan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Gallardo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8888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Jose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Torre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7777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Ana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Cascos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Group 23"/>
          <p:cNvGraphicFramePr>
            <a:graphicFrameLocks/>
          </p:cNvGraphicFramePr>
          <p:nvPr/>
        </p:nvGraphicFramePr>
        <p:xfrm>
          <a:off x="5436096" y="2780928"/>
          <a:ext cx="2139318" cy="135732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06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DNI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Nota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9999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7777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683568" y="5013176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Construir una consulta que permita visualizar</a:t>
            </a:r>
            <a:r>
              <a:rPr kumimoji="0" lang="es-ES" sz="24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nota de cada alumno junto con su nombre y apellidos</a:t>
            </a:r>
            <a:endParaRPr kumimoji="0" lang="es-E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328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BF915F3-3452-4E52-9EF7-C316E415A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Grafos con nombre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8029604" cy="904863"/>
          </a:xfrm>
        </p:spPr>
        <p:txBody>
          <a:bodyPr/>
          <a:lstStyle/>
          <a:p>
            <a:pPr>
              <a:buNone/>
            </a:pPr>
            <a:r>
              <a:rPr lang="es-ES"/>
              <a:t>FROM NAMED asigna un nombre al grafo de entrada </a:t>
            </a:r>
          </a:p>
          <a:p>
            <a:pPr>
              <a:buNone/>
            </a:pPr>
            <a:r>
              <a:rPr lang="es-ES"/>
              <a:t>GRAPH encaja con el nombre del grafo que corresponda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7544" y="2968352"/>
            <a:ext cx="8568952" cy="23762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PREFIX foaf: &lt;http://xmlns.com/foaf/0.1/&gt;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SELECT ?n ?g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FROM NAMED &lt;http://www.w3.org/People/Berners-Lee/card&gt;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FROM NAMED &lt;http://www.di.uniovi.es/~labra/labraFoaf.rdf&gt;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WHERE   { 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   GRAPH ?g { ?x foaf:name ?n } </a:t>
            </a:r>
          </a:p>
          <a:p>
            <a:pPr marL="342900" indent="-342900" algn="l"/>
            <a:r>
              <a:rPr lang="es-ES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5256568-EA74-46F4-ADF5-77BAE5F47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Control de los resultados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973122"/>
          </a:xfrm>
        </p:spPr>
        <p:txBody>
          <a:bodyPr/>
          <a:lstStyle/>
          <a:p>
            <a:pPr>
              <a:buNone/>
            </a:pPr>
            <a:r>
              <a:rPr lang="es-ES"/>
              <a:t>DISTINCT elimina valores duplicados</a:t>
            </a:r>
          </a:p>
          <a:p>
            <a:pPr>
              <a:buNone/>
            </a:pPr>
            <a:r>
              <a:rPr lang="es-ES"/>
              <a:t>ORDER BY permite especificar el orden de los resultados (puede especificarse ASC, DESC…)</a:t>
            </a:r>
          </a:p>
          <a:p>
            <a:pPr>
              <a:buNone/>
            </a:pPr>
            <a:r>
              <a:rPr lang="es-ES"/>
              <a:t>LIMIT n indica el número de resultados</a:t>
            </a:r>
          </a:p>
          <a:p>
            <a:pPr>
              <a:buNone/>
            </a:pPr>
            <a:r>
              <a:rPr lang="es-ES"/>
              <a:t>OFFSET m indica a partir de qué resultado empezar a contar</a:t>
            </a:r>
          </a:p>
          <a:p>
            <a:pPr>
              <a:buNone/>
            </a:pPr>
            <a:endParaRPr lang="es-E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1640" y="4293096"/>
            <a:ext cx="6697663" cy="20882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&lt;http://xmlns.com/foaf/0.1/&gt;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DISTINCT ?n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WHERE { ?x 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foaf:knows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?y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    ?y 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foaf:name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?n . }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ORDER BY  ASC(?n)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LIMIT 5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OFFSET 10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C47703C-F401-4D0D-9CD6-B4337DEED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CONSTRUCT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/>
              <a:t>Permite crear un grafo de salida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1905124"/>
            <a:ext cx="4464496" cy="32403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@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prefix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: &lt;http://ejemplo.org#&gt; .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_:1 :nombre "Juan"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_:1 :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amigoDe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_:2, _:3 .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_:2 :nombre "Luis"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_:2 :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amigoDe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_:1 .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_:3 :nombre "Ana"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_:3 :</a:t>
            </a:r>
            <a:r>
              <a:rPr lang="es-E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amigoDe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_:1 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75856" y="2356272"/>
            <a:ext cx="5441664" cy="2636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:   &lt;http://ejemplo.org#&gt;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&lt;http://xmlns.com/foaf/0.1/&gt;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CONSTRUCT { 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?x 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foaf:name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?n .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?x 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foaf:knows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?y .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 WHERE { 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?x :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nombre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?n .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?x :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amigoDe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?y . 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86820" y="4653136"/>
            <a:ext cx="540060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prefix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:    &lt;http://xmlns.com/foaf/0.1/&gt; .</a:t>
            </a:r>
          </a:p>
          <a:p>
            <a:pPr algn="l"/>
            <a:endParaRPr lang="es-E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_:b1 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[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_:b1 ;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 "Luis"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              ] ;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[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_:b1 ;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 "Ana"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              ] ;</a:t>
            </a:r>
          </a:p>
          <a:p>
            <a:pPr algn="l"/>
            <a:r>
              <a:rPr lang="es-E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    "Juan" 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85538A5-3DD9-49F0-8FF2-B00480872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312368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ASK</a:t>
            </a:r>
            <a:endParaRPr lang="es-E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904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/>
              <a:t>ASK </a:t>
            </a:r>
            <a:r>
              <a:rPr lang="es-ES" dirty="0"/>
              <a:t>devuelve sí </a:t>
            </a:r>
            <a:r>
              <a:rPr lang="es-ES"/>
              <a:t>o no</a:t>
            </a:r>
          </a:p>
          <a:p>
            <a:pPr eaLnBrk="1" hangingPunct="1">
              <a:buFontTx/>
              <a:buNone/>
            </a:pPr>
            <a:r>
              <a:rPr lang="es-ES"/>
              <a:t>Puede ser útil para chequeo de errores</a:t>
            </a:r>
            <a:endParaRPr lang="es-E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5536" y="2708920"/>
            <a:ext cx="4320480" cy="32243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@prefix : &lt;http://ejemplo.org#&gt; .</a:t>
            </a:r>
          </a:p>
          <a:p>
            <a:pPr marL="342900" indent="-342900" algn="l"/>
            <a:endParaRPr lang="es-ES" sz="180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_:1   :nombre "Juan" .</a:t>
            </a: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_:1   :nota 8.5 .</a:t>
            </a:r>
          </a:p>
          <a:p>
            <a:pPr marL="342900" indent="-342900" algn="l"/>
            <a:endParaRPr lang="es-ES" sz="180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_:2   :nombre "Luis" .</a:t>
            </a: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_:2   :nota "No presentado" .</a:t>
            </a:r>
          </a:p>
          <a:p>
            <a:pPr marL="342900" indent="-342900" algn="l"/>
            <a:endParaRPr lang="es-ES" sz="180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_:3   :nombre "Ana" .</a:t>
            </a:r>
          </a:p>
          <a:p>
            <a:pPr marL="342900" indent="-342900" algn="l"/>
            <a:r>
              <a:rPr lang="es-ES" sz="1800">
                <a:latin typeface="Consolas" pitchFamily="49" charset="0"/>
                <a:cs typeface="Consolas" pitchFamily="49" charset="0"/>
                <a:sym typeface="Symbol" pitchFamily="18" charset="2"/>
              </a:rPr>
              <a:t>_:3   :nota 6.0 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012160" y="5333146"/>
            <a:ext cx="79208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>
                <a:latin typeface="Courier New" pitchFamily="49" charset="0"/>
                <a:cs typeface="Courier New" pitchFamily="49" charset="0"/>
              </a:rPr>
              <a:t>Yes</a:t>
            </a:r>
            <a:endParaRPr lang="es-E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211960" y="2852936"/>
            <a:ext cx="3960440" cy="17893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: &lt;http://ejemplo.org#&gt;</a:t>
            </a:r>
          </a:p>
          <a:p>
            <a:pPr marL="342900" indent="-342900" algn="l"/>
            <a:endParaRPr lang="pt-BR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ASK WHERE {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?x :nota ?n .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FILTER ( </a:t>
            </a:r>
            <a:r>
              <a:rPr lang="pt-BR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! </a:t>
            </a:r>
            <a:r>
              <a:rPr lang="pt-BR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isNumeric</a:t>
            </a:r>
            <a:r>
              <a:rPr lang="pt-BR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(?n)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4293B23-42AE-4B3A-843F-3D221958A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913"/>
            <a:ext cx="8796213" cy="792162"/>
          </a:xfrm>
        </p:spPr>
        <p:txBody>
          <a:bodyPr/>
          <a:lstStyle/>
          <a:p>
            <a:pPr eaLnBrk="1" hangingPunct="1"/>
            <a:r>
              <a:rPr lang="es-ES_tradnl" sz="4000"/>
              <a:t>SPARQL</a:t>
            </a:r>
            <a:endParaRPr lang="es-E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19781"/>
          </a:xfrm>
        </p:spPr>
        <p:txBody>
          <a:bodyPr/>
          <a:lstStyle/>
          <a:p>
            <a:pPr eaLnBrk="1" hangingPunct="1">
              <a:buNone/>
            </a:pPr>
            <a:r>
              <a:rPr lang="es-ES_tradnl" dirty="0"/>
              <a:t>Los ficheros RDF pueden considerarse bases de datos de tripletas</a:t>
            </a:r>
          </a:p>
          <a:p>
            <a:pPr eaLnBrk="1" hangingPunct="1">
              <a:buNone/>
            </a:pPr>
            <a:r>
              <a:rPr lang="es-ES_tradnl" dirty="0"/>
              <a:t>SPARQL (Abril 2006) es un lenguaje de consulta para datos RDF</a:t>
            </a:r>
          </a:p>
          <a:p>
            <a:pPr lvl="1" eaLnBrk="1" hangingPunct="1">
              <a:buNone/>
            </a:pPr>
            <a:r>
              <a:rPr lang="es-ES_tradnl" dirty="0"/>
              <a:t>Similar a SQL para RDF</a:t>
            </a:r>
          </a:p>
          <a:p>
            <a:pPr lvl="1" eaLnBrk="1" hangingPunct="1">
              <a:buNone/>
            </a:pPr>
            <a:r>
              <a:rPr lang="es-ES" dirty="0"/>
              <a:t>Lenguaje de consultas</a:t>
            </a:r>
          </a:p>
          <a:p>
            <a:pPr eaLnBrk="1" hangingPunct="1">
              <a:buNone/>
            </a:pPr>
            <a:r>
              <a:rPr lang="es-ES" dirty="0"/>
              <a:t>SPARQL 1.1 (2013, recomendación)</a:t>
            </a:r>
          </a:p>
          <a:p>
            <a:pPr lvl="1" eaLnBrk="1" hangingPunct="1">
              <a:buNone/>
            </a:pPr>
            <a:r>
              <a:rPr lang="es-ES" dirty="0"/>
              <a:t>Actualizaciones, consultas federadas, etc.</a:t>
            </a:r>
          </a:p>
          <a:p>
            <a:pPr lvl="1" eaLnBrk="1" hangingPunct="1">
              <a:buNone/>
            </a:pPr>
            <a:endParaRPr lang="es-ES_tradnl" dirty="0"/>
          </a:p>
          <a:p>
            <a:pPr lvl="1" eaLnBrk="1" hangingPunct="1">
              <a:buNone/>
            </a:pPr>
            <a:endParaRPr lang="es-ES_tradnl" dirty="0"/>
          </a:p>
          <a:p>
            <a:pPr eaLnBrk="1" hangingPunct="1">
              <a:buNone/>
            </a:pPr>
            <a:endParaRPr lang="es-ES_tradnl" dirty="0"/>
          </a:p>
          <a:p>
            <a:pPr eaLnBrk="1" hangingPunct="1">
              <a:buNone/>
            </a:pP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2CCDD3-116B-455A-8929-B0AB03564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Asignaciones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47800"/>
            <a:ext cx="8062664" cy="461665"/>
          </a:xfrm>
        </p:spPr>
        <p:txBody>
          <a:bodyPr/>
          <a:lstStyle/>
          <a:p>
            <a:r>
              <a:rPr lang="es-ES" dirty="0"/>
              <a:t>BIND </a:t>
            </a:r>
            <a:r>
              <a:rPr lang="es-ES" dirty="0" err="1">
                <a:solidFill>
                  <a:srgbClr val="0070C0"/>
                </a:solidFill>
              </a:rPr>
              <a:t>expr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AS </a:t>
            </a:r>
            <a:r>
              <a:rPr lang="es-ES" dirty="0">
                <a:solidFill>
                  <a:srgbClr val="0070C0"/>
                </a:solidFill>
              </a:rPr>
              <a:t>v</a:t>
            </a:r>
            <a:r>
              <a:rPr lang="es-ES" dirty="0"/>
              <a:t> = Asigna el valor de </a:t>
            </a:r>
            <a:r>
              <a:rPr lang="es-ES" dirty="0" err="1">
                <a:solidFill>
                  <a:srgbClr val="0070C0"/>
                </a:solidFill>
              </a:rPr>
              <a:t>expr</a:t>
            </a:r>
            <a:r>
              <a:rPr lang="es-ES" dirty="0">
                <a:solidFill>
                  <a:srgbClr val="0070C0"/>
                </a:solidFill>
              </a:rPr>
              <a:t> </a:t>
            </a:r>
            <a:r>
              <a:rPr lang="es-ES" dirty="0"/>
              <a:t>a la variable </a:t>
            </a:r>
            <a:r>
              <a:rPr lang="es-ES" dirty="0">
                <a:solidFill>
                  <a:srgbClr val="0070C0"/>
                </a:solidFill>
              </a:rPr>
              <a:t>v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2000240"/>
            <a:ext cx="4680520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@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prefix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e: &lt;http://ejemplo.org#&gt;.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e:nombre "Manzanas"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e:cantidad 3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e:precio  3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e:nombre "Peras"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e:cantidad 2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e:precio  2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e:nombre "Naranjas"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e:cantidad 4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e:precio  1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47864" y="2420888"/>
            <a:ext cx="5544616" cy="25202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es-ES" sz="16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?n   ?</a:t>
            </a:r>
            <a:r>
              <a:rPr lang="es-ES" sz="16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precioTotal</a:t>
            </a:r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e:cantidad ?cantidad .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e:precio ?precio .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</a:t>
            </a:r>
            <a:r>
              <a:rPr lang="es-E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BIND ((?cantidad * ?precio) AS ?</a:t>
            </a:r>
            <a:r>
              <a:rPr lang="es-ES" sz="16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precioTotal</a:t>
            </a:r>
            <a:r>
              <a:rPr lang="es-ES" sz="16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es-ES" sz="16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  <a:p>
            <a:pPr marL="342900" indent="-342900" algn="l"/>
            <a:endParaRPr lang="es-ES" sz="16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03948" y="4941168"/>
            <a:ext cx="4248472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----------------------------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n          | precioTotal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============================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"Naranjas" | 4        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"Peras"    | 4        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"Manzanas" | 9        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----------------------------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C6FC81F-D3CC-4F72-8811-014DED106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Asignaciones en SELECT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/>
              <a:t>Es posible realizar la asignación directamente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7504" y="2000240"/>
            <a:ext cx="4392488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@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prefix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e: &lt;http://ejemplo.org#&gt;.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e:nombre "Manzanas"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e:cantidad 3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_:1 e:precio  3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e:nombre "Peras"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e:cantidad 2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_:2 e:precio  2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e:nombre "Naranjas"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e:cantidad 4 .</a:t>
            </a:r>
          </a:p>
          <a:p>
            <a:pPr algn="l"/>
            <a:r>
              <a:rPr lang="es-ES" sz="1800" dirty="0">
                <a:latin typeface="Consolas" pitchFamily="49" charset="0"/>
                <a:cs typeface="Consolas" pitchFamily="49" charset="0"/>
              </a:rPr>
              <a:t>_:3 e:precio  1 .</a:t>
            </a:r>
          </a:p>
          <a:p>
            <a:pPr algn="l"/>
            <a:endParaRPr lang="es-E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63888" y="2420888"/>
            <a:ext cx="5472608" cy="2664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?n </a:t>
            </a:r>
          </a:p>
          <a:p>
            <a:pPr marL="342900" indent="-342900" algn="l"/>
            <a:r>
              <a:rPr lang="es-E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   ((?cantidad * ?precio) AS ?</a:t>
            </a:r>
            <a:r>
              <a:rPr lang="es-ES" sz="18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precioTotal</a:t>
            </a:r>
            <a:r>
              <a:rPr lang="es-E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)  </a:t>
            </a:r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e:cantidad ?cantidad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e:precio ?precio .</a:t>
            </a:r>
          </a:p>
          <a:p>
            <a:pPr marL="342900" indent="-342900" algn="l"/>
            <a:r>
              <a:rPr lang="es-E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  <a:p>
            <a:pPr marL="342900" indent="-342900" algn="l"/>
            <a:endParaRPr lang="es-E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4869160"/>
            <a:ext cx="4248472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----------------------------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| n          | </a:t>
            </a:r>
            <a:r>
              <a:rPr lang="es-ES" sz="1600" dirty="0" err="1">
                <a:latin typeface="Courier New" pitchFamily="49" charset="0"/>
                <a:cs typeface="Courier New" pitchFamily="49" charset="0"/>
              </a:rPr>
              <a:t>precioTotal</a:t>
            </a:r>
            <a:r>
              <a:rPr lang="es-ES" sz="1600" dirty="0">
                <a:latin typeface="Courier New" pitchFamily="49" charset="0"/>
                <a:cs typeface="Courier New" pitchFamily="49" charset="0"/>
              </a:rPr>
              <a:t> |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============================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| "Naranjas" | 4           |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| "Peras"    | 4           |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| "Manzanas" | 9           |</a:t>
            </a:r>
          </a:p>
          <a:p>
            <a:pPr algn="l"/>
            <a:r>
              <a:rPr lang="es-ES" sz="1600" dirty="0">
                <a:latin typeface="Courier New" pitchFamily="49" charset="0"/>
                <a:cs typeface="Courier New" pitchFamily="49" charset="0"/>
              </a:rPr>
              <a:t>----------------------------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BD74A3E-99DA-4016-B33C-72E2975BC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de agregación: </a:t>
            </a:r>
            <a:br>
              <a:rPr lang="es-ES" dirty="0"/>
            </a:br>
            <a:r>
              <a:rPr lang="es-ES" dirty="0"/>
              <a:t>AVG, SUM, COUNT, SAMPLE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1916832"/>
            <a:ext cx="350046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@</a:t>
            </a:r>
            <a:r>
              <a:rPr lang="pt-BR" sz="1600" b="1" dirty="0" err="1">
                <a:sym typeface="Symbol" pitchFamily="18" charset="2"/>
              </a:rPr>
              <a:t>prefix</a:t>
            </a:r>
            <a:r>
              <a:rPr lang="pt-BR" sz="1600" b="1" dirty="0">
                <a:sym typeface="Symbol" pitchFamily="18" charset="2"/>
              </a:rPr>
              <a:t> e: &lt;http://ejemplo.org#&gt;.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e:Pepe e:nombre "Jose"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e:Pepe e:edad 31 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e:Juan e:nombre "Juan"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e:Juan e:edad 12 .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e:Ana e:nombre "Ana"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e:Ana e:edad 25.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1916832"/>
            <a:ext cx="4248472" cy="26534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(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AVG</a:t>
            </a:r>
            <a:r>
              <a:rPr lang="pt-BR" sz="1600" b="1" dirty="0">
                <a:sym typeface="Symbol" pitchFamily="18" charset="2"/>
              </a:rPr>
              <a:t>(?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)        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AS</a:t>
            </a:r>
            <a:r>
              <a:rPr lang="pt-BR" sz="1600" b="1" dirty="0">
                <a:sym typeface="Symbol" pitchFamily="18" charset="2"/>
              </a:rPr>
              <a:t> ?media)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             (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SUM</a:t>
            </a:r>
            <a:r>
              <a:rPr lang="pt-BR" sz="1600" b="1" dirty="0">
                <a:sym typeface="Symbol" pitchFamily="18" charset="2"/>
              </a:rPr>
              <a:t>(?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)        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AS</a:t>
            </a:r>
            <a:r>
              <a:rPr lang="pt-BR" sz="1600" b="1" dirty="0">
                <a:sym typeface="Symbol" pitchFamily="18" charset="2"/>
              </a:rPr>
              <a:t> ?suma)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             (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COUNT</a:t>
            </a:r>
            <a:r>
              <a:rPr lang="pt-BR" sz="1600" b="1" dirty="0">
                <a:sym typeface="Symbol" pitchFamily="18" charset="2"/>
              </a:rPr>
              <a:t>(?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)   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AS</a:t>
            </a:r>
            <a:r>
              <a:rPr lang="pt-BR" sz="1600" b="1" dirty="0">
                <a:sym typeface="Symbol" pitchFamily="18" charset="2"/>
              </a:rPr>
              <a:t> ?</a:t>
            </a:r>
            <a:r>
              <a:rPr lang="pt-BR" sz="1600" b="1" dirty="0" err="1">
                <a:sym typeface="Symbol" pitchFamily="18" charset="2"/>
              </a:rPr>
              <a:t>cuenta</a:t>
            </a:r>
            <a:r>
              <a:rPr lang="pt-BR" sz="1600" b="1" dirty="0"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             (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SAMPLE</a:t>
            </a:r>
            <a:r>
              <a:rPr lang="pt-BR" sz="1600" b="1" dirty="0">
                <a:sym typeface="Symbol" pitchFamily="18" charset="2"/>
              </a:rPr>
              <a:t>(?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) 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AS </a:t>
            </a:r>
            <a:r>
              <a:rPr lang="pt-BR" sz="1600" b="1" dirty="0">
                <a:sym typeface="Symbol" pitchFamily="18" charset="2"/>
              </a:rPr>
              <a:t>?</a:t>
            </a:r>
            <a:r>
              <a:rPr lang="pt-BR" sz="1600" b="1" dirty="0" err="1">
                <a:sym typeface="Symbol" pitchFamily="18" charset="2"/>
              </a:rPr>
              <a:t>muestra</a:t>
            </a:r>
            <a:r>
              <a:rPr lang="pt-BR" sz="1600" b="1" dirty="0"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WHERE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 ?n e:edad 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7664" y="4941168"/>
            <a:ext cx="576064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| media  | suma |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cuenta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|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muestra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|</a:t>
            </a:r>
          </a:p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====================================</a:t>
            </a:r>
          </a:p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| 22.66  | 68   | 3      | 25      |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CA9F821-6626-4A82-82DD-84A9E6ACF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Funciones de agregación: </a:t>
            </a:r>
            <a:br>
              <a:rPr lang="es-ES" dirty="0"/>
            </a:br>
            <a:r>
              <a:rPr lang="es-ES" dirty="0"/>
              <a:t>MAX, MIN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4" y="1916832"/>
            <a:ext cx="3500462" cy="25717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>
                <a:sym typeface="Symbol" pitchFamily="18" charset="2"/>
              </a:rPr>
              <a:t>@prefix e: &lt;http://ejemplo.org#&gt;.</a:t>
            </a:r>
          </a:p>
          <a:p>
            <a:pPr marL="342900" indent="-342900" algn="l"/>
            <a:endParaRPr lang="pt-BR" sz="1600" b="1">
              <a:sym typeface="Symbol" pitchFamily="18" charset="2"/>
            </a:endParaRP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e:Pepe e:nombre "Jose" .</a:t>
            </a: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e:Pepe e:edad 31 .</a:t>
            </a:r>
          </a:p>
          <a:p>
            <a:pPr marL="342900" indent="-342900" algn="l"/>
            <a:endParaRPr lang="pt-BR" sz="1600" b="1">
              <a:sym typeface="Symbol" pitchFamily="18" charset="2"/>
            </a:endParaRP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e:Juan e:nombre "Juan" .</a:t>
            </a: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e:Juan e:edad 12 .</a:t>
            </a:r>
          </a:p>
          <a:p>
            <a:pPr marL="342900" indent="-342900" algn="l"/>
            <a:endParaRPr lang="pt-BR" sz="1600" b="1">
              <a:sym typeface="Symbol" pitchFamily="18" charset="2"/>
            </a:endParaRP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e:Ana e:nombre "Ana" .</a:t>
            </a:r>
          </a:p>
          <a:p>
            <a:pPr marL="342900" indent="-342900" algn="l"/>
            <a:r>
              <a:rPr lang="pt-BR" sz="1600" b="1">
                <a:sym typeface="Symbol" pitchFamily="18" charset="2"/>
              </a:rPr>
              <a:t>e:Ana e:edad 25.</a:t>
            </a:r>
            <a:endParaRPr lang="es-ES" sz="16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4876" y="2071678"/>
            <a:ext cx="3500462" cy="21494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SELECT (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MAX</a:t>
            </a:r>
            <a:r>
              <a:rPr lang="es-ES" sz="1600" b="1" dirty="0">
                <a:sym typeface="Symbol" pitchFamily="18" charset="2"/>
              </a:rPr>
              <a:t>(?edad) as ?mayor)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             (</a:t>
            </a:r>
            <a:r>
              <a:rPr lang="es-ES" sz="1600" b="1" dirty="0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s-ES" sz="1600" b="1" dirty="0">
                <a:sym typeface="Symbol" pitchFamily="18" charset="2"/>
              </a:rPr>
              <a:t>(?edad) as ?menor)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	WHERE 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   ?n e:edad ?edad .</a:t>
            </a:r>
          </a:p>
          <a:p>
            <a:pPr marL="342900" indent="-342900" algn="l"/>
            <a:r>
              <a:rPr lang="es-ES" sz="1600" b="1" dirty="0">
                <a:sym typeface="Symbol" pitchFamily="18" charset="2"/>
              </a:rPr>
              <a:t>}</a:t>
            </a:r>
          </a:p>
          <a:p>
            <a:pPr marL="342900" indent="-342900" algn="l"/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14942" y="4572008"/>
            <a:ext cx="302946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pt-BR" dirty="0" err="1">
                <a:latin typeface="Courier New" pitchFamily="49" charset="0"/>
                <a:cs typeface="Courier New" pitchFamily="49" charset="0"/>
              </a:rPr>
              <a:t>mayor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  | menor |</a:t>
            </a:r>
          </a:p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==================</a:t>
            </a:r>
          </a:p>
          <a:p>
            <a:pPr algn="l"/>
            <a:r>
              <a:rPr lang="pt-BR" dirty="0">
                <a:latin typeface="Courier New" pitchFamily="49" charset="0"/>
                <a:cs typeface="Courier New" pitchFamily="49" charset="0"/>
              </a:rPr>
              <a:t>| 31     | 12    |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FAEE8AA-3A7E-4F57-9867-5D8FC0E83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Agrupaciones: GROUP_BY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7772400" cy="461665"/>
          </a:xfrm>
        </p:spPr>
        <p:txBody>
          <a:bodyPr/>
          <a:lstStyle/>
          <a:p>
            <a:r>
              <a:rPr lang="es-ES"/>
              <a:t>GROUP BY permite agrupar conjuntos de resultados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844824"/>
            <a:ext cx="3168352" cy="4680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400" b="1" dirty="0">
                <a:sym typeface="Symbol" pitchFamily="18" charset="2"/>
              </a:rPr>
              <a:t>@</a:t>
            </a:r>
            <a:r>
              <a:rPr lang="pt-BR" sz="1400" b="1" dirty="0" err="1">
                <a:sym typeface="Symbol" pitchFamily="18" charset="2"/>
              </a:rPr>
              <a:t>prefix</a:t>
            </a:r>
            <a:r>
              <a:rPr lang="pt-BR" sz="1400" b="1" dirty="0">
                <a:sym typeface="Symbol" pitchFamily="18" charset="2"/>
              </a:rPr>
              <a:t> e: &lt;http://ejemplo.org#&gt;.</a:t>
            </a:r>
          </a:p>
          <a:p>
            <a:pPr marL="342900" indent="-342900" algn="l"/>
            <a:endParaRPr lang="pt-BR" sz="1400" b="1" dirty="0">
              <a:sym typeface="Symbol" pitchFamily="18" charset="2"/>
            </a:endParaRP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_:1 e:nombre "Ana".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_:1 e:edad   18 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_:1 e:nota   8 .</a:t>
            </a:r>
          </a:p>
          <a:p>
            <a:pPr marL="342900" indent="-342900" algn="l"/>
            <a:endParaRPr lang="pt-BR" sz="1400" b="1" dirty="0">
              <a:sym typeface="Symbol" pitchFamily="18" charset="2"/>
            </a:endParaRP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_:2 e:nombre "Juan".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_:2 e:edad   20 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_:2 e:nota   7 .</a:t>
            </a:r>
          </a:p>
          <a:p>
            <a:pPr marL="342900" indent="-342900" algn="l"/>
            <a:endParaRPr lang="pt-BR" sz="1400" b="1" dirty="0">
              <a:sym typeface="Symbol" pitchFamily="18" charset="2"/>
            </a:endParaRP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_:3 e:nombre "</a:t>
            </a:r>
            <a:r>
              <a:rPr lang="pt-BR" sz="1400" b="1" dirty="0" err="1">
                <a:sym typeface="Symbol" pitchFamily="18" charset="2"/>
              </a:rPr>
              <a:t>Luis</a:t>
            </a:r>
            <a:r>
              <a:rPr lang="pt-BR" sz="1400" b="1" dirty="0">
                <a:sym typeface="Symbol" pitchFamily="18" charset="2"/>
              </a:rPr>
              <a:t>".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_:3 e:edad   18 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_:3 e:nota   5 .</a:t>
            </a:r>
          </a:p>
          <a:p>
            <a:pPr marL="342900" indent="-342900" algn="l"/>
            <a:endParaRPr lang="pt-BR" sz="1400" b="1" dirty="0">
              <a:sym typeface="Symbol" pitchFamily="18" charset="2"/>
            </a:endParaRP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_:4 e:nombre "Mario".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_:4 e:edad   19 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_:4 e:nota   6 .</a:t>
            </a:r>
          </a:p>
          <a:p>
            <a:pPr marL="342900" indent="-342900" algn="l"/>
            <a:endParaRPr lang="pt-BR" sz="1400" b="1" dirty="0">
              <a:sym typeface="Symbol" pitchFamily="18" charset="2"/>
            </a:endParaRP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_:5 e:nombre "Carlos".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_:5 e:edad   20 .</a:t>
            </a:r>
          </a:p>
          <a:p>
            <a:pPr marL="342900" indent="-342900" algn="l"/>
            <a:r>
              <a:rPr lang="pt-BR" sz="1400" b="1" dirty="0">
                <a:sym typeface="Symbol" pitchFamily="18" charset="2"/>
              </a:rPr>
              <a:t>_:5 e:nota   9 .</a:t>
            </a:r>
            <a:endParaRPr lang="es-ES" sz="1400" b="1" dirty="0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3928" y="2071678"/>
            <a:ext cx="4968552" cy="23654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(AVG(?nota) AS ?</a:t>
            </a:r>
            <a:r>
              <a:rPr lang="pt-BR" sz="1600" b="1" dirty="0" err="1">
                <a:sym typeface="Symbol" pitchFamily="18" charset="2"/>
              </a:rPr>
              <a:t>mediaNota</a:t>
            </a:r>
            <a:r>
              <a:rPr lang="pt-BR" sz="1600" b="1" dirty="0">
                <a:sym typeface="Symbol" pitchFamily="18" charset="2"/>
              </a:rPr>
              <a:t>) ?</a:t>
            </a:r>
            <a:r>
              <a:rPr lang="pt-BR" sz="1600" b="1" dirty="0" err="1">
                <a:sym typeface="Symbol" pitchFamily="18" charset="2"/>
              </a:rPr>
              <a:t>edad</a:t>
            </a:r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e:edad 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e:nota ?nota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GROUP BY ?</a:t>
            </a:r>
            <a:r>
              <a:rPr lang="pt-BR" sz="1600" b="1" dirty="0" err="1">
                <a:sym typeface="Symbol" pitchFamily="18" charset="2"/>
              </a:rPr>
              <a:t>edad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27984" y="4509120"/>
            <a:ext cx="3816424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---------------------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mediaNota  | edad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=====================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6.5        | 18  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8.0        | 20  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6.0        | 19  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---------------------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1C01A9B-7542-4D4F-8774-09189CE18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Agrupaciones: HAVING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830997"/>
          </a:xfrm>
        </p:spPr>
        <p:txBody>
          <a:bodyPr/>
          <a:lstStyle/>
          <a:p>
            <a:r>
              <a:rPr lang="es-ES"/>
              <a:t>HAVING permite filtrar los grupos que cumplan una condición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844824"/>
            <a:ext cx="3168352" cy="4680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400" b="1">
                <a:sym typeface="Symbol" pitchFamily="18" charset="2"/>
              </a:rPr>
              <a:t>@prefix e: &lt;http://ejemplo.org#&gt;.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e:nombre "Ana".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e:edad   18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e:nota   8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e:nombre "Juan".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e:edad   20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e:nota   7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e:nombre "Luis".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e:edad   18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e:nota   5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e:nombre "Mario".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e:edad   19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e:nota   6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e:nombre "Carlos".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e:edad   20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e:nota   9 .</a:t>
            </a:r>
            <a:endParaRPr lang="es-ES" sz="14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23928" y="1916832"/>
            <a:ext cx="4968552" cy="25814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(AVG(?nota) AS ?</a:t>
            </a:r>
            <a:r>
              <a:rPr lang="pt-BR" sz="1600" b="1" dirty="0" err="1">
                <a:sym typeface="Symbol" pitchFamily="18" charset="2"/>
              </a:rPr>
              <a:t>mediaNota</a:t>
            </a:r>
            <a:r>
              <a:rPr lang="pt-BR" sz="1600" b="1" dirty="0">
                <a:sym typeface="Symbol" pitchFamily="18" charset="2"/>
              </a:rPr>
              <a:t>) 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 WHERE {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e:nombre ?n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e:edad ?</a:t>
            </a:r>
            <a:r>
              <a:rPr lang="pt-BR" sz="1600" b="1" dirty="0" err="1">
                <a:sym typeface="Symbol" pitchFamily="18" charset="2"/>
              </a:rPr>
              <a:t>edad</a:t>
            </a:r>
            <a:r>
              <a:rPr lang="pt-BR" sz="1600" b="1" dirty="0"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e:nota ?nota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GROUP BY ?</a:t>
            </a:r>
            <a:r>
              <a:rPr lang="pt-BR" sz="1600" b="1" dirty="0" err="1">
                <a:sym typeface="Symbol" pitchFamily="18" charset="2"/>
              </a:rPr>
              <a:t>edad</a:t>
            </a:r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HAVING (?</a:t>
            </a:r>
            <a:r>
              <a:rPr lang="pt-BR" sz="1600" b="1" dirty="0" err="1">
                <a:sym typeface="Symbol" pitchFamily="18" charset="2"/>
              </a:rPr>
              <a:t>mediaNota</a:t>
            </a:r>
            <a:r>
              <a:rPr lang="pt-BR" sz="1600" b="1" dirty="0">
                <a:sym typeface="Symbol" pitchFamily="18" charset="2"/>
              </a:rPr>
              <a:t> &lt;  8)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5976" y="4653136"/>
            <a:ext cx="381642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---------------------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mediaNota  | edad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=====================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6.5        | 18  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| 6.0        | 19   |</a:t>
            </a:r>
          </a:p>
          <a:p>
            <a:pPr algn="l"/>
            <a:r>
              <a:rPr lang="es-ES">
                <a:latin typeface="Courier New" pitchFamily="49" charset="0"/>
                <a:cs typeface="Courier New" pitchFamily="49" charset="0"/>
              </a:rPr>
              <a:t>---------------------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1FDF953-3AAD-4076-9B17-14CF36593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Subconsultas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772400" cy="461665"/>
          </a:xfrm>
        </p:spPr>
        <p:txBody>
          <a:bodyPr/>
          <a:lstStyle/>
          <a:p>
            <a:r>
              <a:rPr lang="es-ES"/>
              <a:t>Es posible realizar consultas dentro de consultas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552" y="1844824"/>
            <a:ext cx="3168352" cy="4680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400" b="1">
                <a:sym typeface="Symbol" pitchFamily="18" charset="2"/>
              </a:rPr>
              <a:t>@prefix e: &lt;http://ejemplo.org#&gt;.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e:nombre "Ana".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e:edad   18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_:1 e:nota   8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e:nombre "Juan".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e:edad   20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_:2 e:nota   7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e:nombre "Luis".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e:edad   18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_:3 e:nota   5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e:nombre "Mario".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e:edad   19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_:4 e:nota   6 .</a:t>
            </a:r>
          </a:p>
          <a:p>
            <a:pPr marL="342900" indent="-342900" algn="l"/>
            <a:endParaRPr lang="pt-BR" sz="1400" b="1">
              <a:sym typeface="Symbol" pitchFamily="18" charset="2"/>
            </a:endParaRP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e:nombre "Carlos".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e:edad   20 .</a:t>
            </a:r>
          </a:p>
          <a:p>
            <a:pPr marL="342900" indent="-342900" algn="l"/>
            <a:r>
              <a:rPr lang="pt-BR" sz="1400" b="1">
                <a:sym typeface="Symbol" pitchFamily="18" charset="2"/>
              </a:rPr>
              <a:t>_:5 e:nota   9 .</a:t>
            </a:r>
            <a:endParaRPr lang="es-ES" sz="14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87416" y="1844824"/>
            <a:ext cx="5256584" cy="33123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SELECT ?</a:t>
            </a:r>
            <a:r>
              <a:rPr lang="pt-BR" sz="1600" b="1" dirty="0" err="1">
                <a:sym typeface="Symbol" pitchFamily="18" charset="2"/>
              </a:rPr>
              <a:t>nombre</a:t>
            </a:r>
            <a:r>
              <a:rPr lang="pt-BR" sz="1600" b="1" dirty="0">
                <a:sym typeface="Symbol" pitchFamily="18" charset="2"/>
              </a:rPr>
              <a:t> ?nota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             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(?nota - ?</a:t>
            </a:r>
            <a:r>
              <a:rPr lang="pt-BR" sz="1600" b="1" dirty="0" err="1">
                <a:solidFill>
                  <a:srgbClr val="FF0000"/>
                </a:solidFill>
                <a:sym typeface="Symbol" pitchFamily="18" charset="2"/>
              </a:rPr>
              <a:t>notaMedia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 AS ?</a:t>
            </a:r>
            <a:r>
              <a:rPr lang="pt-BR" sz="1600" b="1" dirty="0" err="1">
                <a:solidFill>
                  <a:srgbClr val="FF0000"/>
                </a:solidFill>
                <a:sym typeface="Symbol" pitchFamily="18" charset="2"/>
              </a:rPr>
              <a:t>desv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)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WHERE { 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e:nombre ?</a:t>
            </a:r>
            <a:r>
              <a:rPr lang="pt-BR" sz="1600" b="1" dirty="0" err="1">
                <a:sym typeface="Symbol" pitchFamily="18" charset="2"/>
              </a:rPr>
              <a:t>nombre</a:t>
            </a:r>
            <a:r>
              <a:rPr lang="pt-BR" sz="1600" b="1" dirty="0"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?x e:nota ?nota . </a:t>
            </a:r>
          </a:p>
          <a:p>
            <a:pPr marL="342900" indent="-342900" algn="l"/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  {</a:t>
            </a:r>
          </a:p>
          <a:p>
            <a:pPr marL="342900" indent="-342900" algn="l"/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   SELECT (AVG(?nota) AS ?</a:t>
            </a:r>
            <a:r>
              <a:rPr lang="pt-BR" sz="1600" b="1" dirty="0" err="1">
                <a:solidFill>
                  <a:srgbClr val="FF0000"/>
                </a:solidFill>
                <a:sym typeface="Symbol" pitchFamily="18" charset="2"/>
              </a:rPr>
              <a:t>notaMedia</a:t>
            </a:r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) WHERE {</a:t>
            </a:r>
          </a:p>
          <a:p>
            <a:pPr marL="342900" indent="-342900" algn="l"/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    ?x e:nota ?nota .</a:t>
            </a:r>
          </a:p>
          <a:p>
            <a:pPr marL="342900" indent="-342900" algn="l"/>
            <a:r>
              <a:rPr lang="pt-BR" sz="1600" b="1" dirty="0">
                <a:solidFill>
                  <a:srgbClr val="FF0000"/>
                </a:solidFill>
                <a:sym typeface="Symbol" pitchFamily="18" charset="2"/>
              </a:rPr>
              <a:t>   }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  }</a:t>
            </a:r>
          </a:p>
          <a:p>
            <a:pPr marL="342900" indent="-342900" algn="l"/>
            <a:r>
              <a:rPr lang="pt-BR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44008" y="4437112"/>
            <a:ext cx="356490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--------------------------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nombre   | nota | desv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==========================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"Carlos" | 9    | 2 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"Mario"  | 6    | -1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"Luis"   | 5    | -2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"Juan"   | 7    | 0    | 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| "Ana"    | 8    | 1    |</a:t>
            </a:r>
          </a:p>
          <a:p>
            <a:pPr algn="l"/>
            <a:r>
              <a:rPr lang="es-ES" sz="1600">
                <a:latin typeface="Courier New" pitchFamily="49" charset="0"/>
                <a:cs typeface="Courier New" pitchFamily="49" charset="0"/>
              </a:rPr>
              <a:t>--------------------------</a:t>
            </a:r>
            <a:endParaRPr lang="es-E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C198ACF-E17E-4D72-AC45-2988A90A0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Ejercicio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04863"/>
          </a:xfrm>
        </p:spPr>
        <p:txBody>
          <a:bodyPr/>
          <a:lstStyle/>
          <a:p>
            <a:r>
              <a:rPr lang="es-ES"/>
              <a:t>El siguiente documento contiene una lista de países</a:t>
            </a:r>
          </a:p>
          <a:p>
            <a:r>
              <a:rPr lang="es-ES"/>
              <a:t>    </a:t>
            </a:r>
            <a:r>
              <a:rPr lang="es-ES">
                <a:solidFill>
                  <a:srgbClr val="0070C0"/>
                </a:solidFill>
              </a:rPr>
              <a:t>http://www.di.uniovi.es/~labra/cursos/XML/europa.ttl</a:t>
            </a:r>
          </a:p>
        </p:txBody>
      </p:sp>
      <p:pic>
        <p:nvPicPr>
          <p:cNvPr id="4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328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69067" y="2780928"/>
            <a:ext cx="7975341" cy="31683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s-ES"/>
              <a:t>Mostrar el país con mayor PIB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el PIB medio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cuyo PIB es mayor que el PIB medio</a:t>
            </a:r>
          </a:p>
          <a:p>
            <a:pPr marL="457200" indent="-457200" algn="l">
              <a:buFont typeface="+mj-lt"/>
              <a:buAutoNum type="arabicPeriod"/>
            </a:pPr>
            <a:r>
              <a:rPr lang="es-ES"/>
              <a:t>Mostrar países de una población similar a la de España cuyo PIB esté por encima</a:t>
            </a:r>
          </a:p>
          <a:p>
            <a:pPr marL="457200" indent="-457200" algn="l">
              <a:buFont typeface="+mj-lt"/>
              <a:buAutoNum type="arabicPeriod"/>
            </a:pPr>
            <a:endParaRPr lang="es-ES"/>
          </a:p>
          <a:p>
            <a:pPr marL="457200" indent="-457200" algn="l">
              <a:buFont typeface="+mj-lt"/>
              <a:buAutoNum type="arabicPeriod"/>
            </a:pPr>
            <a:endParaRPr lang="es-ES"/>
          </a:p>
          <a:p>
            <a:pPr algn="l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D5CF605-B22A-4238-A282-B9A9AD15F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s-ES"/>
              <a:t>Caminos de propiedades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43527"/>
          </a:xfrm>
        </p:spPr>
        <p:txBody>
          <a:bodyPr/>
          <a:lstStyle/>
          <a:p>
            <a:r>
              <a:rPr lang="es-ES"/>
              <a:t>La URI que identifica la propiedad puede contener una expresión regular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95936" y="1988840"/>
          <a:ext cx="4536504" cy="4392492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Encaja con la propiedad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Camino agrupado entre parántesis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^e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Camino</a:t>
                      </a:r>
                      <a:r>
                        <a:rPr lang="es-ES" sz="1600" baseline="0"/>
                        <a:t> inverso de e</a:t>
                      </a:r>
                      <a:endParaRPr lang="es-E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!p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baseline="0"/>
                        <a:t>No encaja con </a:t>
                      </a:r>
                      <a:r>
                        <a:rPr lang="es-ES" sz="1600"/>
                        <a:t>la propiedad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e1 / 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Camino e1 seguido de 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e1 | 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Camino e1 ó 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0 ó</a:t>
                      </a:r>
                      <a:r>
                        <a:rPr lang="es-ES" sz="1600" baseline="0"/>
                        <a:t> más apariciones de e</a:t>
                      </a:r>
                      <a:endParaRPr lang="es-E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1 ó más apariciones</a:t>
                      </a:r>
                      <a:r>
                        <a:rPr lang="es-ES" sz="1600" baseline="0"/>
                        <a:t> de e</a:t>
                      </a:r>
                      <a:endParaRPr lang="es-E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0 ó 1 aparición de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e{n}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n apariciones de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Entre m y n apariciones de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e{n,}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n ó más apariciones de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884">
                <a:tc>
                  <a:txBody>
                    <a:bodyPr/>
                    <a:lstStyle/>
                    <a:p>
                      <a:r>
                        <a:rPr lang="es-ES" sz="1600"/>
                        <a:t>e{,n}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/>
                        <a:t>Entre 0 y n apariciones de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F67A4F5F-C24C-405A-81AC-E3107290C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5536" y="1484784"/>
            <a:ext cx="428628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/>
              <a:t>@prefix e: &lt;http://ejemplo.org#&gt;.</a:t>
            </a:r>
          </a:p>
          <a:p>
            <a:pPr algn="l"/>
            <a:r>
              <a:rPr lang="pt-BR" sz="1600"/>
              <a:t>@prefix foaf: &lt;http://xmlns.com/foaf/0.1/&gt;.</a:t>
            </a:r>
          </a:p>
          <a:p>
            <a:pPr algn="l"/>
            <a:endParaRPr lang="pt-BR" sz="1600"/>
          </a:p>
          <a:p>
            <a:pPr algn="l"/>
            <a:r>
              <a:rPr lang="pt-BR" sz="1600"/>
              <a:t>e:Pepe e:nombre "Jose" .</a:t>
            </a:r>
          </a:p>
          <a:p>
            <a:pPr algn="l"/>
            <a:endParaRPr lang="pt-BR" sz="1600"/>
          </a:p>
          <a:p>
            <a:pPr algn="l"/>
            <a:r>
              <a:rPr lang="pt-BR" sz="1600"/>
              <a:t>e:Juan foaf:name "Juan" .</a:t>
            </a:r>
          </a:p>
          <a:p>
            <a:pPr algn="l"/>
            <a:endParaRPr lang="pt-BR" sz="1600"/>
          </a:p>
          <a:p>
            <a:pPr algn="l"/>
            <a:r>
              <a:rPr lang="pt-BR" sz="1600"/>
              <a:t>e:Ana foaf:name "Ana" .</a:t>
            </a:r>
          </a:p>
          <a:p>
            <a:pPr algn="l"/>
            <a:r>
              <a:rPr lang="pt-BR" sz="1600"/>
              <a:t>e:Ana e:nombre "Ana Mary".</a:t>
            </a:r>
            <a:endParaRPr lang="es-ES" sz="16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Caminos de propiedades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012160" y="4221088"/>
            <a:ext cx="164307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/>
              <a:t>   n</a:t>
            </a:r>
            <a:r>
              <a:rPr lang="es-ES" u="sng"/>
              <a:t> </a:t>
            </a:r>
          </a:p>
          <a:p>
            <a:pPr algn="l"/>
            <a:r>
              <a:rPr lang="es-ES"/>
              <a:t>---------------</a:t>
            </a:r>
          </a:p>
          <a:p>
            <a:pPr algn="l"/>
            <a:r>
              <a:rPr lang="es-ES"/>
              <a:t> "Ana"</a:t>
            </a:r>
          </a:p>
          <a:p>
            <a:pPr algn="l"/>
            <a:r>
              <a:rPr lang="es-ES"/>
              <a:t>"Ana Mary"</a:t>
            </a:r>
          </a:p>
          <a:p>
            <a:pPr algn="l"/>
            <a:r>
              <a:rPr lang="es-ES"/>
              <a:t>"Jose"</a:t>
            </a:r>
          </a:p>
          <a:p>
            <a:pPr algn="l"/>
            <a:r>
              <a:rPr lang="es-ES"/>
              <a:t>"Juan"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60032" y="1484784"/>
            <a:ext cx="4176464" cy="18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pt-BR" sz="1600" dirty="0"/>
              <a:t>PREFIX e: &lt;http://ejemplo.org#&gt;</a:t>
            </a:r>
          </a:p>
          <a:p>
            <a:pPr algn="l"/>
            <a:r>
              <a:rPr lang="pt-BR" sz="1600" dirty="0"/>
              <a:t>PREFIX </a:t>
            </a:r>
            <a:r>
              <a:rPr lang="pt-BR" sz="1600" dirty="0" err="1"/>
              <a:t>foaf</a:t>
            </a:r>
            <a:r>
              <a:rPr lang="pt-BR" sz="1600" dirty="0"/>
              <a:t>: &lt;http://xmlns.com/foaf/0.1/&gt;</a:t>
            </a:r>
          </a:p>
          <a:p>
            <a:pPr algn="l"/>
            <a:endParaRPr lang="pt-BR" sz="1600" dirty="0"/>
          </a:p>
          <a:p>
            <a:pPr algn="l"/>
            <a:r>
              <a:rPr lang="pt-BR" sz="1600" dirty="0"/>
              <a:t>SELECT ?n </a:t>
            </a:r>
          </a:p>
          <a:p>
            <a:pPr algn="l"/>
            <a:r>
              <a:rPr lang="pt-BR" sz="1600" dirty="0"/>
              <a:t>WHERE { </a:t>
            </a:r>
          </a:p>
          <a:p>
            <a:pPr algn="l"/>
            <a:r>
              <a:rPr lang="pt-BR" sz="1600" dirty="0"/>
              <a:t>   ?x  </a:t>
            </a:r>
            <a:r>
              <a:rPr lang="pt-BR" sz="1600" dirty="0">
                <a:solidFill>
                  <a:srgbClr val="FF0000"/>
                </a:solidFill>
              </a:rPr>
              <a:t>(</a:t>
            </a:r>
            <a:r>
              <a:rPr lang="pt-BR" sz="1600" dirty="0" err="1">
                <a:solidFill>
                  <a:srgbClr val="FF0000"/>
                </a:solidFill>
              </a:rPr>
              <a:t>foaf:name</a:t>
            </a:r>
            <a:r>
              <a:rPr lang="pt-BR" sz="1600" dirty="0">
                <a:solidFill>
                  <a:srgbClr val="FF0000"/>
                </a:solidFill>
              </a:rPr>
              <a:t>  | e:nombre)</a:t>
            </a:r>
            <a:r>
              <a:rPr lang="pt-BR" sz="1600" dirty="0"/>
              <a:t> ?n  </a:t>
            </a:r>
          </a:p>
          <a:p>
            <a:pPr algn="l"/>
            <a:r>
              <a:rPr lang="pt-BR" sz="1600" dirty="0"/>
              <a:t>}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8651F73-1E6F-40DB-B890-6C1D0555D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/>
              <a:t>SPARQL</a:t>
            </a:r>
            <a:br>
              <a:rPr lang="es-ES"/>
            </a:br>
            <a:r>
              <a:rPr lang="es-ES"/>
              <a:t>Sintaxis Turtle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04228"/>
          </a:xfrm>
        </p:spPr>
        <p:txBody>
          <a:bodyPr/>
          <a:lstStyle/>
          <a:p>
            <a:pPr lvl="1" eaLnBrk="1" hangingPunct="1"/>
            <a:r>
              <a:rPr lang="es-ES" dirty="0" err="1"/>
              <a:t>URIs</a:t>
            </a:r>
            <a:r>
              <a:rPr lang="es-ES" dirty="0"/>
              <a:t> entre &lt; &gt;</a:t>
            </a:r>
          </a:p>
          <a:p>
            <a:pPr lvl="2" eaLnBrk="1" hangingPunct="1"/>
            <a:r>
              <a:rPr lang="es-E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&lt;http://www.uniovi.es&gt;</a:t>
            </a:r>
            <a:endParaRPr lang="es-ES" sz="10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es-ES" dirty="0"/>
              <a:t>Prefijos para espacios de nombres</a:t>
            </a:r>
          </a:p>
          <a:p>
            <a:pPr lvl="2" eaLnBrk="1" hangingPunct="1"/>
            <a:r>
              <a:rPr lang="es-ES" sz="1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PREFIX x: &lt;http://www.alumnos.org/&gt; </a:t>
            </a:r>
          </a:p>
          <a:p>
            <a:pPr lvl="2" eaLnBrk="1" hangingPunct="1"/>
            <a:r>
              <a:rPr lang="es-ES" sz="1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x:profesor</a:t>
            </a:r>
          </a:p>
          <a:p>
            <a:pPr lvl="1" eaLnBrk="1" hangingPunct="1"/>
            <a:r>
              <a:rPr lang="es-ES" dirty="0"/>
              <a:t>Nodos anónimos</a:t>
            </a:r>
          </a:p>
          <a:p>
            <a:pPr lvl="2" eaLnBrk="1" hangingPunct="1"/>
            <a:r>
              <a:rPr lang="es-ES" b="1" dirty="0">
                <a:solidFill>
                  <a:srgbClr val="0066CC"/>
                </a:solidFill>
              </a:rPr>
              <a:t>_:nombre</a:t>
            </a:r>
            <a:r>
              <a:rPr lang="es-ES" dirty="0"/>
              <a:t> </a:t>
            </a:r>
            <a:r>
              <a:rPr lang="es-ES" sz="1100" dirty="0"/>
              <a:t>ó </a:t>
            </a:r>
            <a:r>
              <a:rPr lang="es-ES" b="1" dirty="0">
                <a:solidFill>
                  <a:srgbClr val="0066CC"/>
                </a:solidFill>
              </a:rPr>
              <a:t>[ ]</a:t>
            </a:r>
            <a:endParaRPr lang="es-ES" sz="1100" b="1" dirty="0">
              <a:solidFill>
                <a:srgbClr val="0066CC"/>
              </a:solidFill>
            </a:endParaRPr>
          </a:p>
          <a:p>
            <a:pPr lvl="1" eaLnBrk="1" hangingPunct="1"/>
            <a:r>
              <a:rPr lang="es-ES" dirty="0"/>
              <a:t>Literales entre " "</a:t>
            </a:r>
          </a:p>
          <a:p>
            <a:pPr lvl="2" eaLnBrk="1" hangingPunct="1"/>
            <a:r>
              <a:rPr lang="es-ES" sz="1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s-ES" sz="1400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Jose</a:t>
            </a:r>
            <a:r>
              <a:rPr lang="es-ES" sz="1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", "234"^^</a:t>
            </a:r>
            <a:r>
              <a:rPr lang="es-ES" sz="1400" b="1" dirty="0" err="1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xsd:integer</a:t>
            </a:r>
            <a:endParaRPr lang="es-ES" sz="1400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es-ES" dirty="0"/>
              <a:t>Variables empiezan por ?</a:t>
            </a:r>
          </a:p>
          <a:p>
            <a:pPr lvl="2" eaLnBrk="1" hangingPunct="1"/>
            <a:r>
              <a:rPr lang="es-E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?nombre</a:t>
            </a:r>
          </a:p>
          <a:p>
            <a:pPr lvl="1" eaLnBrk="1" hangingPunct="1"/>
            <a:r>
              <a:rPr lang="es-ES" dirty="0"/>
              <a:t>Comentarios empiezan por #</a:t>
            </a:r>
          </a:p>
          <a:p>
            <a:pPr lvl="2" eaLnBrk="1" hangingPunct="1"/>
            <a:r>
              <a:rPr lang="es-ES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# esto es un comentario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FBC854-88E4-403D-B7D9-3618054C1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Caminos de propiedades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268760"/>
            <a:ext cx="4392488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400" b="1" dirty="0">
                <a:sym typeface="Symbol" pitchFamily="18" charset="2"/>
              </a:rPr>
              <a:t>e:Ignacio      e:conoceA e:Francisco, e:Genaro.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e:Francisco e:conoceA e:Carlos, e:Emilio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e:Genaro      e:conoceA e:Carlos, e:Emilio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e:Carlos       e:conoceA e:Antonio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e:Emilio       e:conoceA e:Antonio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e:Hilario       e:conoceA e:Dionisio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e:Dionisio    e:conoceA e:Bernardo .</a:t>
            </a:r>
          </a:p>
          <a:p>
            <a:pPr marL="342900" indent="-342900" algn="l"/>
            <a:r>
              <a:rPr lang="es-ES" sz="1400" b="1" dirty="0">
                <a:sym typeface="Symbol" pitchFamily="18" charset="2"/>
              </a:rPr>
              <a:t>e:Bernardo  e:conoceA e:Antonio .</a:t>
            </a:r>
          </a:p>
          <a:p>
            <a:pPr marL="342900" indent="-342900" algn="l"/>
            <a:endParaRPr lang="es-ES" sz="1400" b="1" dirty="0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6016" y="1268760"/>
            <a:ext cx="3456384" cy="16561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SELECT  ?p 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   ?p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e:conoceA+ </a:t>
            </a:r>
            <a:r>
              <a:rPr lang="en-US" sz="1600" b="1" dirty="0">
                <a:sym typeface="Symbol" pitchFamily="18" charset="2"/>
              </a:rPr>
              <a:t> e:Antonio.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12160" y="2579906"/>
            <a:ext cx="2786082" cy="42780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p       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e:Bernardo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e:Dionisio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e:Hilario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e:Emilio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e:Ignacio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e:Ignacio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e:Carlos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e:Ignacio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e:Ignacio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70147" y="3861048"/>
            <a:ext cx="9900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Antonio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4581128"/>
            <a:ext cx="114554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Bernardo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61373" y="4509120"/>
            <a:ext cx="8818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Carlos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03542" y="4509120"/>
            <a:ext cx="84574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Emilio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5301208"/>
            <a:ext cx="1023825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Dionisio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04711" y="5301208"/>
            <a:ext cx="119513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Francisco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915816" y="5301208"/>
            <a:ext cx="978742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Genaro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6093296"/>
            <a:ext cx="86828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Hilario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345387" y="6093296"/>
            <a:ext cx="953946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Ignacio</a:t>
            </a:r>
          </a:p>
        </p:txBody>
      </p:sp>
      <p:cxnSp>
        <p:nvCxnSpPr>
          <p:cNvPr id="49" name="48 Conector recto de flecha"/>
          <p:cNvCxnSpPr>
            <a:stCxn id="8" idx="0"/>
            <a:endCxn id="7" idx="3"/>
          </p:cNvCxnSpPr>
          <p:nvPr/>
        </p:nvCxnSpPr>
        <p:spPr bwMode="auto">
          <a:xfrm flipV="1">
            <a:off x="824294" y="4193518"/>
            <a:ext cx="590837" cy="387610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0" name="49 Conector recto de flecha"/>
          <p:cNvCxnSpPr>
            <a:stCxn id="9" idx="0"/>
            <a:endCxn id="7" idx="4"/>
          </p:cNvCxnSpPr>
          <p:nvPr/>
        </p:nvCxnSpPr>
        <p:spPr bwMode="auto">
          <a:xfrm flipH="1" flipV="1">
            <a:off x="1765154" y="4250561"/>
            <a:ext cx="337126" cy="258559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3" name="52 Conector recto de flecha"/>
          <p:cNvCxnSpPr>
            <a:stCxn id="10" idx="0"/>
            <a:endCxn id="7" idx="5"/>
          </p:cNvCxnSpPr>
          <p:nvPr/>
        </p:nvCxnSpPr>
        <p:spPr bwMode="auto">
          <a:xfrm flipH="1" flipV="1">
            <a:off x="2115177" y="4193518"/>
            <a:ext cx="1211240" cy="315602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55 Conector recto de flecha"/>
          <p:cNvCxnSpPr>
            <a:stCxn id="11" idx="0"/>
            <a:endCxn id="8" idx="4"/>
          </p:cNvCxnSpPr>
          <p:nvPr/>
        </p:nvCxnSpPr>
        <p:spPr bwMode="auto">
          <a:xfrm flipH="1" flipV="1">
            <a:off x="824294" y="4970641"/>
            <a:ext cx="11147" cy="330567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9" name="58 Conector recto de flecha"/>
          <p:cNvCxnSpPr>
            <a:stCxn id="12" idx="0"/>
            <a:endCxn id="9" idx="4"/>
          </p:cNvCxnSpPr>
          <p:nvPr/>
        </p:nvCxnSpPr>
        <p:spPr bwMode="auto">
          <a:xfrm flipV="1">
            <a:off x="2102280" y="4898633"/>
            <a:ext cx="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2" name="61 Conector recto de flecha"/>
          <p:cNvCxnSpPr>
            <a:stCxn id="12" idx="7"/>
            <a:endCxn id="10" idx="3"/>
          </p:cNvCxnSpPr>
          <p:nvPr/>
        </p:nvCxnSpPr>
        <p:spPr bwMode="auto">
          <a:xfrm flipV="1">
            <a:off x="2524825" y="4841590"/>
            <a:ext cx="502574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5" name="64 Conector recto de flecha"/>
          <p:cNvCxnSpPr>
            <a:stCxn id="13" idx="1"/>
            <a:endCxn id="9" idx="5"/>
          </p:cNvCxnSpPr>
          <p:nvPr/>
        </p:nvCxnSpPr>
        <p:spPr bwMode="auto">
          <a:xfrm flipH="1" flipV="1">
            <a:off x="2414048" y="4841590"/>
            <a:ext cx="645102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67 Conector recto de flecha"/>
          <p:cNvCxnSpPr>
            <a:stCxn id="13" idx="0"/>
            <a:endCxn id="10" idx="4"/>
          </p:cNvCxnSpPr>
          <p:nvPr/>
        </p:nvCxnSpPr>
        <p:spPr bwMode="auto">
          <a:xfrm flipH="1" flipV="1">
            <a:off x="3326417" y="4898633"/>
            <a:ext cx="7877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1" name="70 Conector recto de flecha"/>
          <p:cNvCxnSpPr>
            <a:stCxn id="14" idx="0"/>
            <a:endCxn id="11" idx="4"/>
          </p:cNvCxnSpPr>
          <p:nvPr/>
        </p:nvCxnSpPr>
        <p:spPr bwMode="auto">
          <a:xfrm flipV="1">
            <a:off x="829681" y="5690721"/>
            <a:ext cx="576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4" name="73 Conector recto de flecha"/>
          <p:cNvCxnSpPr>
            <a:stCxn id="15" idx="1"/>
            <a:endCxn id="12" idx="4"/>
          </p:cNvCxnSpPr>
          <p:nvPr/>
        </p:nvCxnSpPr>
        <p:spPr bwMode="auto">
          <a:xfrm flipH="1" flipV="1">
            <a:off x="2102280" y="5690721"/>
            <a:ext cx="382809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7" name="76 Conector recto de flecha"/>
          <p:cNvCxnSpPr>
            <a:stCxn id="15" idx="7"/>
            <a:endCxn id="13" idx="4"/>
          </p:cNvCxnSpPr>
          <p:nvPr/>
        </p:nvCxnSpPr>
        <p:spPr bwMode="auto">
          <a:xfrm flipV="1">
            <a:off x="3159631" y="5690721"/>
            <a:ext cx="245556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id="{4658CF40-11B2-4FEC-9843-0AE3C4EB2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Caminos de propiedades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268760"/>
            <a:ext cx="4392488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400" b="1">
                <a:sym typeface="Symbol" pitchFamily="18" charset="2"/>
              </a:rPr>
              <a:t>e:Ignacio      e:conoceA e:Francisco, e:Genaro.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e:Francisco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e:Genaro     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e:Carlos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e:Emilio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e:Hilario       e:conoceA e:Dionisio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e:Dionisio    e:conoceA e:Bernardo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e:Bernardo  e:conoceA e:Antonio .</a:t>
            </a:r>
          </a:p>
          <a:p>
            <a:pPr marL="342900" indent="-342900" algn="l"/>
            <a:endParaRPr lang="es-ES" sz="14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6016" y="1268760"/>
            <a:ext cx="3456384" cy="16561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SELECT  ?p 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   ?p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e:conoceA{2} </a:t>
            </a:r>
            <a:r>
              <a:rPr lang="en-US" sz="1600" b="1" dirty="0">
                <a:sym typeface="Symbol" pitchFamily="18" charset="2"/>
              </a:rPr>
              <a:t> e:Antonio.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436096" y="3212976"/>
            <a:ext cx="278608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p       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e:Dionisio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70147" y="3861048"/>
            <a:ext cx="9900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Antonio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4581128"/>
            <a:ext cx="114554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Bernardo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61373" y="4509120"/>
            <a:ext cx="8818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Carlos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03542" y="4509120"/>
            <a:ext cx="84574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Emilio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5301208"/>
            <a:ext cx="1023825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Dionisio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04711" y="5301208"/>
            <a:ext cx="119513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Francisco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915816" y="5301208"/>
            <a:ext cx="978742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Genaro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6093296"/>
            <a:ext cx="86828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Hilario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345387" y="6093296"/>
            <a:ext cx="953946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Ignacio</a:t>
            </a:r>
          </a:p>
        </p:txBody>
      </p:sp>
      <p:cxnSp>
        <p:nvCxnSpPr>
          <p:cNvPr id="49" name="48 Conector recto de flecha"/>
          <p:cNvCxnSpPr>
            <a:stCxn id="8" idx="0"/>
            <a:endCxn id="7" idx="3"/>
          </p:cNvCxnSpPr>
          <p:nvPr/>
        </p:nvCxnSpPr>
        <p:spPr bwMode="auto">
          <a:xfrm flipV="1">
            <a:off x="824294" y="4193518"/>
            <a:ext cx="590837" cy="387610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0" name="49 Conector recto de flecha"/>
          <p:cNvCxnSpPr>
            <a:stCxn id="9" idx="0"/>
            <a:endCxn id="7" idx="4"/>
          </p:cNvCxnSpPr>
          <p:nvPr/>
        </p:nvCxnSpPr>
        <p:spPr bwMode="auto">
          <a:xfrm flipH="1" flipV="1">
            <a:off x="1765154" y="4250561"/>
            <a:ext cx="337126" cy="258559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3" name="52 Conector recto de flecha"/>
          <p:cNvCxnSpPr>
            <a:stCxn id="10" idx="0"/>
            <a:endCxn id="7" idx="5"/>
          </p:cNvCxnSpPr>
          <p:nvPr/>
        </p:nvCxnSpPr>
        <p:spPr bwMode="auto">
          <a:xfrm flipH="1" flipV="1">
            <a:off x="2115177" y="4193518"/>
            <a:ext cx="1211240" cy="315602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55 Conector recto de flecha"/>
          <p:cNvCxnSpPr>
            <a:stCxn id="11" idx="0"/>
            <a:endCxn id="8" idx="4"/>
          </p:cNvCxnSpPr>
          <p:nvPr/>
        </p:nvCxnSpPr>
        <p:spPr bwMode="auto">
          <a:xfrm flipH="1" flipV="1">
            <a:off x="824294" y="4970641"/>
            <a:ext cx="11147" cy="330567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9" name="58 Conector recto de flecha"/>
          <p:cNvCxnSpPr>
            <a:stCxn id="12" idx="0"/>
            <a:endCxn id="9" idx="4"/>
          </p:cNvCxnSpPr>
          <p:nvPr/>
        </p:nvCxnSpPr>
        <p:spPr bwMode="auto">
          <a:xfrm flipV="1">
            <a:off x="2102280" y="4898633"/>
            <a:ext cx="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2" name="61 Conector recto de flecha"/>
          <p:cNvCxnSpPr>
            <a:stCxn id="12" idx="7"/>
            <a:endCxn id="10" idx="3"/>
          </p:cNvCxnSpPr>
          <p:nvPr/>
        </p:nvCxnSpPr>
        <p:spPr bwMode="auto">
          <a:xfrm flipV="1">
            <a:off x="2524825" y="4841590"/>
            <a:ext cx="502574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5" name="64 Conector recto de flecha"/>
          <p:cNvCxnSpPr>
            <a:stCxn id="13" idx="1"/>
            <a:endCxn id="9" idx="5"/>
          </p:cNvCxnSpPr>
          <p:nvPr/>
        </p:nvCxnSpPr>
        <p:spPr bwMode="auto">
          <a:xfrm flipH="1" flipV="1">
            <a:off x="2414048" y="4841590"/>
            <a:ext cx="645102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67 Conector recto de flecha"/>
          <p:cNvCxnSpPr>
            <a:stCxn id="13" idx="0"/>
            <a:endCxn id="10" idx="4"/>
          </p:cNvCxnSpPr>
          <p:nvPr/>
        </p:nvCxnSpPr>
        <p:spPr bwMode="auto">
          <a:xfrm flipH="1" flipV="1">
            <a:off x="3326417" y="4898633"/>
            <a:ext cx="7877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1" name="70 Conector recto de flecha"/>
          <p:cNvCxnSpPr>
            <a:stCxn id="14" idx="0"/>
            <a:endCxn id="11" idx="4"/>
          </p:cNvCxnSpPr>
          <p:nvPr/>
        </p:nvCxnSpPr>
        <p:spPr bwMode="auto">
          <a:xfrm flipV="1">
            <a:off x="829681" y="5690721"/>
            <a:ext cx="576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4" name="73 Conector recto de flecha"/>
          <p:cNvCxnSpPr>
            <a:stCxn id="15" idx="1"/>
            <a:endCxn id="12" idx="4"/>
          </p:cNvCxnSpPr>
          <p:nvPr/>
        </p:nvCxnSpPr>
        <p:spPr bwMode="auto">
          <a:xfrm flipH="1" flipV="1">
            <a:off x="2102280" y="5690721"/>
            <a:ext cx="382809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7" name="76 Conector recto de flecha"/>
          <p:cNvCxnSpPr>
            <a:stCxn id="15" idx="7"/>
            <a:endCxn id="13" idx="4"/>
          </p:cNvCxnSpPr>
          <p:nvPr/>
        </p:nvCxnSpPr>
        <p:spPr bwMode="auto">
          <a:xfrm flipV="1">
            <a:off x="3159631" y="5690721"/>
            <a:ext cx="245556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id="{15555135-D361-48DF-942B-1CB4ACFC7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Caminos de propiedades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268760"/>
            <a:ext cx="4392488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400" b="1">
                <a:sym typeface="Symbol" pitchFamily="18" charset="2"/>
              </a:rPr>
              <a:t>e:Ignacio      e:conoceA e:Francisco, e:Genaro.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e:Francisco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e:Genaro     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e:Carlos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e:Emilio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e:Hilario       e:conoceA e:Dionisio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e:Dionisio    e:conoceA e:Bernardo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e:Bernardo  e:conoceA e:Antonio .</a:t>
            </a:r>
          </a:p>
          <a:p>
            <a:pPr marL="342900" indent="-342900" algn="l"/>
            <a:endParaRPr lang="es-ES" sz="14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6016" y="1268760"/>
            <a:ext cx="4032448" cy="16561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>
                <a:sym typeface="Symbol" pitchFamily="18" charset="2"/>
              </a:rPr>
              <a:t>SELECT  DISTINCT ?p </a:t>
            </a:r>
            <a:endParaRPr lang="en-US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n-US" sz="1600" b="1">
                <a:sym typeface="Symbol" pitchFamily="18" charset="2"/>
              </a:rPr>
              <a:t>   ?p </a:t>
            </a:r>
            <a:r>
              <a:rPr lang="en-US" sz="1600" b="1">
                <a:solidFill>
                  <a:srgbClr val="FF0000"/>
                </a:solidFill>
                <a:sym typeface="Symbol" pitchFamily="18" charset="2"/>
              </a:rPr>
              <a:t>e:conoceA/e:conoceA </a:t>
            </a:r>
            <a:r>
              <a:rPr lang="en-US" sz="1600" b="1">
                <a:sym typeface="Symbol" pitchFamily="18" charset="2"/>
              </a:rPr>
              <a:t> e:Antonio.</a:t>
            </a:r>
            <a:endParaRPr lang="en-US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}</a:t>
            </a:r>
            <a:endParaRPr lang="es-ES" sz="1600" b="1" dirty="0">
              <a:sym typeface="Symbol" pitchFamily="18" charset="2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436096" y="3212976"/>
            <a:ext cx="2786082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p       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e:Dionisio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e:Francisco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70147" y="3861048"/>
            <a:ext cx="9900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Antonio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4581128"/>
            <a:ext cx="114554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Bernardo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61373" y="4509120"/>
            <a:ext cx="8818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Carlos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03542" y="4509120"/>
            <a:ext cx="84574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Emilio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5301208"/>
            <a:ext cx="1023825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Dionisio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04711" y="5301208"/>
            <a:ext cx="119513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Francisco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915816" y="5301208"/>
            <a:ext cx="978742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Genaro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6093296"/>
            <a:ext cx="86828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Hilario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345387" y="6093296"/>
            <a:ext cx="953946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Ignacio</a:t>
            </a:r>
          </a:p>
        </p:txBody>
      </p:sp>
      <p:cxnSp>
        <p:nvCxnSpPr>
          <p:cNvPr id="49" name="48 Conector recto de flecha"/>
          <p:cNvCxnSpPr>
            <a:stCxn id="8" idx="0"/>
            <a:endCxn id="7" idx="3"/>
          </p:cNvCxnSpPr>
          <p:nvPr/>
        </p:nvCxnSpPr>
        <p:spPr bwMode="auto">
          <a:xfrm flipV="1">
            <a:off x="824294" y="4193518"/>
            <a:ext cx="590837" cy="387610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0" name="49 Conector recto de flecha"/>
          <p:cNvCxnSpPr>
            <a:stCxn id="9" idx="0"/>
            <a:endCxn id="7" idx="4"/>
          </p:cNvCxnSpPr>
          <p:nvPr/>
        </p:nvCxnSpPr>
        <p:spPr bwMode="auto">
          <a:xfrm flipH="1" flipV="1">
            <a:off x="1765154" y="4250561"/>
            <a:ext cx="337126" cy="258559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3" name="52 Conector recto de flecha"/>
          <p:cNvCxnSpPr>
            <a:stCxn id="10" idx="0"/>
            <a:endCxn id="7" idx="5"/>
          </p:cNvCxnSpPr>
          <p:nvPr/>
        </p:nvCxnSpPr>
        <p:spPr bwMode="auto">
          <a:xfrm flipH="1" flipV="1">
            <a:off x="2115177" y="4193518"/>
            <a:ext cx="1211240" cy="315602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55 Conector recto de flecha"/>
          <p:cNvCxnSpPr>
            <a:stCxn id="11" idx="0"/>
            <a:endCxn id="8" idx="4"/>
          </p:cNvCxnSpPr>
          <p:nvPr/>
        </p:nvCxnSpPr>
        <p:spPr bwMode="auto">
          <a:xfrm flipH="1" flipV="1">
            <a:off x="824294" y="4970641"/>
            <a:ext cx="11147" cy="330567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9" name="58 Conector recto de flecha"/>
          <p:cNvCxnSpPr>
            <a:stCxn id="12" idx="0"/>
            <a:endCxn id="9" idx="4"/>
          </p:cNvCxnSpPr>
          <p:nvPr/>
        </p:nvCxnSpPr>
        <p:spPr bwMode="auto">
          <a:xfrm flipV="1">
            <a:off x="2102280" y="4898633"/>
            <a:ext cx="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2" name="61 Conector recto de flecha"/>
          <p:cNvCxnSpPr>
            <a:stCxn id="12" idx="7"/>
            <a:endCxn id="10" idx="3"/>
          </p:cNvCxnSpPr>
          <p:nvPr/>
        </p:nvCxnSpPr>
        <p:spPr bwMode="auto">
          <a:xfrm flipV="1">
            <a:off x="2524825" y="4841590"/>
            <a:ext cx="502574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5" name="64 Conector recto de flecha"/>
          <p:cNvCxnSpPr>
            <a:stCxn id="13" idx="1"/>
            <a:endCxn id="9" idx="5"/>
          </p:cNvCxnSpPr>
          <p:nvPr/>
        </p:nvCxnSpPr>
        <p:spPr bwMode="auto">
          <a:xfrm flipH="1" flipV="1">
            <a:off x="2414048" y="4841590"/>
            <a:ext cx="645102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67 Conector recto de flecha"/>
          <p:cNvCxnSpPr>
            <a:stCxn id="13" idx="0"/>
            <a:endCxn id="10" idx="4"/>
          </p:cNvCxnSpPr>
          <p:nvPr/>
        </p:nvCxnSpPr>
        <p:spPr bwMode="auto">
          <a:xfrm flipH="1" flipV="1">
            <a:off x="3326417" y="4898633"/>
            <a:ext cx="7877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1" name="70 Conector recto de flecha"/>
          <p:cNvCxnSpPr>
            <a:stCxn id="14" idx="0"/>
            <a:endCxn id="11" idx="4"/>
          </p:cNvCxnSpPr>
          <p:nvPr/>
        </p:nvCxnSpPr>
        <p:spPr bwMode="auto">
          <a:xfrm flipV="1">
            <a:off x="829681" y="5690721"/>
            <a:ext cx="576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4" name="73 Conector recto de flecha"/>
          <p:cNvCxnSpPr>
            <a:stCxn id="15" idx="1"/>
            <a:endCxn id="12" idx="4"/>
          </p:cNvCxnSpPr>
          <p:nvPr/>
        </p:nvCxnSpPr>
        <p:spPr bwMode="auto">
          <a:xfrm flipH="1" flipV="1">
            <a:off x="2102280" y="5690721"/>
            <a:ext cx="382809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7" name="76 Conector recto de flecha"/>
          <p:cNvCxnSpPr>
            <a:stCxn id="15" idx="7"/>
            <a:endCxn id="13" idx="4"/>
          </p:cNvCxnSpPr>
          <p:nvPr/>
        </p:nvCxnSpPr>
        <p:spPr bwMode="auto">
          <a:xfrm flipV="1">
            <a:off x="3159631" y="5690721"/>
            <a:ext cx="245556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id="{281D96A4-B1AB-4FCD-85B6-46393FDC9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Caminos de propiedades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512" y="1268760"/>
            <a:ext cx="4392488" cy="1944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s-ES" sz="1400" b="1">
                <a:sym typeface="Symbol" pitchFamily="18" charset="2"/>
              </a:rPr>
              <a:t>e:Ignacio      e:conoceA e:Francisco, e:Genaro.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e:Francisco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e:Genaro      e:conoceA e:Carlos, e:Emilio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e:Carlos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e:Emilio       e:conoceA e:Antonio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e:Hilario       e:conoceA e:Dionisio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e:Dionisio    e:conoceA e:Bernardo .</a:t>
            </a:r>
          </a:p>
          <a:p>
            <a:pPr marL="342900" indent="-342900" algn="l"/>
            <a:r>
              <a:rPr lang="es-ES" sz="1400" b="1">
                <a:sym typeface="Symbol" pitchFamily="18" charset="2"/>
              </a:rPr>
              <a:t>e:Bernardo  e:conoceA e:Antonio .</a:t>
            </a:r>
          </a:p>
          <a:p>
            <a:pPr marL="342900" indent="-342900" algn="l"/>
            <a:endParaRPr lang="es-ES" sz="1400" b="1"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6016" y="1268760"/>
            <a:ext cx="4248472" cy="18722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600" b="1" dirty="0"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SELECT  ?p 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{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   ?p </a:t>
            </a:r>
            <a:r>
              <a:rPr lang="en-US" sz="1600" b="1" dirty="0">
                <a:solidFill>
                  <a:srgbClr val="FF0000"/>
                </a:solidFill>
                <a:sym typeface="Symbol" pitchFamily="18" charset="2"/>
              </a:rPr>
              <a:t>e:conoceA/^e:conoceA </a:t>
            </a:r>
            <a:r>
              <a:rPr lang="en-US" sz="1600" b="1" dirty="0">
                <a:sym typeface="Symbol" pitchFamily="18" charset="2"/>
              </a:rPr>
              <a:t> e:Francisco.</a:t>
            </a: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  FILTER  (?p != e:Francisco)</a:t>
            </a:r>
            <a:endParaRPr lang="es-ES" sz="1600" b="1" dirty="0">
              <a:sym typeface="Symbol" pitchFamily="18" charset="2"/>
            </a:endParaRPr>
          </a:p>
          <a:p>
            <a:pPr marL="342900" indent="-342900" algn="l"/>
            <a:r>
              <a:rPr lang="en-US" sz="1600" b="1" dirty="0">
                <a:sym typeface="Symbol" pitchFamily="18" charset="2"/>
              </a:rPr>
              <a:t>}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436096" y="3212976"/>
            <a:ext cx="278608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p       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===============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| e:Genaro    |</a:t>
            </a:r>
          </a:p>
          <a:p>
            <a:pPr algn="l"/>
            <a:r>
              <a:rPr lang="pt-BR" sz="1600">
                <a:latin typeface="Courier New" pitchFamily="49" charset="0"/>
                <a:cs typeface="Courier New" pitchFamily="49" charset="0"/>
              </a:rPr>
              <a:t>---------------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70147" y="3861048"/>
            <a:ext cx="9900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Antonio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51520" y="4581128"/>
            <a:ext cx="114554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Bernardo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661373" y="4509120"/>
            <a:ext cx="881814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Carlos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903542" y="4509120"/>
            <a:ext cx="84574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Emilio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23528" y="5301208"/>
            <a:ext cx="1023825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Dionisio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504711" y="5301208"/>
            <a:ext cx="1195138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Francisco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915816" y="5301208"/>
            <a:ext cx="978742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Genaro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395536" y="6093296"/>
            <a:ext cx="868289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Hilario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345387" y="6093296"/>
            <a:ext cx="953946" cy="3895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/>
              <a:t>Ignacio</a:t>
            </a:r>
          </a:p>
        </p:txBody>
      </p:sp>
      <p:cxnSp>
        <p:nvCxnSpPr>
          <p:cNvPr id="49" name="48 Conector recto de flecha"/>
          <p:cNvCxnSpPr>
            <a:stCxn id="8" idx="0"/>
            <a:endCxn id="7" idx="3"/>
          </p:cNvCxnSpPr>
          <p:nvPr/>
        </p:nvCxnSpPr>
        <p:spPr bwMode="auto">
          <a:xfrm flipV="1">
            <a:off x="824294" y="4193518"/>
            <a:ext cx="590837" cy="387610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0" name="49 Conector recto de flecha"/>
          <p:cNvCxnSpPr>
            <a:stCxn id="9" idx="0"/>
            <a:endCxn id="7" idx="4"/>
          </p:cNvCxnSpPr>
          <p:nvPr/>
        </p:nvCxnSpPr>
        <p:spPr bwMode="auto">
          <a:xfrm flipH="1" flipV="1">
            <a:off x="1765154" y="4250561"/>
            <a:ext cx="337126" cy="258559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3" name="52 Conector recto de flecha"/>
          <p:cNvCxnSpPr>
            <a:stCxn id="10" idx="0"/>
            <a:endCxn id="7" idx="5"/>
          </p:cNvCxnSpPr>
          <p:nvPr/>
        </p:nvCxnSpPr>
        <p:spPr bwMode="auto">
          <a:xfrm flipH="1" flipV="1">
            <a:off x="2115177" y="4193518"/>
            <a:ext cx="1211240" cy="315602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6" name="55 Conector recto de flecha"/>
          <p:cNvCxnSpPr>
            <a:stCxn id="11" idx="0"/>
            <a:endCxn id="8" idx="4"/>
          </p:cNvCxnSpPr>
          <p:nvPr/>
        </p:nvCxnSpPr>
        <p:spPr bwMode="auto">
          <a:xfrm flipH="1" flipV="1">
            <a:off x="824294" y="4970641"/>
            <a:ext cx="11147" cy="330567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59" name="58 Conector recto de flecha"/>
          <p:cNvCxnSpPr>
            <a:stCxn id="12" idx="0"/>
            <a:endCxn id="9" idx="4"/>
          </p:cNvCxnSpPr>
          <p:nvPr/>
        </p:nvCxnSpPr>
        <p:spPr bwMode="auto">
          <a:xfrm flipV="1">
            <a:off x="2102280" y="4898633"/>
            <a:ext cx="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2" name="61 Conector recto de flecha"/>
          <p:cNvCxnSpPr>
            <a:stCxn id="12" idx="7"/>
            <a:endCxn id="10" idx="3"/>
          </p:cNvCxnSpPr>
          <p:nvPr/>
        </p:nvCxnSpPr>
        <p:spPr bwMode="auto">
          <a:xfrm flipV="1">
            <a:off x="2524825" y="4841590"/>
            <a:ext cx="502574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5" name="64 Conector recto de flecha"/>
          <p:cNvCxnSpPr>
            <a:stCxn id="13" idx="1"/>
            <a:endCxn id="9" idx="5"/>
          </p:cNvCxnSpPr>
          <p:nvPr/>
        </p:nvCxnSpPr>
        <p:spPr bwMode="auto">
          <a:xfrm flipH="1" flipV="1">
            <a:off x="2414048" y="4841590"/>
            <a:ext cx="645102" cy="516661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68" name="67 Conector recto de flecha"/>
          <p:cNvCxnSpPr>
            <a:stCxn id="13" idx="0"/>
            <a:endCxn id="10" idx="4"/>
          </p:cNvCxnSpPr>
          <p:nvPr/>
        </p:nvCxnSpPr>
        <p:spPr bwMode="auto">
          <a:xfrm flipH="1" flipV="1">
            <a:off x="3326417" y="4898633"/>
            <a:ext cx="7877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1" name="70 Conector recto de flecha"/>
          <p:cNvCxnSpPr>
            <a:stCxn id="14" idx="0"/>
            <a:endCxn id="11" idx="4"/>
          </p:cNvCxnSpPr>
          <p:nvPr/>
        </p:nvCxnSpPr>
        <p:spPr bwMode="auto">
          <a:xfrm flipV="1">
            <a:off x="829681" y="5690721"/>
            <a:ext cx="5760" cy="402575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4" name="73 Conector recto de flecha"/>
          <p:cNvCxnSpPr>
            <a:stCxn id="15" idx="1"/>
            <a:endCxn id="12" idx="4"/>
          </p:cNvCxnSpPr>
          <p:nvPr/>
        </p:nvCxnSpPr>
        <p:spPr bwMode="auto">
          <a:xfrm flipH="1" flipV="1">
            <a:off x="2102280" y="5690721"/>
            <a:ext cx="382809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77" name="76 Conector recto de flecha"/>
          <p:cNvCxnSpPr>
            <a:stCxn id="15" idx="7"/>
            <a:endCxn id="13" idx="4"/>
          </p:cNvCxnSpPr>
          <p:nvPr/>
        </p:nvCxnSpPr>
        <p:spPr bwMode="auto">
          <a:xfrm flipV="1">
            <a:off x="3159631" y="5690721"/>
            <a:ext cx="245556" cy="459618"/>
          </a:xfrm>
          <a:prstGeom prst="straightConnector1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pic>
        <p:nvPicPr>
          <p:cNvPr id="26" name="Imagen 25">
            <a:extLst>
              <a:ext uri="{FF2B5EF4-FFF2-40B4-BE49-F238E27FC236}">
                <a16:creationId xmlns:a16="http://schemas.microsoft.com/office/drawing/2014/main" id="{669FB698-F80F-40AC-A7B0-5D6BE6197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Actualizaciones</a:t>
            </a:r>
            <a:br>
              <a:rPr lang="es-ES" dirty="0"/>
            </a:br>
            <a:r>
              <a:rPr lang="es-ES" dirty="0"/>
              <a:t>SPARQL </a:t>
            </a:r>
            <a:r>
              <a:rPr lang="es-ES" dirty="0" err="1"/>
              <a:t>Update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1654794-4266-403B-971D-67A95833B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 de grafos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47800"/>
            <a:ext cx="8206680" cy="5041380"/>
          </a:xfrm>
        </p:spPr>
        <p:txBody>
          <a:bodyPr/>
          <a:lstStyle/>
          <a:p>
            <a:r>
              <a:rPr lang="es-ES" dirty="0"/>
              <a:t>Actualización</a:t>
            </a:r>
          </a:p>
          <a:p>
            <a:pPr lvl="1"/>
            <a:r>
              <a:rPr lang="es-ES" dirty="0"/>
              <a:t>INSERT DATA   	 = insertar tripletas</a:t>
            </a:r>
          </a:p>
          <a:p>
            <a:pPr lvl="1"/>
            <a:r>
              <a:rPr lang="es-ES" dirty="0"/>
              <a:t>DELETE/INSERT… = borrar/insertar tripletas condicionalmente</a:t>
            </a:r>
          </a:p>
          <a:p>
            <a:pPr lvl="1"/>
            <a:r>
              <a:rPr lang="es-ES" dirty="0"/>
              <a:t>DELETE DATA 	 = borrar tripletas</a:t>
            </a:r>
          </a:p>
          <a:p>
            <a:pPr lvl="1"/>
            <a:r>
              <a:rPr lang="es-ES" dirty="0"/>
              <a:t>LOAD		  = cargar tripletas de un documento</a:t>
            </a:r>
          </a:p>
          <a:p>
            <a:pPr lvl="1"/>
            <a:r>
              <a:rPr lang="es-ES" dirty="0"/>
              <a:t>CLEAR		  = borrar todas las tripletas de un grafo</a:t>
            </a:r>
          </a:p>
          <a:p>
            <a:r>
              <a:rPr lang="es-ES" dirty="0"/>
              <a:t>Gestión de grafos</a:t>
            </a:r>
          </a:p>
          <a:p>
            <a:pPr lvl="1"/>
            <a:r>
              <a:rPr lang="es-ES" dirty="0"/>
              <a:t>CREATE		= crear grafo</a:t>
            </a:r>
          </a:p>
          <a:p>
            <a:pPr lvl="1"/>
            <a:r>
              <a:rPr lang="es-ES" dirty="0"/>
              <a:t>DROP		= eliminar grafo</a:t>
            </a:r>
          </a:p>
          <a:p>
            <a:pPr lvl="1"/>
            <a:r>
              <a:rPr lang="es-ES" dirty="0"/>
              <a:t>COPY…TO…	= copiar grafo</a:t>
            </a:r>
          </a:p>
          <a:p>
            <a:pPr lvl="1"/>
            <a:r>
              <a:rPr lang="es-ES" dirty="0"/>
              <a:t>MOVE…TO…	= mover grafo</a:t>
            </a:r>
          </a:p>
          <a:p>
            <a:pPr lvl="1"/>
            <a:r>
              <a:rPr lang="es-ES" dirty="0"/>
              <a:t>ADD		= insertar todos los datos de un grafo en otro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A7E0B67-1118-49CA-BAC8-3C3E5A558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Inserción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 dirty="0"/>
              <a:t>INSERT DATA permite insertar tripletas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7664" y="2348880"/>
            <a:ext cx="4824536" cy="38884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INSERT DATA 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{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e:ana e:nombre "Ana".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e:ana e:edad   18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e:ana e:nota   8 .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e:juan e:nombre "Juan Manuel".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e:juan e:edad   20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e:juan e:nota   7 .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C32782F-5A72-4A26-9541-DC8DAF248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Inserción en un grafo concreto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963"/>
          </a:xfrm>
        </p:spPr>
        <p:txBody>
          <a:bodyPr/>
          <a:lstStyle/>
          <a:p>
            <a:r>
              <a:rPr lang="es-ES" dirty="0"/>
              <a:t>INSERT DATA puede especificar el grafo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123728" y="2492896"/>
            <a:ext cx="5112568" cy="35283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g: &lt;http://grafos.org#&gt;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INSERT DATA 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{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GRAPH g:g1 {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 e:ana e:nombre "Ana".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 e:ana e:edad   18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 e:ana e:nota   8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}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661263B-34B5-42F7-8DB7-F433057BF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34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Inserción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r>
              <a:rPr lang="es-ES" dirty="0"/>
              <a:t>INSERT permite insertar tripletas en un grafo.</a:t>
            </a:r>
          </a:p>
          <a:p>
            <a:pPr lvl="1"/>
            <a:r>
              <a:rPr lang="es-ES" dirty="0"/>
              <a:t>Requiere una cláusula WHERE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7704" y="2708920"/>
            <a:ext cx="5544616" cy="30963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pt-BR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INSERT</a:t>
            </a:r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 {</a:t>
            </a:r>
          </a:p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   ?p e:nombreNota "</a:t>
            </a:r>
            <a:r>
              <a:rPr lang="pt-BR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Notable</a:t>
            </a:r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".</a:t>
            </a:r>
          </a:p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  <a:p>
            <a:pPr marL="342900" indent="-342900" algn="l"/>
            <a:r>
              <a:rPr lang="pt-BR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WHERE</a:t>
            </a:r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 {</a:t>
            </a:r>
          </a:p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   ?p e:nota ?nota .</a:t>
            </a:r>
          </a:p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   FILTER (?nota &gt;= 7 &amp;&amp; ?nota &lt; 9)</a:t>
            </a:r>
          </a:p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425BBA3-ADB8-44D9-A03D-1B626222B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Carga de grafo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r>
              <a:rPr lang="es-ES" dirty="0">
                <a:solidFill>
                  <a:srgbClr val="0066CC"/>
                </a:solidFill>
              </a:rPr>
              <a:t>LOAD</a:t>
            </a:r>
            <a:r>
              <a:rPr lang="es-ES" dirty="0"/>
              <a:t> permite cargar todas las tripletas existentes en una URI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7664" y="3284984"/>
            <a:ext cx="6768752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LOAD &lt;http://www.di.uniovi.es/~labra/labraFoaf.</a:t>
            </a:r>
            <a:r>
              <a:rPr lang="pt-BR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rdf</a:t>
            </a:r>
            <a:r>
              <a:rPr lang="pt-BR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&gt;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6A79C3-D439-4427-820A-32F138A88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RDF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04863"/>
          </a:xfrm>
        </p:spPr>
        <p:txBody>
          <a:bodyPr/>
          <a:lstStyle/>
          <a:p>
            <a:pPr>
              <a:buNone/>
            </a:pPr>
            <a:r>
              <a:rPr lang="es-ES" dirty="0"/>
              <a:t>RDF = Modelo de grafo</a:t>
            </a:r>
          </a:p>
          <a:p>
            <a:pPr>
              <a:buNone/>
            </a:pPr>
            <a:r>
              <a:rPr lang="es-ES" dirty="0"/>
              <a:t>Diferentes sintaxis: </a:t>
            </a:r>
            <a:r>
              <a:rPr lang="es-ES" dirty="0" err="1"/>
              <a:t>Turtle</a:t>
            </a:r>
            <a:r>
              <a:rPr lang="es-ES" dirty="0"/>
              <a:t>, RDF/XML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23454" y="2492896"/>
            <a:ext cx="7848599" cy="3993683"/>
            <a:chOff x="24" y="1867"/>
            <a:chExt cx="4944" cy="1366"/>
          </a:xfrm>
        </p:grpSpPr>
        <p:sp>
          <p:nvSpPr>
            <p:cNvPr id="5" name="Rectangle 54"/>
            <p:cNvSpPr>
              <a:spLocks noChangeArrowheads="1"/>
            </p:cNvSpPr>
            <p:nvPr/>
          </p:nvSpPr>
          <p:spPr bwMode="auto">
            <a:xfrm>
              <a:off x="24" y="2060"/>
              <a:ext cx="4944" cy="117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 algn="l"/>
              <a:r>
                <a:rPr lang="en-GB" sz="1800" dirty="0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@prefix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dc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&lt;</a:t>
              </a:r>
              <a:r>
                <a:rPr lang="en-GB" sz="1800" u="sng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http://purl.org/dc/terms/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&gt;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@prefix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&lt;</a:t>
              </a:r>
              <a:r>
                <a:rPr lang="en-GB" sz="1800" u="sng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http://uniovi.es/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&gt;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@prefix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rdf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&lt;</a:t>
              </a:r>
              <a:r>
                <a:rPr lang="en-GB" sz="1800" u="sng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http://www.w3.org/1999/02/22-rdf-syntax-ns#</a:t>
              </a:r>
              <a:r>
                <a:rPr lang="en-GB" sz="1800" dirty="0">
                  <a:solidFill>
                    <a:srgbClr val="8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&gt;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 </a:t>
              </a: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biologia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dc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creator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juan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biologia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dc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creator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ana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quimica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dc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creator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ana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quimica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dc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creator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luis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derecho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dc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creator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luis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ana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rdf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type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Profesor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juan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rdf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type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Profesor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luis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rdf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type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   </a:t>
              </a:r>
              <a:r>
                <a:rPr lang="en-GB" sz="1800" dirty="0" err="1">
                  <a:solidFill>
                    <a:srgbClr val="00404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uni</a:t>
              </a:r>
              <a:r>
                <a:rPr lang="en-GB" sz="1800" dirty="0" err="1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:</a:t>
              </a:r>
              <a:r>
                <a:rPr lang="en-GB" sz="1800" dirty="0" err="1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Becario</a:t>
              </a:r>
              <a:r>
                <a:rPr lang="en-GB" sz="1800" dirty="0">
                  <a:solidFill>
                    <a:srgbClr val="00000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 </a:t>
              </a:r>
              <a:r>
                <a:rPr lang="en-GB" sz="1800" dirty="0">
                  <a:solidFill>
                    <a:srgbClr val="0080C0"/>
                  </a:solidFill>
                  <a:highlight>
                    <a:srgbClr val="FFFFFF"/>
                  </a:highlight>
                  <a:latin typeface="Consolas" panose="020B0609020204030204" pitchFamily="49" charset="0"/>
                </a:rPr>
                <a:t>.</a:t>
              </a:r>
              <a:endPara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endParaRPr>
            </a:p>
            <a:p>
              <a:pPr algn="l"/>
              <a:endParaRPr lang="es-ES" sz="18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" name="Text Box 55"/>
            <p:cNvSpPr txBox="1">
              <a:spLocks noChangeArrowheads="1"/>
            </p:cNvSpPr>
            <p:nvPr/>
          </p:nvSpPr>
          <p:spPr bwMode="auto">
            <a:xfrm>
              <a:off x="568" y="1867"/>
              <a:ext cx="137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s-ES" sz="2000" dirty="0">
                  <a:solidFill>
                    <a:schemeClr val="accent2">
                      <a:lumMod val="50000"/>
                    </a:schemeClr>
                  </a:solidFill>
                </a:rPr>
                <a:t>Ejemplo en </a:t>
              </a:r>
              <a:r>
                <a:rPr lang="es-ES" sz="2000" dirty="0" err="1">
                  <a:solidFill>
                    <a:schemeClr val="accent2">
                      <a:lumMod val="50000"/>
                    </a:schemeClr>
                  </a:solidFill>
                </a:rPr>
                <a:t>Turtle</a:t>
              </a:r>
              <a:endParaRPr lang="es-ES" sz="20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0EA11C8B-C796-41CC-82FA-76FB8932D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Borrado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 dirty="0"/>
              <a:t>DELETE DATA permite eliminar tripletas de un grafo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7704" y="2420888"/>
            <a:ext cx="5472608" cy="21602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pt-BR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pt-BR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DELETE DATA</a:t>
            </a:r>
          </a:p>
          <a:p>
            <a:pPr marL="342900" indent="-342900" algn="l"/>
            <a:r>
              <a:rPr lang="en-US" dirty="0">
                <a:latin typeface="Consolas" pitchFamily="49" charset="0"/>
                <a:cs typeface="Consolas" pitchFamily="49" charset="0"/>
                <a:sym typeface="Symbol" pitchFamily="18" charset="2"/>
              </a:rPr>
              <a:t>{ </a:t>
            </a:r>
          </a:p>
          <a:p>
            <a:pPr marL="342900" indent="-342900" algn="l"/>
            <a:r>
              <a:rPr lang="en-US" dirty="0">
                <a:latin typeface="Consolas" pitchFamily="49" charset="0"/>
                <a:cs typeface="Consolas" pitchFamily="49" charset="0"/>
                <a:sym typeface="Symbol" pitchFamily="18" charset="2"/>
              </a:rPr>
              <a:t>   e:luis e:nota 5 . </a:t>
            </a:r>
          </a:p>
          <a:p>
            <a:pPr marL="342900" indent="-342900" algn="l"/>
            <a:r>
              <a:rPr lang="en-US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83768" y="5013176"/>
            <a:ext cx="5061835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/>
              <a:t>NOTA</a:t>
            </a:r>
            <a:r>
              <a:rPr lang="es-ES" dirty="0"/>
              <a:t>: DELETE DATA No admite variables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3BBF433-E9A7-4E45-AE22-59FE25D17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Borrado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r>
              <a:rPr lang="es-ES" dirty="0"/>
              <a:t>DELETE WHERE permite eliminar tripletas de un grafo especificando una condición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7704" y="2420888"/>
            <a:ext cx="6264696" cy="30963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e: &lt;http://ejemplo.org#&gt;</a:t>
            </a:r>
          </a:p>
          <a:p>
            <a:pPr marL="342900" indent="-342900" algn="l"/>
            <a:endParaRPr lang="it-IT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it-IT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DELETE </a:t>
            </a:r>
          </a:p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{ ?x e:nota ?nota . }</a:t>
            </a:r>
          </a:p>
          <a:p>
            <a:pPr marL="342900" indent="-342900" algn="l"/>
            <a:r>
              <a:rPr lang="it-IT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WHERE </a:t>
            </a:r>
          </a:p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 {</a:t>
            </a:r>
          </a:p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  ?x e:nota ?nota .</a:t>
            </a:r>
          </a:p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  FILTER (?nota &gt;= 8)</a:t>
            </a:r>
          </a:p>
          <a:p>
            <a:pPr marL="342900" indent="-342900" algn="l"/>
            <a:r>
              <a:rPr lang="it-IT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CAB6A2A-4C65-4CB9-97E6-8F52E8D33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Actualización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0997"/>
          </a:xfrm>
        </p:spPr>
        <p:txBody>
          <a:bodyPr/>
          <a:lstStyle/>
          <a:p>
            <a:r>
              <a:rPr lang="es-ES" dirty="0"/>
              <a:t>DELETE/INSERT permite actualizar tripletas de un grafo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63688" y="3284984"/>
            <a:ext cx="5328592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PREFIX e: &lt;http://ejemplo.org#&gt;</a:t>
            </a:r>
          </a:p>
          <a:p>
            <a:pPr algn="l"/>
            <a:endParaRPr lang="es-ES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dirty="0">
                <a:latin typeface="Consolas" pitchFamily="49" charset="0"/>
                <a:cs typeface="Consolas" pitchFamily="49" charset="0"/>
              </a:rPr>
              <a:t>   { ?x e:edad ?edad    }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INSERT</a:t>
            </a:r>
            <a:r>
              <a:rPr lang="es-ES" dirty="0">
                <a:latin typeface="Consolas" pitchFamily="49" charset="0"/>
                <a:cs typeface="Consolas" pitchFamily="49" charset="0"/>
              </a:rPr>
              <a:t>   { ?x e:edad ?edad1  }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s-E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  ?x e:edad ?edad .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  BIND((?edad + 1) AS ?edad1)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331640" y="2564904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Ejemplo: incrementar la edad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279EB38-10E4-4DC0-865C-26E061069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Borrado total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677656"/>
          </a:xfrm>
        </p:spPr>
        <p:txBody>
          <a:bodyPr/>
          <a:lstStyle/>
          <a:p>
            <a:r>
              <a:rPr lang="es-ES" dirty="0"/>
              <a:t>CLEAR borra todas las tripletas</a:t>
            </a:r>
          </a:p>
          <a:p>
            <a:endParaRPr lang="es-ES" dirty="0"/>
          </a:p>
          <a:p>
            <a:r>
              <a:rPr lang="es-ES" dirty="0"/>
              <a:t>Puede indicarse el conjunto de datos</a:t>
            </a:r>
          </a:p>
          <a:p>
            <a:r>
              <a:rPr lang="es-ES" dirty="0"/>
              <a:t>CLEAR g                 = Borra grafo g</a:t>
            </a:r>
          </a:p>
          <a:p>
            <a:r>
              <a:rPr lang="es-ES" dirty="0"/>
              <a:t>CLEAR DEFAULT   = Borra grafo actual</a:t>
            </a:r>
          </a:p>
          <a:p>
            <a:r>
              <a:rPr lang="es-ES" dirty="0"/>
              <a:t>CLEAR ALL             = Borra todos los grafos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A24332A-28D9-4556-99F6-3733A3BF8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Consulta universal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 dirty="0"/>
              <a:t>Para ver todas las tripletas de la base de datos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691680" y="2836063"/>
            <a:ext cx="54006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PREFIX e: &lt;http://ejemplo.org#&gt;</a:t>
            </a:r>
          </a:p>
          <a:p>
            <a:pPr algn="l"/>
            <a:endParaRPr lang="es-ES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SELECT * 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WHERE { 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  ?x ?p ?y </a:t>
            </a:r>
          </a:p>
          <a:p>
            <a:pPr algn="l"/>
            <a:r>
              <a:rPr lang="es-E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2381BCB-1CDC-4A0D-8DBC-804DB6F31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673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Acceso a servicios remotos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r>
              <a:rPr lang="es-ES"/>
              <a:t>SERVICE uri = indica un endpoint SPARQL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63588" y="2083869"/>
            <a:ext cx="7416824" cy="38884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dbo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&lt;http://dbpedia.org/ontology/&gt;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rdf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&lt;http://www.w3.org/1999/02/22-rdf-syntax-ns#&gt;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PREFIX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rdfs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: &lt;http://www.w3.org/2000/01/rdf-schema#&gt;</a:t>
            </a:r>
          </a:p>
          <a:p>
            <a:pPr marL="342900" indent="-342900" algn="l"/>
            <a:endParaRPr lang="en-US" sz="1800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SELECT 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nombre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WHERE {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  <a:sym typeface="Symbol" pitchFamily="18" charset="2"/>
              </a:rPr>
              <a:t>SERVICE &lt;http://dbpedia.org/sparql&gt;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{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SELECT 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nombre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WHERE {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pais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rdf:type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dbo:Country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pais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rdfs:label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nombre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.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  FILTER (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lang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(?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nombre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)='</a:t>
            </a:r>
            <a:r>
              <a:rPr lang="en-US" sz="1800" dirty="0" err="1">
                <a:latin typeface="Consolas" pitchFamily="49" charset="0"/>
                <a:cs typeface="Consolas" pitchFamily="49" charset="0"/>
                <a:sym typeface="Symbol" pitchFamily="18" charset="2"/>
              </a:rPr>
              <a:t>es'</a:t>
            </a:r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)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 }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 }</a:t>
            </a:r>
          </a:p>
          <a:p>
            <a:pPr marL="342900" indent="-342900" algn="l"/>
            <a:r>
              <a:rPr lang="en-US" sz="1800" dirty="0">
                <a:latin typeface="Consolas" pitchFamily="49" charset="0"/>
                <a:cs typeface="Consolas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03848" y="595152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Lista de terminales SPARQL</a:t>
            </a:r>
          </a:p>
          <a:p>
            <a:r>
              <a:rPr lang="es-ES" dirty="0"/>
              <a:t>http://esw.w3.org/topic/SparqlEndpoints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7A01BFE-3BE0-4AF5-8146-25F90664B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Consultas federadas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6657032" cy="904863"/>
          </a:xfrm>
        </p:spPr>
        <p:txBody>
          <a:bodyPr/>
          <a:lstStyle/>
          <a:p>
            <a:r>
              <a:rPr lang="es-ES" dirty="0"/>
              <a:t>Combinando </a:t>
            </a:r>
          </a:p>
          <a:p>
            <a:r>
              <a:rPr lang="es-ES" dirty="0"/>
              <a:t>   resultados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71800" y="1052736"/>
            <a:ext cx="6085184" cy="569386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PREFIX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imdb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: &lt;http://data.linkedmdb.org/resource/movie/&gt;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PREFIX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dcterms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: &lt;http://purl.org/dc/terms/&gt;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PREFIX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dbpo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: &lt;http://dbpedia.org/ontology/&gt;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PREFIX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rdfs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: &lt;http://www.w3.org/2000/01/rdf-schema#&gt;</a:t>
            </a:r>
          </a:p>
          <a:p>
            <a:pPr algn="l"/>
            <a:endParaRPr lang="es-ES" sz="1400" dirty="0">
              <a:latin typeface="Consolas" pitchFamily="49" charset="0"/>
              <a:cs typeface="Consolas" pitchFamily="49" charset="0"/>
            </a:endParaRP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SELECT * { 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{ </a:t>
            </a:r>
            <a:r>
              <a:rPr lang="es-ES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SERVICE &lt;http://dbpedia.org/sparql&gt;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{ SELECT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fechaNacim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nombreMujer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WHERE {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?actor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rdfs:label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"Javier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Bardem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"@en 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dbpo:birthDate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fechaNacim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dbpo:spouse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  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mujerURI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.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mujerURI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rdfs:label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nombreMujer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.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FILTER (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lang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(?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nombreMujer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) = "en" )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{ </a:t>
            </a:r>
            <a:r>
              <a:rPr lang="es-ES" sz="1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SERVICE &lt;http://data.linkedmdb.org/sparql&gt;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{ SELECT ?peli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fechaPeli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WHERE {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?actor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imdb:actor_name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"Javier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Bardem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".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movie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imdb:actor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?actor 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	        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dcterms:title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?peli ;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dcterms:date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?</a:t>
            </a:r>
            <a:r>
              <a:rPr lang="es-ES" sz="1400" dirty="0" err="1">
                <a:latin typeface="Consolas" pitchFamily="49" charset="0"/>
                <a:cs typeface="Consolas" pitchFamily="49" charset="0"/>
              </a:rPr>
              <a:t>fechaPeli</a:t>
            </a:r>
            <a:r>
              <a:rPr lang="es-ES" sz="1400" dirty="0">
                <a:latin typeface="Consolas" pitchFamily="49" charset="0"/>
                <a:cs typeface="Consolas" pitchFamily="49" charset="0"/>
              </a:rPr>
              <a:t> .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/>
            <a:r>
              <a:rPr lang="es-E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-36512" y="3284984"/>
            <a:ext cx="309634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s-ES" sz="1600"/>
              <a:t>DBPedia: </a:t>
            </a:r>
            <a:r>
              <a:rPr lang="es-ES" sz="1600">
                <a:solidFill>
                  <a:srgbClr val="0066CC"/>
                </a:solidFill>
              </a:rPr>
              <a:t>http://dbpedia.org</a:t>
            </a:r>
          </a:p>
          <a:p>
            <a:pPr algn="l"/>
            <a:r>
              <a:rPr lang="es-ES" sz="1600"/>
              <a:t>IMDB: </a:t>
            </a:r>
            <a:r>
              <a:rPr lang="es-ES" sz="1600">
                <a:solidFill>
                  <a:srgbClr val="0066CC"/>
                </a:solidFill>
              </a:rPr>
              <a:t>http://data.linkedmdb.org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DC630AD-E8B2-4BA5-A1E8-91558920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2592287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Validación de RDF mediante SPARQL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447800"/>
            <a:ext cx="8206680" cy="1274195"/>
          </a:xfrm>
        </p:spPr>
        <p:txBody>
          <a:bodyPr/>
          <a:lstStyle/>
          <a:p>
            <a:r>
              <a:rPr lang="es-ES" dirty="0"/>
              <a:t>Ejemplo: </a:t>
            </a:r>
          </a:p>
          <a:p>
            <a:r>
              <a:rPr lang="es-ES" sz="2000" i="1" dirty="0"/>
              <a:t>Una persona tiene una edad (entero) y uno </a:t>
            </a:r>
            <a:r>
              <a:rPr lang="es-ES" sz="2000" i="1" dirty="0" err="1"/>
              <a:t>ó</a:t>
            </a:r>
            <a:r>
              <a:rPr lang="es-ES" sz="2000" i="1" dirty="0"/>
              <a:t> más nombres (</a:t>
            </a:r>
            <a:r>
              <a:rPr lang="es-ES" sz="2000" i="1" dirty="0" err="1"/>
              <a:t>string</a:t>
            </a:r>
            <a:r>
              <a:rPr lang="es-ES" sz="2000" i="1" dirty="0"/>
              <a:t>)</a:t>
            </a:r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483768" y="2409137"/>
            <a:ext cx="2709396" cy="984885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   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</a:t>
            </a:r>
          </a:p>
          <a:p>
            <a:pPr lvl="0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foaf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xsd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:integer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foaf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kern="0" noProof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xsd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:string+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608355" y="3994042"/>
            <a:ext cx="5199676" cy="1631216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lang="en-GB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:john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sz="2000" kern="0" dirty="0" err="1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0" algn="l">
              <a:defRPr/>
            </a:pP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GB" sz="2000" kern="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sz="2000" kern="0" dirty="0" err="1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"John" .</a:t>
            </a:r>
          </a:p>
          <a:p>
            <a:pPr lvl="0" algn="l">
              <a:defRPr/>
            </a:pP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 algn="l">
              <a:defRPr/>
            </a:pPr>
            <a:r>
              <a:rPr lang="en-GB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:bob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GB" sz="2000" kern="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sz="2000" kern="0" dirty="0" err="1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0" algn="l">
              <a:defRPr/>
            </a:pP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GB" sz="2000" kern="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sz="2000" kern="0" dirty="0" err="1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838613" y="5865718"/>
            <a:ext cx="630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sym typeface="Wingdings" panose="05000000000000000000" pitchFamily="2" charset="2"/>
              </a:rPr>
              <a:t></a:t>
            </a:r>
            <a:endParaRPr lang="en-US" sz="4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808031" y="4016887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>
                <a:sym typeface="Wingdings" panose="05000000000000000000" pitchFamily="2" charset="2"/>
              </a:rPr>
              <a:t></a:t>
            </a:r>
            <a:endParaRPr lang="en-US" sz="4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11493" y="4116155"/>
            <a:ext cx="2196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Ejemplos de RDF</a:t>
            </a:r>
            <a:endParaRPr lang="en-GB" sz="20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578297" y="6093296"/>
            <a:ext cx="5229734" cy="400110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algn="l">
              <a:defRPr/>
            </a:pPr>
            <a:r>
              <a:rPr lang="en-GB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mary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sz="2000" kern="0" dirty="0" err="1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sz="2000" kern="0" dirty="0" err="1"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50, 65</a:t>
            </a:r>
            <a:r>
              <a:rPr lang="en-GB" sz="2000" kern="0" dirty="0">
                <a:solidFill>
                  <a:srgbClr val="4F81BD">
                    <a:lumMod val="5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  <a:r>
              <a:rPr lang="es-ES" sz="2000" kern="0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endParaRPr lang="en-GB" sz="2000" kern="0" dirty="0">
              <a:solidFill>
                <a:srgbClr val="4F81BD">
                  <a:lumMod val="50000"/>
                </a:srgb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8FFCE16-403C-4876-985B-049C66FE9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816424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consulta SPARQL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upo 3"/>
          <p:cNvGrpSpPr/>
          <p:nvPr/>
        </p:nvGrpSpPr>
        <p:grpSpPr>
          <a:xfrm>
            <a:off x="2699792" y="1124744"/>
            <a:ext cx="6287953" cy="5509200"/>
            <a:chOff x="4760038" y="149225"/>
            <a:chExt cx="8437802" cy="5509200"/>
          </a:xfrm>
        </p:grpSpPr>
        <p:sp>
          <p:nvSpPr>
            <p:cNvPr id="5" name="Rectángulo 4"/>
            <p:cNvSpPr/>
            <p:nvPr/>
          </p:nvSpPr>
          <p:spPr>
            <a:xfrm>
              <a:off x="5431672" y="149225"/>
              <a:ext cx="7766168" cy="5509200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l"/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ASK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{ 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{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 {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?Person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foaf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:age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?o .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}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GROUP BY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?Person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HAVING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(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COUNT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(*)=1)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}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{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 {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?Person 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foaf:age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?o .</a:t>
              </a:r>
            </a:p>
            <a:p>
              <a:pPr algn="l"/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FILTER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isLiteral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(?o) &amp;&amp; 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   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datatype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(?o) =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xsd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:integer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)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}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GROUP BY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?Person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HAVING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COUNT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(*)=1)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}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{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 (COUNT(*)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AS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?Person_c0) {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?Person 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foaf:name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?o .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} </a:t>
              </a:r>
              <a:r>
                <a:rPr lang="en-GB" sz="1600" dirty="0">
                  <a:solidFill>
                    <a:srgbClr val="0033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GROUP BY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?Person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HAVING</a:t>
              </a:r>
              <a:r>
                <a:rPr lang="en-GB" sz="1600" dirty="0">
                  <a:solidFill>
                    <a:schemeClr val="accent1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COUNT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(*)&gt;=1)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}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{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SELECT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 (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COUNT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(*)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AS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?Person_c1) {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?Person 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foaf:name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?o .</a:t>
              </a:r>
            </a:p>
            <a:p>
              <a:pPr algn="l"/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FILTER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isLiteral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(?o) &amp;&amp; 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       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datatype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(?o) = </a:t>
              </a:r>
              <a:r>
                <a:rPr lang="en-GB" sz="1600" dirty="0" err="1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xsd</a:t>
              </a:r>
              <a:r>
                <a:rPr lang="en-GB" sz="1600" dirty="0" err="1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:string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}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GROUP BY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?Person 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HAVING</a:t>
              </a:r>
              <a:r>
                <a:rPr lang="en-GB" sz="1600" dirty="0">
                  <a:solidFill>
                    <a:schemeClr val="accent1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</a:t>
              </a:r>
              <a:r>
                <a:rPr lang="en-GB" sz="1600" dirty="0">
                  <a:solidFill>
                    <a:srgbClr val="0000CC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COUNT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(*)&gt;=1) </a:t>
              </a:r>
            </a:p>
            <a:p>
              <a:pPr algn="l"/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} </a:t>
              </a:r>
              <a:r>
                <a:rPr lang="en-GB" sz="1600" dirty="0">
                  <a:solidFill>
                    <a:srgbClr val="0000FF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FILTER </a:t>
              </a:r>
              <a:r>
                <a:rPr lang="en-GB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(?Person_c0 = ?Person_c1)</a:t>
              </a:r>
            </a:p>
            <a:p>
              <a:pPr algn="l"/>
              <a:r>
                <a:rPr lang="es-ES" sz="1600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}</a:t>
              </a:r>
              <a:endParaRPr lang="en-GB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4760038" y="149225"/>
              <a:ext cx="548952" cy="5509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8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9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10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11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12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13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14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15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16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17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18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19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21</a:t>
              </a:r>
            </a:p>
            <a:p>
              <a:pPr algn="l"/>
              <a:r>
                <a:rPr lang="en-US" sz="1600" dirty="0">
                  <a:latin typeface="Consolas" panose="020B0609020204030204" pitchFamily="49" charset="0"/>
                  <a:cs typeface="Consolas" panose="020B0609020204030204" pitchFamily="49" charset="0"/>
                </a:rPr>
                <a:t>22</a:t>
              </a:r>
            </a:p>
          </p:txBody>
        </p:sp>
      </p:grpSp>
      <p:sp>
        <p:nvSpPr>
          <p:cNvPr id="16" name="CuadroTexto 15"/>
          <p:cNvSpPr txBox="1"/>
          <p:nvPr/>
        </p:nvSpPr>
        <p:spPr>
          <a:xfrm>
            <a:off x="8276" y="1143087"/>
            <a:ext cx="2709396" cy="984885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     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Persona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__</a:t>
            </a: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 </a:t>
            </a:r>
          </a:p>
          <a:p>
            <a:pPr lvl="0"/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foaf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xsd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:integer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foaf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kern="0" noProof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xsd</a:t>
            </a:r>
            <a:r>
              <a:rPr lang="en-US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:string+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E385F8-127A-40B1-8827-F31C5D79A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2936542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6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s-ES" sz="4000" dirty="0"/>
              <a:t>SPARQL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4868863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s-ES_tradnl" dirty="0" err="1">
                <a:latin typeface="Helvetica" pitchFamily="34" charset="0"/>
              </a:rPr>
              <a:t>Weso</a:t>
            </a:r>
            <a:endParaRPr lang="es-ES_tradnl" dirty="0">
              <a:latin typeface="Helvetica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s-ES_tradnl" dirty="0">
                <a:latin typeface="Helvetica" pitchFamily="34" charset="0"/>
              </a:rPr>
              <a:t>Universidad de Oviedo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4221163"/>
            <a:ext cx="9144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s-ES_tradnl" dirty="0">
                <a:latin typeface="Helvetica" pitchFamily="34" charset="0"/>
              </a:rPr>
              <a:t>Pablo Menéndez Suárez</a:t>
            </a: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6889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610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179785" y="1666889"/>
            <a:ext cx="7848599" cy="34294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l"/>
            <a:r>
              <a:rPr lang="en-GB" sz="18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@prefix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dc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GB" sz="18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http://purl.org/dc/terms/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@prefix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GB" sz="18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http://uniovi.es/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@prefix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GB" sz="18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http://www.w3.org/1999/02/22-rdf-syntax-ns#</a:t>
            </a:r>
            <a:r>
              <a:rPr lang="en-GB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biologia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dc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juan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biologia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dc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quimica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dc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quimica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dc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luis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derecho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dc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luis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ana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Profesor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juan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Profesor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luis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18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</a:t>
            </a:r>
            <a:r>
              <a:rPr lang="en-GB" sz="18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Becario</a:t>
            </a:r>
            <a:r>
              <a:rPr lang="en-GB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8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algn="l"/>
            <a:endParaRPr lang="es-ES" sz="18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178941" y="1124744"/>
            <a:ext cx="2181225" cy="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s-ES" sz="2000" dirty="0">
                <a:solidFill>
                  <a:schemeClr val="accent2">
                    <a:lumMod val="50000"/>
                  </a:schemeClr>
                </a:solidFill>
              </a:rPr>
              <a:t>Ejemplo en </a:t>
            </a:r>
            <a:r>
              <a:rPr lang="es-ES" sz="2000" dirty="0" err="1">
                <a:solidFill>
                  <a:schemeClr val="accent2">
                    <a:lumMod val="50000"/>
                  </a:schemeClr>
                </a:solidFill>
              </a:rPr>
              <a:t>Turtle</a:t>
            </a:r>
            <a:endParaRPr lang="es-E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Grafo RDF</a:t>
            </a:r>
          </a:p>
        </p:txBody>
      </p:sp>
      <p:grpSp>
        <p:nvGrpSpPr>
          <p:cNvPr id="131" name="130 Grupo"/>
          <p:cNvGrpSpPr/>
          <p:nvPr/>
        </p:nvGrpSpPr>
        <p:grpSpPr>
          <a:xfrm>
            <a:off x="4067944" y="2492896"/>
            <a:ext cx="4932040" cy="4248472"/>
            <a:chOff x="4067944" y="2492896"/>
            <a:chExt cx="4932040" cy="4248472"/>
          </a:xfrm>
        </p:grpSpPr>
        <p:grpSp>
          <p:nvGrpSpPr>
            <p:cNvPr id="82" name="81 Grupo"/>
            <p:cNvGrpSpPr/>
            <p:nvPr/>
          </p:nvGrpSpPr>
          <p:grpSpPr>
            <a:xfrm>
              <a:off x="4067944" y="2492896"/>
              <a:ext cx="4932040" cy="4248472"/>
              <a:chOff x="4067944" y="2492896"/>
              <a:chExt cx="4932040" cy="4248472"/>
            </a:xfrm>
          </p:grpSpPr>
          <p:sp>
            <p:nvSpPr>
              <p:cNvPr id="72" name="71 Rectángulo redondeado"/>
              <p:cNvSpPr/>
              <p:nvPr/>
            </p:nvSpPr>
            <p:spPr bwMode="auto">
              <a:xfrm>
                <a:off x="4067944" y="2492896"/>
                <a:ext cx="4932040" cy="4248472"/>
              </a:xfrm>
              <a:prstGeom prst="round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26" name="AutoShape 2"/>
              <p:cNvSpPr>
                <a:spLocks noChangeArrowheads="1"/>
              </p:cNvSpPr>
              <p:nvPr/>
            </p:nvSpPr>
            <p:spPr bwMode="auto">
              <a:xfrm>
                <a:off x="4427984" y="5085184"/>
                <a:ext cx="1670546" cy="296590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uni:quimica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>
                <a:off x="6372200" y="4509120"/>
                <a:ext cx="1008112" cy="307727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uni:ana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28" name="AutoShape 4"/>
              <p:cNvCxnSpPr>
                <a:cxnSpLocks noChangeShapeType="1"/>
                <a:stCxn id="1026" idx="0"/>
                <a:endCxn id="1027" idx="1"/>
              </p:cNvCxnSpPr>
              <p:nvPr/>
            </p:nvCxnSpPr>
            <p:spPr bwMode="auto">
              <a:xfrm rot="5400000" flipH="1" flipV="1">
                <a:off x="5606628" y="4319613"/>
                <a:ext cx="422200" cy="1108943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4283968" y="4653136"/>
                <a:ext cx="1262757" cy="276275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6372200" y="5733256"/>
                <a:ext cx="1119460" cy="331316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uni:luis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1" name="AutoShape 7"/>
              <p:cNvCxnSpPr>
                <a:cxnSpLocks noChangeShapeType="1"/>
                <a:stCxn id="1026" idx="2"/>
                <a:endCxn id="1030" idx="1"/>
              </p:cNvCxnSpPr>
              <p:nvPr/>
            </p:nvCxnSpPr>
            <p:spPr bwMode="auto">
              <a:xfrm rot="16200000" flipH="1">
                <a:off x="5559158" y="5085872"/>
                <a:ext cx="517140" cy="1108943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5436096" y="5445224"/>
                <a:ext cx="1338362" cy="288032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AutoShape 9"/>
              <p:cNvSpPr>
                <a:spLocks noChangeArrowheads="1"/>
              </p:cNvSpPr>
              <p:nvPr/>
            </p:nvSpPr>
            <p:spPr bwMode="auto">
              <a:xfrm>
                <a:off x="7380312" y="5157192"/>
                <a:ext cx="1512168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uni:Becario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  <a:stCxn id="1030" idx="3"/>
                <a:endCxn id="1033" idx="2"/>
              </p:cNvCxnSpPr>
              <p:nvPr/>
            </p:nvCxnSpPr>
            <p:spPr bwMode="auto">
              <a:xfrm flipV="1">
                <a:off x="7491660" y="5445224"/>
                <a:ext cx="644736" cy="453690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7668344" y="5805264"/>
                <a:ext cx="1080120" cy="30160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4427984" y="3645024"/>
                <a:ext cx="1584176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uni:biologia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>
                <a:off x="6372200" y="2636912"/>
                <a:ext cx="1080120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uni:juan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8" name="AutoShape 14"/>
              <p:cNvCxnSpPr>
                <a:cxnSpLocks noChangeShapeType="1"/>
                <a:stCxn id="1036" idx="0"/>
                <a:endCxn id="1037" idx="1"/>
              </p:cNvCxnSpPr>
              <p:nvPr/>
            </p:nvCxnSpPr>
            <p:spPr bwMode="auto">
              <a:xfrm rot="5400000" flipH="1" flipV="1">
                <a:off x="5364088" y="2636912"/>
                <a:ext cx="864096" cy="115212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211960" y="3068960"/>
                <a:ext cx="1338634" cy="289297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0" name="AutoShape 16"/>
              <p:cNvCxnSpPr>
                <a:cxnSpLocks noChangeShapeType="1"/>
                <a:stCxn id="1036" idx="2"/>
                <a:endCxn id="1027" idx="1"/>
              </p:cNvCxnSpPr>
              <p:nvPr/>
            </p:nvCxnSpPr>
            <p:spPr bwMode="auto">
              <a:xfrm rot="16200000" flipH="1">
                <a:off x="5431172" y="3721956"/>
                <a:ext cx="729928" cy="115212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4211960" y="4221088"/>
                <a:ext cx="1308348" cy="347464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7380312" y="3573016"/>
                <a:ext cx="1542678" cy="2668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uni:Profesor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3" name="AutoShape 19"/>
              <p:cNvCxnSpPr>
                <a:cxnSpLocks noChangeShapeType="1"/>
                <a:stCxn id="1037" idx="3"/>
                <a:endCxn id="1042" idx="0"/>
              </p:cNvCxnSpPr>
              <p:nvPr/>
            </p:nvCxnSpPr>
            <p:spPr bwMode="auto">
              <a:xfrm>
                <a:off x="7452320" y="2780928"/>
                <a:ext cx="699331" cy="79208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6948264" y="3140968"/>
                <a:ext cx="1080120" cy="304676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45" name="AutoShape 21"/>
              <p:cNvCxnSpPr>
                <a:cxnSpLocks noChangeShapeType="1"/>
                <a:stCxn id="1027" idx="3"/>
                <a:endCxn id="1042" idx="2"/>
              </p:cNvCxnSpPr>
              <p:nvPr/>
            </p:nvCxnSpPr>
            <p:spPr bwMode="auto">
              <a:xfrm flipV="1">
                <a:off x="7380312" y="3839840"/>
                <a:ext cx="771339" cy="823144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6948264" y="4077072"/>
                <a:ext cx="1080120" cy="266502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AutoShape 2"/>
            <p:cNvSpPr>
              <a:spLocks noChangeArrowheads="1"/>
            </p:cNvSpPr>
            <p:nvPr/>
          </p:nvSpPr>
          <p:spPr bwMode="auto">
            <a:xfrm>
              <a:off x="4427984" y="6309320"/>
              <a:ext cx="1670546" cy="29659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uni:derecho</a:t>
              </a: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4" name="AutoShape 7"/>
            <p:cNvCxnSpPr>
              <a:cxnSpLocks noChangeShapeType="1"/>
              <a:stCxn id="83" idx="0"/>
              <a:endCxn id="1030" idx="1"/>
            </p:cNvCxnSpPr>
            <p:nvPr/>
          </p:nvCxnSpPr>
          <p:spPr bwMode="auto">
            <a:xfrm rot="5400000" flipH="1" flipV="1">
              <a:off x="5612525" y="5549646"/>
              <a:ext cx="410406" cy="1108943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5436096" y="6021288"/>
              <a:ext cx="1338362" cy="2880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dc:creator</a:t>
              </a:r>
              <a:endParaRPr kumimoji="0" 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3" name="Imagen 32">
            <a:extLst>
              <a:ext uri="{FF2B5EF4-FFF2-40B4-BE49-F238E27FC236}">
                <a16:creationId xmlns:a16="http://schemas.microsoft.com/office/drawing/2014/main" id="{CE9C8EB7-3A8D-4035-A2B5-4A030C292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6567468"/>
            <a:ext cx="3744416" cy="2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Consulta RDF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1665"/>
          </a:xfrm>
        </p:spPr>
        <p:txBody>
          <a:bodyPr/>
          <a:lstStyle/>
          <a:p>
            <a:pPr>
              <a:buNone/>
            </a:pPr>
            <a:r>
              <a:rPr lang="es-ES" dirty="0"/>
              <a:t>Buscar páginas creadas por un profesor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03648" y="2636912"/>
            <a:ext cx="6336704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PREFIX </a:t>
            </a:r>
            <a:r>
              <a:rPr kumimoji="0" 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dc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:  &lt;http://purl.org/dc/terms/&gt;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PREFIX </a:t>
            </a:r>
            <a:r>
              <a:rPr kumimoji="0" 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uni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: &lt;http://uniovi.es/&gt;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PREFIX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rdf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: &lt;http://www.w3.org/1999/02/22-rdf-syntax-ns#&gt; 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800" dirty="0">
              <a:solidFill>
                <a:schemeClr val="tx1"/>
              </a:solidFill>
              <a:ea typeface="Times New Roman" pitchFamily="18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SELECT ?p ?c WHERE {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?p  </a:t>
            </a:r>
            <a:r>
              <a:rPr kumimoji="0" 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dc:creator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 ?c .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?c  </a:t>
            </a:r>
            <a:r>
              <a:rPr kumimoji="0" 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rdf:type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      </a:t>
            </a:r>
            <a:r>
              <a:rPr kumimoji="0" 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uni:Profesor</a:t>
            </a: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 .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}  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6A17FB-9427-4DD5-A3B6-9110EB7C2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Encaje de grafos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79512" y="1268760"/>
            <a:ext cx="3672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/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SELECT ?p ?c WHERE {</a:t>
            </a:r>
            <a:endParaRPr lang="es-ES" dirty="0">
              <a:latin typeface="+mn-lt"/>
              <a:cs typeface="Courier New" pitchFamily="49" charset="0"/>
            </a:endParaRPr>
          </a:p>
          <a:p>
            <a:pPr lvl="0" algn="l" eaLnBrk="0" hangingPunct="0"/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 ?p  </a:t>
            </a:r>
            <a:r>
              <a:rPr lang="es-ES" dirty="0" err="1">
                <a:latin typeface="+mn-lt"/>
                <a:ea typeface="Times New Roman" pitchFamily="18" charset="0"/>
                <a:cs typeface="Courier New" pitchFamily="49" charset="0"/>
              </a:rPr>
              <a:t>dc:creator</a:t>
            </a:r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 ?c .</a:t>
            </a:r>
            <a:endParaRPr lang="es-ES" dirty="0">
              <a:latin typeface="+mn-lt"/>
              <a:cs typeface="Courier New" pitchFamily="49" charset="0"/>
            </a:endParaRPr>
          </a:p>
          <a:p>
            <a:pPr lvl="0" algn="l" eaLnBrk="0" hangingPunct="0"/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 ?c  </a:t>
            </a:r>
            <a:r>
              <a:rPr lang="es-ES" dirty="0" err="1">
                <a:latin typeface="+mn-lt"/>
                <a:ea typeface="Times New Roman" pitchFamily="18" charset="0"/>
                <a:cs typeface="Courier New" pitchFamily="49" charset="0"/>
              </a:rPr>
              <a:t>rdf:type</a:t>
            </a:r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      </a:t>
            </a:r>
            <a:r>
              <a:rPr lang="es-ES" dirty="0" err="1">
                <a:latin typeface="+mn-lt"/>
                <a:ea typeface="Times New Roman" pitchFamily="18" charset="0"/>
                <a:cs typeface="Courier New" pitchFamily="49" charset="0"/>
              </a:rPr>
              <a:t>uni:Profesor</a:t>
            </a:r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 .</a:t>
            </a:r>
            <a:endParaRPr lang="es-ES" dirty="0">
              <a:latin typeface="+mn-lt"/>
              <a:cs typeface="Courier New" pitchFamily="49" charset="0"/>
            </a:endParaRPr>
          </a:p>
          <a:p>
            <a:pPr lvl="0" algn="l" eaLnBrk="0" hangingPunct="0"/>
            <a:r>
              <a:rPr lang="es-ES" dirty="0">
                <a:latin typeface="+mn-lt"/>
                <a:ea typeface="Times New Roman" pitchFamily="18" charset="0"/>
                <a:cs typeface="Courier New" pitchFamily="49" charset="0"/>
              </a:rPr>
              <a:t>}  </a:t>
            </a:r>
            <a:endParaRPr lang="es-ES" dirty="0">
              <a:latin typeface="+mn-lt"/>
              <a:cs typeface="Courier New" pitchFamily="49" charset="0"/>
            </a:endParaRPr>
          </a:p>
        </p:txBody>
      </p:sp>
      <p:grpSp>
        <p:nvGrpSpPr>
          <p:cNvPr id="28" name="27 Grupo"/>
          <p:cNvGrpSpPr/>
          <p:nvPr/>
        </p:nvGrpSpPr>
        <p:grpSpPr>
          <a:xfrm>
            <a:off x="3995936" y="1268760"/>
            <a:ext cx="4932040" cy="4248472"/>
            <a:chOff x="4067944" y="2492896"/>
            <a:chExt cx="4932040" cy="4248472"/>
          </a:xfrm>
        </p:grpSpPr>
        <p:grpSp>
          <p:nvGrpSpPr>
            <p:cNvPr id="29" name="81 Grupo"/>
            <p:cNvGrpSpPr/>
            <p:nvPr/>
          </p:nvGrpSpPr>
          <p:grpSpPr>
            <a:xfrm>
              <a:off x="4067944" y="2492896"/>
              <a:ext cx="4932040" cy="4248472"/>
              <a:chOff x="4067944" y="2492896"/>
              <a:chExt cx="4932040" cy="4248472"/>
            </a:xfrm>
          </p:grpSpPr>
          <p:sp>
            <p:nvSpPr>
              <p:cNvPr id="33" name="32 Rectángulo redondeado"/>
              <p:cNvSpPr/>
              <p:nvPr/>
            </p:nvSpPr>
            <p:spPr bwMode="auto">
              <a:xfrm>
                <a:off x="4067944" y="2492896"/>
                <a:ext cx="4932040" cy="4248472"/>
              </a:xfrm>
              <a:prstGeom prst="roundRect">
                <a:avLst/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4" name="AutoShape 2"/>
              <p:cNvSpPr>
                <a:spLocks noChangeArrowheads="1"/>
              </p:cNvSpPr>
              <p:nvPr/>
            </p:nvSpPr>
            <p:spPr bwMode="auto">
              <a:xfrm>
                <a:off x="4427984" y="5085184"/>
                <a:ext cx="1670546" cy="296590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uni:quimica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AutoShape 3"/>
              <p:cNvSpPr>
                <a:spLocks noChangeArrowheads="1"/>
              </p:cNvSpPr>
              <p:nvPr/>
            </p:nvSpPr>
            <p:spPr bwMode="auto">
              <a:xfrm>
                <a:off x="6372200" y="4509120"/>
                <a:ext cx="1008112" cy="307727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uni:ana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6" name="AutoShape 4"/>
              <p:cNvCxnSpPr>
                <a:cxnSpLocks noChangeShapeType="1"/>
                <a:stCxn id="34" idx="0"/>
                <a:endCxn id="35" idx="1"/>
              </p:cNvCxnSpPr>
              <p:nvPr/>
            </p:nvCxnSpPr>
            <p:spPr bwMode="auto">
              <a:xfrm rot="5400000" flipH="1" flipV="1">
                <a:off x="5606628" y="4319613"/>
                <a:ext cx="422200" cy="1108943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4283968" y="4653136"/>
                <a:ext cx="1262757" cy="276275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AutoShape 6"/>
              <p:cNvSpPr>
                <a:spLocks noChangeArrowheads="1"/>
              </p:cNvSpPr>
              <p:nvPr/>
            </p:nvSpPr>
            <p:spPr bwMode="auto">
              <a:xfrm>
                <a:off x="6372200" y="5733256"/>
                <a:ext cx="1119460" cy="331316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uni:luis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" name="AutoShape 7"/>
              <p:cNvCxnSpPr>
                <a:cxnSpLocks noChangeShapeType="1"/>
                <a:stCxn id="34" idx="2"/>
                <a:endCxn id="38" idx="1"/>
              </p:cNvCxnSpPr>
              <p:nvPr/>
            </p:nvCxnSpPr>
            <p:spPr bwMode="auto">
              <a:xfrm rot="16200000" flipH="1">
                <a:off x="5559158" y="5085872"/>
                <a:ext cx="517140" cy="1108943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0" name="Text Box 8"/>
              <p:cNvSpPr txBox="1">
                <a:spLocks noChangeArrowheads="1"/>
              </p:cNvSpPr>
              <p:nvPr/>
            </p:nvSpPr>
            <p:spPr bwMode="auto">
              <a:xfrm>
                <a:off x="5436096" y="5445224"/>
                <a:ext cx="1338362" cy="288032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AutoShape 9"/>
              <p:cNvSpPr>
                <a:spLocks noChangeArrowheads="1"/>
              </p:cNvSpPr>
              <p:nvPr/>
            </p:nvSpPr>
            <p:spPr bwMode="auto">
              <a:xfrm>
                <a:off x="7380312" y="5157192"/>
                <a:ext cx="1512168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uni:Becario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2" name="AutoShape 10"/>
              <p:cNvCxnSpPr>
                <a:cxnSpLocks noChangeShapeType="1"/>
                <a:stCxn id="38" idx="3"/>
                <a:endCxn id="41" idx="2"/>
              </p:cNvCxnSpPr>
              <p:nvPr/>
            </p:nvCxnSpPr>
            <p:spPr bwMode="auto">
              <a:xfrm flipV="1">
                <a:off x="7491660" y="5445224"/>
                <a:ext cx="644736" cy="453690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3" name="Text Box 11"/>
              <p:cNvSpPr txBox="1">
                <a:spLocks noChangeArrowheads="1"/>
              </p:cNvSpPr>
              <p:nvPr/>
            </p:nvSpPr>
            <p:spPr bwMode="auto">
              <a:xfrm>
                <a:off x="7668344" y="5805264"/>
                <a:ext cx="1080120" cy="301600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AutoShape 12"/>
              <p:cNvSpPr>
                <a:spLocks noChangeArrowheads="1"/>
              </p:cNvSpPr>
              <p:nvPr/>
            </p:nvSpPr>
            <p:spPr bwMode="auto">
              <a:xfrm>
                <a:off x="4427984" y="3645024"/>
                <a:ext cx="1584176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uni:biologia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AutoShape 13"/>
              <p:cNvSpPr>
                <a:spLocks noChangeArrowheads="1"/>
              </p:cNvSpPr>
              <p:nvPr/>
            </p:nvSpPr>
            <p:spPr bwMode="auto">
              <a:xfrm>
                <a:off x="6372200" y="2636912"/>
                <a:ext cx="1080120" cy="288032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uni:juan</a:t>
                </a:r>
                <a:endParaRPr kumimoji="0" lang="es-ES" sz="1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6" name="AutoShape 14"/>
              <p:cNvCxnSpPr>
                <a:cxnSpLocks noChangeShapeType="1"/>
                <a:stCxn id="44" idx="0"/>
                <a:endCxn id="45" idx="1"/>
              </p:cNvCxnSpPr>
              <p:nvPr/>
            </p:nvCxnSpPr>
            <p:spPr bwMode="auto">
              <a:xfrm rot="5400000" flipH="1" flipV="1">
                <a:off x="5364088" y="2636912"/>
                <a:ext cx="864096" cy="115212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7" name="Text Box 15"/>
              <p:cNvSpPr txBox="1">
                <a:spLocks noChangeArrowheads="1"/>
              </p:cNvSpPr>
              <p:nvPr/>
            </p:nvSpPr>
            <p:spPr bwMode="auto">
              <a:xfrm>
                <a:off x="4211960" y="3068960"/>
                <a:ext cx="1338634" cy="289297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8" name="AutoShape 16"/>
              <p:cNvCxnSpPr>
                <a:cxnSpLocks noChangeShapeType="1"/>
                <a:stCxn id="44" idx="2"/>
                <a:endCxn id="35" idx="1"/>
              </p:cNvCxnSpPr>
              <p:nvPr/>
            </p:nvCxnSpPr>
            <p:spPr bwMode="auto">
              <a:xfrm rot="16200000" flipH="1">
                <a:off x="5431172" y="3721956"/>
                <a:ext cx="729928" cy="115212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49" name="Text Box 17"/>
              <p:cNvSpPr txBox="1">
                <a:spLocks noChangeArrowheads="1"/>
              </p:cNvSpPr>
              <p:nvPr/>
            </p:nvSpPr>
            <p:spPr bwMode="auto">
              <a:xfrm>
                <a:off x="4211960" y="4221088"/>
                <a:ext cx="1308348" cy="347464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dc:creator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AutoShape 18"/>
              <p:cNvSpPr>
                <a:spLocks noChangeArrowheads="1"/>
              </p:cNvSpPr>
              <p:nvPr/>
            </p:nvSpPr>
            <p:spPr bwMode="auto">
              <a:xfrm>
                <a:off x="7380312" y="3573016"/>
                <a:ext cx="1542678" cy="266824"/>
              </a:xfrm>
              <a:prstGeom prst="flowChartAlternateProcess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1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uni:Profesor</a:t>
                </a:r>
                <a:endPara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1" name="AutoShape 19"/>
              <p:cNvCxnSpPr>
                <a:cxnSpLocks noChangeShapeType="1"/>
                <a:stCxn id="45" idx="3"/>
                <a:endCxn id="50" idx="0"/>
              </p:cNvCxnSpPr>
              <p:nvPr/>
            </p:nvCxnSpPr>
            <p:spPr bwMode="auto">
              <a:xfrm>
                <a:off x="7452320" y="2780928"/>
                <a:ext cx="699331" cy="792088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2" name="Text Box 20"/>
              <p:cNvSpPr txBox="1">
                <a:spLocks noChangeArrowheads="1"/>
              </p:cNvSpPr>
              <p:nvPr/>
            </p:nvSpPr>
            <p:spPr bwMode="auto">
              <a:xfrm>
                <a:off x="6948264" y="3140968"/>
                <a:ext cx="1080120" cy="304676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3" name="AutoShape 21"/>
              <p:cNvCxnSpPr>
                <a:cxnSpLocks noChangeShapeType="1"/>
                <a:stCxn id="35" idx="3"/>
                <a:endCxn id="50" idx="2"/>
              </p:cNvCxnSpPr>
              <p:nvPr/>
            </p:nvCxnSpPr>
            <p:spPr bwMode="auto">
              <a:xfrm flipV="1">
                <a:off x="7380312" y="3839840"/>
                <a:ext cx="771339" cy="823144"/>
              </a:xfrm>
              <a:prstGeom prst="curvedConnector2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4" name="Text Box 22"/>
              <p:cNvSpPr txBox="1">
                <a:spLocks noChangeArrowheads="1"/>
              </p:cNvSpPr>
              <p:nvPr/>
            </p:nvSpPr>
            <p:spPr bwMode="auto">
              <a:xfrm>
                <a:off x="6948264" y="4077072"/>
                <a:ext cx="1080120" cy="266502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rdf:type</a:t>
                </a:r>
                <a:endParaRPr kumimoji="0" lang="es-E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AutoShape 2"/>
            <p:cNvSpPr>
              <a:spLocks noChangeArrowheads="1"/>
            </p:cNvSpPr>
            <p:nvPr/>
          </p:nvSpPr>
          <p:spPr bwMode="auto">
            <a:xfrm>
              <a:off x="4427984" y="6309320"/>
              <a:ext cx="1670546" cy="29659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uni:derecho</a:t>
              </a: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AutoShape 7"/>
            <p:cNvCxnSpPr>
              <a:cxnSpLocks noChangeShapeType="1"/>
              <a:stCxn id="30" idx="0"/>
              <a:endCxn id="38" idx="1"/>
            </p:cNvCxnSpPr>
            <p:nvPr/>
          </p:nvCxnSpPr>
          <p:spPr bwMode="auto">
            <a:xfrm rot="5400000" flipH="1" flipV="1">
              <a:off x="5612525" y="5549646"/>
              <a:ext cx="410406" cy="1108943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5436096" y="6021288"/>
              <a:ext cx="1338362" cy="2880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dc:creator</a:t>
              </a:r>
              <a:endParaRPr kumimoji="0" 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0" y="3204418"/>
            <a:ext cx="3923928" cy="944662"/>
            <a:chOff x="0" y="3204418"/>
            <a:chExt cx="3923928" cy="944662"/>
          </a:xfrm>
        </p:grpSpPr>
        <p:sp>
          <p:nvSpPr>
            <p:cNvPr id="55" name="AutoShape 2"/>
            <p:cNvSpPr>
              <a:spLocks noChangeArrowheads="1"/>
            </p:cNvSpPr>
            <p:nvPr/>
          </p:nvSpPr>
          <p:spPr bwMode="auto">
            <a:xfrm>
              <a:off x="323528" y="3204418"/>
              <a:ext cx="576064" cy="296590"/>
            </a:xfrm>
            <a:prstGeom prst="flowChartAlternateProcess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?p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0" y="3852490"/>
              <a:ext cx="1338362" cy="2880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dc:creator</a:t>
              </a:r>
              <a:endParaRPr kumimoji="0" 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AutoShape 2"/>
            <p:cNvSpPr>
              <a:spLocks noChangeArrowheads="1"/>
            </p:cNvSpPr>
            <p:nvPr/>
          </p:nvSpPr>
          <p:spPr bwMode="auto">
            <a:xfrm>
              <a:off x="1763688" y="3852490"/>
              <a:ext cx="576064" cy="296590"/>
            </a:xfrm>
            <a:prstGeom prst="flowChartAlternateProcess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?c</a:t>
              </a:r>
            </a:p>
          </p:txBody>
        </p:sp>
        <p:sp>
          <p:nvSpPr>
            <p:cNvPr id="58" name="AutoShape 2"/>
            <p:cNvSpPr>
              <a:spLocks noChangeArrowheads="1"/>
            </p:cNvSpPr>
            <p:nvPr/>
          </p:nvSpPr>
          <p:spPr bwMode="auto">
            <a:xfrm>
              <a:off x="2483768" y="3204418"/>
              <a:ext cx="1368152" cy="29659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s-ES" sz="14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uni:Profesor</a:t>
              </a: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AutoShape 16"/>
            <p:cNvCxnSpPr>
              <a:cxnSpLocks noChangeShapeType="1"/>
              <a:stCxn id="55" idx="2"/>
              <a:endCxn id="57" idx="1"/>
            </p:cNvCxnSpPr>
            <p:nvPr/>
          </p:nvCxnSpPr>
          <p:spPr bwMode="auto">
            <a:xfrm rot="16200000" flipH="1">
              <a:off x="937736" y="3174832"/>
              <a:ext cx="499777" cy="1152128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2843808" y="3780482"/>
              <a:ext cx="1080120" cy="288032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itchFamily="49" charset="0"/>
                  <a:cs typeface="Arial" pitchFamily="34" charset="0"/>
                </a:rPr>
                <a:t>rdf:type</a:t>
              </a:r>
              <a:endParaRPr kumimoji="0" lang="es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4" name="AutoShape 16"/>
            <p:cNvCxnSpPr>
              <a:cxnSpLocks noChangeShapeType="1"/>
              <a:stCxn id="57" idx="3"/>
              <a:endCxn id="58" idx="2"/>
            </p:cNvCxnSpPr>
            <p:nvPr/>
          </p:nvCxnSpPr>
          <p:spPr bwMode="auto">
            <a:xfrm flipV="1">
              <a:off x="2339752" y="3501008"/>
              <a:ext cx="828092" cy="499777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72" name="AutoShape 2"/>
          <p:cNvSpPr>
            <a:spLocks noChangeArrowheads="1"/>
          </p:cNvSpPr>
          <p:nvPr/>
        </p:nvSpPr>
        <p:spPr bwMode="auto">
          <a:xfrm>
            <a:off x="4211960" y="2204864"/>
            <a:ext cx="432048" cy="296590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?p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6156176" y="1124744"/>
            <a:ext cx="432048" cy="296590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?c</a:t>
            </a:r>
          </a:p>
        </p:txBody>
      </p:sp>
      <p:grpSp>
        <p:nvGrpSpPr>
          <p:cNvPr id="81" name="80 Grupo"/>
          <p:cNvGrpSpPr/>
          <p:nvPr/>
        </p:nvGrpSpPr>
        <p:grpSpPr>
          <a:xfrm>
            <a:off x="395536" y="4869160"/>
            <a:ext cx="2597059" cy="1048182"/>
            <a:chOff x="395536" y="4869160"/>
            <a:chExt cx="2597059" cy="1048182"/>
          </a:xfrm>
        </p:grpSpPr>
        <p:sp>
          <p:nvSpPr>
            <p:cNvPr id="77" name="76 CuadroTexto"/>
            <p:cNvSpPr txBox="1"/>
            <p:nvPr/>
          </p:nvSpPr>
          <p:spPr>
            <a:xfrm>
              <a:off x="395536" y="4869160"/>
              <a:ext cx="220925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ES" b="1" dirty="0"/>
                <a:t>Resultados</a:t>
              </a:r>
            </a:p>
            <a:p>
              <a:pPr algn="l"/>
              <a:r>
                <a:rPr lang="es-ES" b="1" dirty="0"/>
                <a:t>       ?p             ?c</a:t>
              </a: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67544" y="5517232"/>
              <a:ext cx="25250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ES" dirty="0" err="1"/>
                <a:t>uni:biologia</a:t>
              </a:r>
              <a:r>
                <a:rPr lang="es-ES" dirty="0"/>
                <a:t>  </a:t>
              </a:r>
              <a:r>
                <a:rPr lang="es-ES" dirty="0" err="1"/>
                <a:t>uni:juan</a:t>
              </a:r>
              <a:endParaRPr lang="es-ES" dirty="0"/>
            </a:p>
          </p:txBody>
        </p:sp>
      </p:grpSp>
      <p:sp>
        <p:nvSpPr>
          <p:cNvPr id="79" name="78 CuadroTexto"/>
          <p:cNvSpPr txBox="1"/>
          <p:nvPr/>
        </p:nvSpPr>
        <p:spPr>
          <a:xfrm>
            <a:off x="467544" y="6093296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dirty="0" err="1"/>
              <a:t>uni:quimica</a:t>
            </a:r>
            <a:r>
              <a:rPr lang="es-ES" dirty="0"/>
              <a:t>  </a:t>
            </a:r>
            <a:r>
              <a:rPr lang="es-ES" dirty="0" err="1"/>
              <a:t>uni:ana</a:t>
            </a:r>
            <a:endParaRPr lang="es-ES" dirty="0"/>
          </a:p>
        </p:txBody>
      </p:sp>
      <p:sp>
        <p:nvSpPr>
          <p:cNvPr id="82" name="81 CuadroTexto"/>
          <p:cNvSpPr txBox="1"/>
          <p:nvPr/>
        </p:nvSpPr>
        <p:spPr>
          <a:xfrm>
            <a:off x="467544" y="5805264"/>
            <a:ext cx="2467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dirty="0" err="1"/>
              <a:t>uni:biologia</a:t>
            </a:r>
            <a:r>
              <a:rPr lang="es-ES" dirty="0"/>
              <a:t>  </a:t>
            </a:r>
            <a:r>
              <a:rPr lang="es-ES" dirty="0" err="1"/>
              <a:t>uni:ana</a:t>
            </a:r>
            <a:endParaRPr lang="es-ES" dirty="0"/>
          </a:p>
        </p:txBody>
      </p:sp>
      <p:grpSp>
        <p:nvGrpSpPr>
          <p:cNvPr id="83" name="82 Grupo"/>
          <p:cNvGrpSpPr/>
          <p:nvPr/>
        </p:nvGrpSpPr>
        <p:grpSpPr>
          <a:xfrm>
            <a:off x="4211960" y="2204864"/>
            <a:ext cx="2304256" cy="1088678"/>
            <a:chOff x="4067944" y="4077072"/>
            <a:chExt cx="2304256" cy="1088678"/>
          </a:xfrm>
        </p:grpSpPr>
        <p:sp>
          <p:nvSpPr>
            <p:cNvPr id="84" name="AutoShape 2"/>
            <p:cNvSpPr>
              <a:spLocks noChangeArrowheads="1"/>
            </p:cNvSpPr>
            <p:nvPr/>
          </p:nvSpPr>
          <p:spPr bwMode="auto">
            <a:xfrm>
              <a:off x="4067944" y="4077072"/>
              <a:ext cx="432048" cy="296590"/>
            </a:xfrm>
            <a:prstGeom prst="flowChartAlternateProcess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?p</a:t>
              </a:r>
            </a:p>
          </p:txBody>
        </p:sp>
        <p:sp>
          <p:nvSpPr>
            <p:cNvPr id="85" name="AutoShape 2"/>
            <p:cNvSpPr>
              <a:spLocks noChangeArrowheads="1"/>
            </p:cNvSpPr>
            <p:nvPr/>
          </p:nvSpPr>
          <p:spPr bwMode="auto">
            <a:xfrm>
              <a:off x="5940152" y="4869160"/>
              <a:ext cx="432048" cy="296590"/>
            </a:xfrm>
            <a:prstGeom prst="flowChartAlternateProcess">
              <a:avLst/>
            </a:prstGeom>
            <a:solidFill>
              <a:srgbClr val="C00000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?c</a:t>
              </a: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4067944" y="2996952"/>
            <a:ext cx="2448272" cy="1376710"/>
            <a:chOff x="4067944" y="2996952"/>
            <a:chExt cx="2448272" cy="1376710"/>
          </a:xfrm>
        </p:grpSpPr>
        <p:sp>
          <p:nvSpPr>
            <p:cNvPr id="74" name="AutoShape 2"/>
            <p:cNvSpPr>
              <a:spLocks noChangeArrowheads="1"/>
            </p:cNvSpPr>
            <p:nvPr/>
          </p:nvSpPr>
          <p:spPr bwMode="auto">
            <a:xfrm>
              <a:off x="4067944" y="4077072"/>
              <a:ext cx="432048" cy="296590"/>
            </a:xfrm>
            <a:prstGeom prst="flowChartAlternateProcess">
              <a:avLst/>
            </a:prstGeom>
            <a:solidFill>
              <a:srgbClr val="FF0066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?p</a:t>
              </a:r>
            </a:p>
          </p:txBody>
        </p:sp>
        <p:sp>
          <p:nvSpPr>
            <p:cNvPr id="75" name="AutoShape 2"/>
            <p:cNvSpPr>
              <a:spLocks noChangeArrowheads="1"/>
            </p:cNvSpPr>
            <p:nvPr/>
          </p:nvSpPr>
          <p:spPr bwMode="auto">
            <a:xfrm>
              <a:off x="6084168" y="2996952"/>
              <a:ext cx="432048" cy="296590"/>
            </a:xfrm>
            <a:prstGeom prst="flowChartAlternateProcess">
              <a:avLst/>
            </a:prstGeom>
            <a:solidFill>
              <a:srgbClr val="FF0066"/>
            </a:solidFill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?c</a:t>
              </a:r>
            </a:p>
          </p:txBody>
        </p:sp>
      </p:grpSp>
      <p:pic>
        <p:nvPicPr>
          <p:cNvPr id="60" name="Imagen 59">
            <a:extLst>
              <a:ext uri="{FF2B5EF4-FFF2-40B4-BE49-F238E27FC236}">
                <a16:creationId xmlns:a16="http://schemas.microsoft.com/office/drawing/2014/main" id="{DF85FBF8-ED22-489B-B7F7-ECC8CF9D0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6597352"/>
            <a:ext cx="5306165" cy="2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9" grpId="0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Ejercicio Test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9332"/>
          </a:xfrm>
        </p:spPr>
        <p:txBody>
          <a:bodyPr/>
          <a:lstStyle/>
          <a:p>
            <a:pPr>
              <a:buNone/>
            </a:pPr>
            <a:r>
              <a:rPr lang="es-ES" sz="1800"/>
              <a:t>¿Cuál sería la respuesta de la consulta SPARQL ante el fichero N3 siguiente?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500562" y="2571744"/>
            <a:ext cx="3643322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s-ES" sz="1600"/>
              <a:t>PREFIX e: &lt;http://www.pp.org#&gt;</a:t>
            </a:r>
          </a:p>
          <a:p>
            <a:pPr algn="l"/>
            <a:endParaRPr lang="es-ES" sz="1600"/>
          </a:p>
          <a:p>
            <a:pPr algn="l"/>
            <a:r>
              <a:rPr lang="es-ES" sz="1600"/>
              <a:t>SELECT ?z WHERE {</a:t>
            </a:r>
          </a:p>
          <a:p>
            <a:pPr algn="l"/>
            <a:r>
              <a:rPr lang="es-ES" sz="1600"/>
              <a:t> ?x e:p ?y.</a:t>
            </a:r>
          </a:p>
          <a:p>
            <a:pPr algn="l"/>
            <a:r>
              <a:rPr lang="es-ES" sz="1600"/>
              <a:t> ?y e:q ?z.</a:t>
            </a:r>
          </a:p>
          <a:p>
            <a:pPr algn="l"/>
            <a:r>
              <a:rPr lang="es-ES" sz="1600"/>
              <a:t>}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00034" y="2571744"/>
            <a:ext cx="35719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pt-BR" sz="1600"/>
              <a:t>@prefix : &lt;http://www.pp.org#&gt;.</a:t>
            </a:r>
          </a:p>
          <a:p>
            <a:pPr algn="l"/>
            <a:endParaRPr lang="pt-BR" sz="1600"/>
          </a:p>
          <a:p>
            <a:pPr algn="l"/>
            <a:r>
              <a:rPr lang="pt-BR" sz="1600"/>
              <a:t>:a :p :b.</a:t>
            </a:r>
          </a:p>
          <a:p>
            <a:pPr algn="l"/>
            <a:r>
              <a:rPr lang="pt-BR" sz="1600"/>
              <a:t>:a :p :c.</a:t>
            </a:r>
          </a:p>
          <a:p>
            <a:pPr algn="l"/>
            <a:r>
              <a:rPr lang="pt-BR" sz="1600"/>
              <a:t>:b :q "M".</a:t>
            </a:r>
          </a:p>
          <a:p>
            <a:pPr algn="l"/>
            <a:r>
              <a:rPr lang="pt-BR" sz="1600"/>
              <a:t>:b :q "N".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5000636"/>
            <a:ext cx="377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M</a:t>
            </a:r>
          </a:p>
          <a:p>
            <a:r>
              <a:rPr lang="es-ES"/>
              <a:t>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928926" y="5000636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b</a:t>
            </a:r>
          </a:p>
          <a:p>
            <a:r>
              <a:rPr lang="es-ES"/>
              <a:t>c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72000" y="50006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M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000760" y="5000636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:a</a:t>
            </a:r>
          </a:p>
          <a:p>
            <a:r>
              <a:rPr lang="es-ES"/>
              <a:t>:b</a:t>
            </a:r>
          </a:p>
          <a:p>
            <a:r>
              <a:rPr lang="es-ES"/>
              <a:t>:c</a:t>
            </a:r>
          </a:p>
        </p:txBody>
      </p:sp>
      <p:pic>
        <p:nvPicPr>
          <p:cNvPr id="12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3287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1C2E8398-916D-4AC2-9FBE-2BB5A9E65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567468"/>
            <a:ext cx="5306165" cy="276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Monotype Corsiv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A83BC710E73B4EAC2B8AFF8EC01DA8" ma:contentTypeVersion="9" ma:contentTypeDescription="Crear nuevo documento." ma:contentTypeScope="" ma:versionID="773c7d3573b8c332d14eab6ab70c172a">
  <xsd:schema xmlns:xsd="http://www.w3.org/2001/XMLSchema" xmlns:xs="http://www.w3.org/2001/XMLSchema" xmlns:p="http://schemas.microsoft.com/office/2006/metadata/properties" xmlns:ns2="e175f0af-9b45-48b7-8f66-de0a21637dd8" xmlns:ns3="bdc783c9-c3e0-4479-8d3e-3c9c61a0cf24" targetNamespace="http://schemas.microsoft.com/office/2006/metadata/properties" ma:root="true" ma:fieldsID="b757611d0eb8f13a267724a05cc75662" ns2:_="" ns3:_="">
    <xsd:import namespace="e175f0af-9b45-48b7-8f66-de0a21637dd8"/>
    <xsd:import namespace="bdc783c9-c3e0-4479-8d3e-3c9c61a0c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5f0af-9b45-48b7-8f66-de0a21637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783c9-c3e0-4479-8d3e-3c9c61a0c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D44414-7946-41F3-BCD0-65DF19744434}"/>
</file>

<file path=customXml/itemProps2.xml><?xml version="1.0" encoding="utf-8"?>
<ds:datastoreItem xmlns:ds="http://schemas.openxmlformats.org/officeDocument/2006/customXml" ds:itemID="{66141B5C-23A4-4CA8-85E6-914392DE56AB}"/>
</file>

<file path=customXml/itemProps3.xml><?xml version="1.0" encoding="utf-8"?>
<ds:datastoreItem xmlns:ds="http://schemas.openxmlformats.org/officeDocument/2006/customXml" ds:itemID="{2470F01C-6D64-4EC3-939A-E540B83C2FA3}"/>
</file>

<file path=docProps/app.xml><?xml version="1.0" encoding="utf-8"?>
<Properties xmlns="http://schemas.openxmlformats.org/officeDocument/2006/extended-properties" xmlns:vt="http://schemas.openxmlformats.org/officeDocument/2006/docPropsVTypes">
  <TotalTime>68216</TotalTime>
  <Words>6450</Words>
  <Application>Microsoft Office PowerPoint</Application>
  <PresentationFormat>Presentación en pantalla (4:3)</PresentationFormat>
  <Paragraphs>1137</Paragraphs>
  <Slides>59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59</vt:i4>
      </vt:variant>
    </vt:vector>
  </HeadingPairs>
  <TitlesOfParts>
    <vt:vector size="69" baseType="lpstr">
      <vt:lpstr>Arial</vt:lpstr>
      <vt:lpstr>Arial Narrow</vt:lpstr>
      <vt:lpstr>Consolas</vt:lpstr>
      <vt:lpstr>Courier New</vt:lpstr>
      <vt:lpstr>Helvetica</vt:lpstr>
      <vt:lpstr>Monotype Corsiva</vt:lpstr>
      <vt:lpstr>Palatino Linotype</vt:lpstr>
      <vt:lpstr>Times New Roman</vt:lpstr>
      <vt:lpstr>Diseño predeterminado</vt:lpstr>
      <vt:lpstr>Diseño personalizado</vt:lpstr>
      <vt:lpstr>SPARQL</vt:lpstr>
      <vt:lpstr>SPARQL</vt:lpstr>
      <vt:lpstr>SPARQL</vt:lpstr>
      <vt:lpstr>SPARQL Sintaxis Turtle</vt:lpstr>
      <vt:lpstr>RDF</vt:lpstr>
      <vt:lpstr>Grafo RDF</vt:lpstr>
      <vt:lpstr>Consulta RDF</vt:lpstr>
      <vt:lpstr>Encaje de grafos</vt:lpstr>
      <vt:lpstr>Ejercicio Test</vt:lpstr>
      <vt:lpstr>Ejercicio Test</vt:lpstr>
      <vt:lpstr>Filtros</vt:lpstr>
      <vt:lpstr>Operadores en los Filtros</vt:lpstr>
      <vt:lpstr>Funciones de comprobación de tipos</vt:lpstr>
      <vt:lpstr>Funciones condicionales</vt:lpstr>
      <vt:lpstr>Ejemplo</vt:lpstr>
      <vt:lpstr>Funciones con cadenas</vt:lpstr>
      <vt:lpstr>Ejemplo</vt:lpstr>
      <vt:lpstr>Regex</vt:lpstr>
      <vt:lpstr>Regex</vt:lpstr>
      <vt:lpstr>Ejercicio</vt:lpstr>
      <vt:lpstr>Funciones numéricas</vt:lpstr>
      <vt:lpstr>Unión de grafos</vt:lpstr>
      <vt:lpstr>Encajes opcionales</vt:lpstr>
      <vt:lpstr>Especificar grafos de entrada</vt:lpstr>
      <vt:lpstr>Ejercicio</vt:lpstr>
      <vt:lpstr>Grafos con nombre</vt:lpstr>
      <vt:lpstr>Control de los resultados</vt:lpstr>
      <vt:lpstr>CONSTRUCT</vt:lpstr>
      <vt:lpstr>ASK</vt:lpstr>
      <vt:lpstr>Asignaciones</vt:lpstr>
      <vt:lpstr>Asignaciones en SELECT</vt:lpstr>
      <vt:lpstr>Funciones de agregación:  AVG, SUM, COUNT, SAMPLE</vt:lpstr>
      <vt:lpstr>Funciones de agregación:  MAX, MIN</vt:lpstr>
      <vt:lpstr>Agrupaciones: GROUP_BY</vt:lpstr>
      <vt:lpstr>Agrupaciones: HAVING</vt:lpstr>
      <vt:lpstr>Subconsultas</vt:lpstr>
      <vt:lpstr>Ejercicio</vt:lpstr>
      <vt:lpstr>Caminos de propiedades</vt:lpstr>
      <vt:lpstr>Caminos de propiedades</vt:lpstr>
      <vt:lpstr>Caminos de propiedades</vt:lpstr>
      <vt:lpstr>Caminos de propiedades</vt:lpstr>
      <vt:lpstr>Caminos de propiedades</vt:lpstr>
      <vt:lpstr>Caminos de propiedades</vt:lpstr>
      <vt:lpstr>Actualizaciones SPARQL Update</vt:lpstr>
      <vt:lpstr>Tratamiento de grafos</vt:lpstr>
      <vt:lpstr>Inserción</vt:lpstr>
      <vt:lpstr>Inserción en un grafo concreto</vt:lpstr>
      <vt:lpstr>Inserción</vt:lpstr>
      <vt:lpstr>Carga de grafo</vt:lpstr>
      <vt:lpstr>Borrado</vt:lpstr>
      <vt:lpstr>Borrado</vt:lpstr>
      <vt:lpstr>Actualización</vt:lpstr>
      <vt:lpstr>Borrado total</vt:lpstr>
      <vt:lpstr>Consulta universal</vt:lpstr>
      <vt:lpstr>Acceso a servicios remotos</vt:lpstr>
      <vt:lpstr>Consultas federadas</vt:lpstr>
      <vt:lpstr>Validación de RDF mediante SPARQL</vt:lpstr>
      <vt:lpstr>Ejemplo de consulta SPARQL</vt:lpstr>
      <vt:lpstr>SPARQL</vt:lpstr>
    </vt:vector>
  </TitlesOfParts>
  <Company>idefix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Tecnologías Web y XML</dc:title>
  <dc:creator>labra</dc:creator>
  <cp:lastModifiedBy>Pablo Menéndez Suárez</cp:lastModifiedBy>
  <cp:revision>448</cp:revision>
  <dcterms:created xsi:type="dcterms:W3CDTF">2003-12-22T23:38:15Z</dcterms:created>
  <dcterms:modified xsi:type="dcterms:W3CDTF">2021-02-09T20:30:57Z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0x010100BFA83BC710E73B4EAC2B8AFF8EC01DA8</vt:lpwstr>
  </property>
</Properties>
</file>