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  <p:sldMasterId id="2147483649" r:id="rId2"/>
  </p:sldMasterIdLst>
  <p:notesMasterIdLst>
    <p:notesMasterId r:id="rId21"/>
  </p:notesMasterIdLst>
  <p:sldIdLst>
    <p:sldId id="256" r:id="rId3"/>
    <p:sldId id="25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308" r:id="rId15"/>
    <p:sldId id="309" r:id="rId16"/>
    <p:sldId id="310" r:id="rId17"/>
    <p:sldId id="311" r:id="rId18"/>
    <p:sldId id="312" r:id="rId19"/>
    <p:sldId id="263" r:id="rId20"/>
  </p:sldIdLst>
  <p:sldSz cx="9144000" cy="6858000" type="screen4x3"/>
  <p:notesSz cx="7559675" cy="10691813"/>
  <p:defaultTextStyle>
    <a:defPPr>
      <a:defRPr lang="en-GB"/>
    </a:defPPr>
    <a:lvl1pPr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1pPr>
    <a:lvl2pPr marL="742950" indent="-28575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2pPr>
    <a:lvl3pPr marL="11430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3pPr>
    <a:lvl4pPr marL="16002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4pPr>
    <a:lvl5pPr marL="2057400" indent="-228600" algn="l" defTabSz="449263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Microsoft YaHei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08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7559675" cy="106918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360" cap="flat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s-ES"/>
          </a:p>
        </p:txBody>
      </p:sp>
      <p:sp>
        <p:nvSpPr>
          <p:cNvPr id="11267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06488" y="812800"/>
            <a:ext cx="5341937" cy="4005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3075" name="Rectangle 3"/>
          <p:cNvSpPr>
            <a:spLocks noGrp="1" noChangeArrowheads="1"/>
          </p:cNvSpPr>
          <p:nvPr>
            <p:ph type="body"/>
          </p:nvPr>
        </p:nvSpPr>
        <p:spPr bwMode="auto">
          <a:xfrm>
            <a:off x="755650" y="5078413"/>
            <a:ext cx="6045200" cy="4808537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s-ES" noProof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278313" y="0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10156825"/>
            <a:ext cx="3278188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4278313" y="10156825"/>
            <a:ext cx="3278187" cy="5318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 sz="1400" smtClean="0">
                <a:solidFill>
                  <a:srgbClr val="000000"/>
                </a:solidFill>
                <a:latin typeface="Times New Roman" pitchFamily="16" charset="0"/>
              </a:defRPr>
            </a:lvl1pPr>
          </a:lstStyle>
          <a:p>
            <a:pPr>
              <a:defRPr/>
            </a:pPr>
            <a:fld id="{A522E8C3-D415-4A72-902F-C6FA7885337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CBB9277D-010B-4C6E-824B-BAC4CC6EFBDF}" type="slidenum">
              <a:rPr lang="es-ES"/>
              <a:pPr/>
              <a:t>1</a:t>
            </a:fld>
            <a:endParaRPr lang="es-ES"/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2292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10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11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12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13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14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15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16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17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AAF8ED6D-444D-480F-AF2A-9C3D7E9D97BF}" type="slidenum">
              <a:rPr lang="es-ES"/>
              <a:pPr/>
              <a:t>18</a:t>
            </a:fld>
            <a:endParaRPr lang="es-ES"/>
          </a:p>
        </p:txBody>
      </p:sp>
      <p:sp>
        <p:nvSpPr>
          <p:cNvPr id="1945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9460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2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3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4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5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6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7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8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</p:spPr>
        <p:txBody>
          <a:bodyPr/>
          <a:lstStyle/>
          <a:p>
            <a:fld id="{273584C5-8EC2-49CF-9D00-3C664F36A844}" type="slidenum">
              <a:rPr lang="es-ES"/>
              <a:pPr/>
              <a:t>9</a:t>
            </a:fld>
            <a:endParaRPr lang="es-ES"/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3316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755650" y="5078413"/>
            <a:ext cx="6048375" cy="4811712"/>
          </a:xfrm>
          <a:noFill/>
          <a:ln/>
        </p:spPr>
        <p:txBody>
          <a:bodyPr wrap="none" anchor="ctr"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547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547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7813" y="273050"/>
            <a:ext cx="2055812" cy="58547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3050"/>
            <a:ext cx="6018213" cy="58547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7012" cy="45227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565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8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3050"/>
            <a:ext cx="8226425" cy="1141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del texto de título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6425" cy="4522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5652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Pulse para editar el formato de texto del esquema</a:t>
            </a:r>
          </a:p>
          <a:p>
            <a:pPr lvl="1"/>
            <a:r>
              <a:rPr lang="en-GB"/>
              <a:t>Segundo nivel del esquema</a:t>
            </a:r>
          </a:p>
          <a:p>
            <a:pPr lvl="2"/>
            <a:r>
              <a:rPr lang="en-GB"/>
              <a:t>Tercer nivel del esquema</a:t>
            </a:r>
          </a:p>
          <a:p>
            <a:pPr lvl="3"/>
            <a:r>
              <a:rPr lang="en-GB"/>
              <a:t>Cuarto nivel del esquema</a:t>
            </a:r>
          </a:p>
          <a:p>
            <a:pPr lvl="4"/>
            <a:r>
              <a:rPr lang="en-GB"/>
              <a:t>Quinto nivel del esquema</a:t>
            </a:r>
          </a:p>
          <a:p>
            <a:pPr lvl="4"/>
            <a:r>
              <a:rPr lang="en-GB"/>
              <a:t>Sexto nivel del esquema</a:t>
            </a:r>
          </a:p>
          <a:p>
            <a:pPr lvl="4"/>
            <a:r>
              <a:rPr lang="en-GB"/>
              <a:t>Séptimo nivel del esquema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2pPr>
      <a:lvl3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3pPr>
      <a:lvl4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4pPr>
      <a:lvl5pPr algn="l" defTabSz="449263" rtl="0" eaLnBrk="0" fontAlgn="base" hangingPunct="0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Arial" charset="0"/>
          <a:ea typeface="DejaVu Sans" charset="0"/>
          <a:cs typeface="DejaVu Sans" charset="0"/>
        </a:defRPr>
      </a:lvl9pPr>
    </p:titleStyle>
    <p:bodyStyle>
      <a:lvl1pPr marL="342900" indent="-342900" algn="l" defTabSz="449263" rtl="0" eaLnBrk="0" fontAlgn="base" hangingPunct="0">
        <a:lnSpc>
          <a:spcPct val="84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lnSpc>
          <a:spcPct val="84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84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685800" y="2130425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dirty="0">
                <a:solidFill>
                  <a:srgbClr val="000000"/>
                </a:solidFill>
              </a:rPr>
              <a:t/>
            </a:r>
            <a:br>
              <a:rPr lang="es-ES" dirty="0">
                <a:solidFill>
                  <a:srgbClr val="000000"/>
                </a:solidFill>
              </a:rPr>
            </a:br>
            <a:r>
              <a:rPr lang="es-ES" sz="3400" b="1" dirty="0" err="1">
                <a:solidFill>
                  <a:srgbClr val="FFFFFF"/>
                </a:solidFill>
                <a:ea typeface="ＭＳ Ｐゴシック" charset="-128"/>
              </a:rPr>
              <a:t>docentiUM</a:t>
            </a:r>
            <a:r>
              <a:rPr lang="es-ES" sz="3400" b="1" dirty="0">
                <a:solidFill>
                  <a:srgbClr val="FFFFFF"/>
                </a:solidFill>
                <a:ea typeface="ＭＳ Ｐゴシック" charset="-128"/>
              </a:rPr>
              <a:t>: </a:t>
            </a:r>
            <a:r>
              <a:rPr lang="es-ES" sz="3400" b="1" dirty="0" smtClean="0">
                <a:solidFill>
                  <a:srgbClr val="FFFFFF"/>
                </a:solidFill>
                <a:ea typeface="ＭＳ Ｐゴシック" charset="-128"/>
              </a:rPr>
              <a:t>Informes</a:t>
            </a:r>
            <a:endParaRPr lang="es-ES" sz="3400" b="1" dirty="0">
              <a:solidFill>
                <a:srgbClr val="FFFFFF"/>
              </a:solidFill>
              <a:ea typeface="ＭＳ Ｐゴシック" charset="-128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es-ES" sz="28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1371600" y="3886200"/>
            <a:ext cx="6399213" cy="1751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algn="ctr" hangingPunct="1">
              <a:lnSpc>
                <a:spcPct val="100000"/>
              </a:lnSpc>
              <a:spcBef>
                <a:spcPts val="563"/>
              </a:spcBef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es-ES">
              <a:solidFill>
                <a:srgbClr val="000000"/>
              </a:solidFill>
            </a:endParaRPr>
          </a:p>
          <a:p>
            <a:pPr algn="ctr" hangingPunct="1">
              <a:lnSpc>
                <a:spcPct val="100000"/>
              </a:lnSpc>
              <a:spcBef>
                <a:spcPts val="563"/>
              </a:spcBef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800" b="1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</a:p>
        </p:txBody>
      </p:sp>
      <p:pic>
        <p:nvPicPr>
          <p:cNvPr id="307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35150" y="549275"/>
            <a:ext cx="5759450" cy="1077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71600" y="3933056"/>
            <a:ext cx="7770813" cy="1468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dirty="0">
                <a:solidFill>
                  <a:srgbClr val="000000"/>
                </a:solidFill>
              </a:rPr>
              <a:t/>
            </a:r>
            <a:br>
              <a:rPr lang="es-ES" dirty="0">
                <a:solidFill>
                  <a:srgbClr val="000000"/>
                </a:solidFill>
              </a:rPr>
            </a:br>
            <a:r>
              <a:rPr lang="es-ES" sz="2400" b="1" dirty="0">
                <a:solidFill>
                  <a:srgbClr val="FFFFFF"/>
                </a:solidFill>
                <a:ea typeface="ＭＳ Ｐゴシック" charset="-128"/>
              </a:rPr>
              <a:t>Antonio </a:t>
            </a:r>
            <a:r>
              <a:rPr lang="es-ES" sz="2400" b="1" dirty="0" err="1">
                <a:solidFill>
                  <a:srgbClr val="FFFFFF"/>
                </a:solidFill>
                <a:ea typeface="ＭＳ Ｐゴシック" charset="-128"/>
              </a:rPr>
              <a:t>Rouco</a:t>
            </a:r>
            <a:r>
              <a:rPr lang="es-ES" sz="2400" b="1" dirty="0">
                <a:solidFill>
                  <a:srgbClr val="FFFFFF"/>
                </a:solidFill>
                <a:ea typeface="ＭＳ Ｐゴシック" charset="-128"/>
              </a:rPr>
              <a:t> </a:t>
            </a: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Yáñez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635875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endParaRPr lang="es-ES" sz="2800" b="1" dirty="0">
              <a:solidFill>
                <a:srgbClr val="FFFFFF"/>
              </a:solidFill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2. Desarrollo de la enseñanza (35%).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IN2.3. Participación en reuniones de coordinación/seguimiento vertical y horizontal. COMPLEMENTARIO (5%).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Centro.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CAC.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2. Desarrollo de la enseñanza (35%).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IN2.4. Dedicación docente realizada. COMPLEMENTARIO (5%).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Departamento.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Informe del Vicerrectorado (POD).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3. Resultados (32,5%).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IN3.1. Objetivos formativos alcanzados y competencias adquiridas. BÁSICO (10%).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Evidencias de la CAC: Informes, Dictámenes, etc.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3. Resultados (32,5%).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IN3.2. Resultados Académicos. BÁSICO (10%).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Tasa de Rendimiento.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Tasa de Éxito.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3. Resultados (32,5%).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IN3.3. Análisis del docente y Plan de Mejoras. BÁSICO (12,5%).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err="1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Autoinforme</a:t>
            </a: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4. Formación, Innovación y Divulgación docente (12,5%).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IN4.1. Innovación docente realizada. COMPLEMENTARIO (7,5%).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Información GID.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Otra Innovación Docente.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err="1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Autoinforme</a:t>
            </a: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4. Formación, Innovación y Divulgación docente (12,5%).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IN4.2. Formación docente realizada. COMPLEMENTARIO (7,5%).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Expediente de Formación Corporativa.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Expediente de otra Formación No Corporativa.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4. Formación, Innovación y Divulgación docente (12,5%).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IN4.3. Divulgación docente realizada. COMPLEMENTARIO (7,5%).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Acciones de divulgación, publicaciones, etc.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b="1" dirty="0">
                <a:solidFill>
                  <a:srgbClr val="FFFFFF"/>
                </a:solidFill>
                <a:ea typeface="ＭＳ Ｐゴシック" charset="-128"/>
              </a:rPr>
              <a:t>PREGUNTAS</a:t>
            </a:r>
          </a:p>
        </p:txBody>
      </p:sp>
      <p:sp>
        <p:nvSpPr>
          <p:cNvPr id="10243" name="Rectangle 2"/>
          <p:cNvSpPr>
            <a:spLocks noChangeArrowheads="1"/>
          </p:cNvSpPr>
          <p:nvPr/>
        </p:nvSpPr>
        <p:spPr bwMode="auto">
          <a:xfrm>
            <a:off x="539552" y="1556792"/>
            <a:ext cx="8228013" cy="45243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/>
          <a:lstStyle/>
          <a:p>
            <a:pPr marL="342900" indent="-338138" hangingPunct="1">
              <a:lnSpc>
                <a:spcPct val="100000"/>
              </a:lnSpc>
              <a:spcBef>
                <a:spcPts val="488"/>
              </a:spcBef>
              <a:buClrTx/>
              <a:buFontTx/>
              <a:buNone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</a:t>
            </a:r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76525" y="2235200"/>
            <a:ext cx="3808413" cy="23860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>
                <a:solidFill>
                  <a:srgbClr val="FFFFFF"/>
                </a:solidFill>
                <a:ea typeface="ＭＳ Ｐゴシック" charset="-128"/>
              </a:rPr>
              <a:t>INTRODUCCIÓN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>
                <a:solidFill>
                  <a:srgbClr val="000000"/>
                </a:solidFill>
                <a:latin typeface="Calibri" pitchFamily="34" charset="0"/>
              </a:rPr>
              <a:t>El modelo </a:t>
            </a:r>
            <a:r>
              <a:rPr lang="es-E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docenti</a:t>
            </a:r>
            <a:r>
              <a:rPr lang="es-E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UM</a:t>
            </a:r>
            <a:r>
              <a:rPr lang="es-ES" sz="2400" dirty="0">
                <a:solidFill>
                  <a:srgbClr val="000000"/>
                </a:solidFill>
                <a:latin typeface="Calibri" pitchFamily="34" charset="0"/>
              </a:rPr>
              <a:t> de evaluación de la actividad del profesorado basado en DOCENTIA de ANECA se pone en marcha en este curso 2020/2021.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Durante este curso y el siguiente se desarrollará el piloto para ajustar el modelo a los requerimientos de la Agencia.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Estamos trabajando con un modelo que está en proceso de Verificación, y después del período piloto (2 cursos, aunque ANECA lo puede prolongar otro más) esperamos que se pueda acreditar.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Otra cuestión es que ANECA está pensando en lanzar el DOCENTIA v2, de ser así, a esa versión tendríamos que adecuar el </a:t>
            </a:r>
            <a:r>
              <a:rPr lang="es-ES" sz="2400" b="1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docenti</a:t>
            </a:r>
            <a:r>
              <a:rPr lang="es-ES" sz="2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UM</a:t>
            </a:r>
            <a:r>
              <a:rPr lang="es-ES" sz="2400" dirty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>
                <a:solidFill>
                  <a:srgbClr val="FFFFFF"/>
                </a:solidFill>
                <a:ea typeface="ＭＳ Ｐゴシック" charset="-128"/>
              </a:rPr>
              <a:t>INTRODUCCIÓN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800" dirty="0" smtClean="0">
                <a:solidFill>
                  <a:srgbClr val="000000"/>
                </a:solidFill>
                <a:latin typeface="Calibri" pitchFamily="34" charset="0"/>
              </a:rPr>
              <a:t>Muchos agentes participan en el modelo, entre ellos: Decanas/os, Directoras/es de Departamento y las CAC de los Centros.</a:t>
            </a:r>
            <a:endParaRPr lang="es-ES" sz="2800" dirty="0">
              <a:solidFill>
                <a:srgbClr val="000000"/>
              </a:solidFill>
              <a:latin typeface="Calibri" pitchFamily="34" charset="0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8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Cada uno de ellos elaborará su informe referido a los participantes adscritos al Centro y Departamento.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>
                <a:solidFill>
                  <a:srgbClr val="FFFFFF"/>
                </a:solidFill>
                <a:ea typeface="ＭＳ Ｐゴシック" charset="-128"/>
              </a:rPr>
              <a:t>INTRODUCCIÓN</a:t>
            </a: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8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A cada participante se le valoran 4 dimensiones, cada una de las dimensiones tiene un “peso”, y se dividen en indicadores con un cierto “peso” también. La valoración de estos indicadores se hace a través de evidencias.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1. Planificación de la Docencia (20%).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IN1.1. Participación en la elaboración del POD del Departamento y, en su caso, coordinación con el resto del profesorado de la asignatura. BÁSICO (5%).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Departamento.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CAC.</a:t>
            </a:r>
            <a:endParaRPr lang="es-ES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1. Planificación de la Docencia (20%).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IN1.2. Adecuación de la Guía Docente de la asignatura para cumplir su finalidad. BÁSICO (10%).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Departamento.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1. Planificación de la Docencia (20%).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IN1.3. Participación en reuniones con decano/a, vicedecano/a o coordinador/a del título previas al comienzo de la docencia. COMPLEMENTARIO (5%).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Centro.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2. Desarrollo de la enseñanza (35%).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IN2.1. Ejecución de las actividades docentes. BÁSICO (15%).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Centro.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Departamento.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ChangeArrowheads="1"/>
          </p:cNvSpPr>
          <p:nvPr/>
        </p:nvSpPr>
        <p:spPr bwMode="auto">
          <a:xfrm>
            <a:off x="457200" y="274638"/>
            <a:ext cx="8228013" cy="1141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 anchor="ctr"/>
          <a:lstStyle/>
          <a:p>
            <a:pPr algn="ctr" hangingPunct="1">
              <a:lnSpc>
                <a:spcPct val="100000"/>
              </a:lnSpc>
              <a:buClrTx/>
              <a:buFontTx/>
              <a:buNone/>
              <a:tabLst>
                <a:tab pos="0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</a:pPr>
            <a:r>
              <a:rPr lang="es-ES" sz="2400" b="1" dirty="0" smtClean="0">
                <a:solidFill>
                  <a:srgbClr val="FFFFFF"/>
                </a:solidFill>
                <a:ea typeface="ＭＳ Ｐゴシック" charset="-128"/>
              </a:rPr>
              <a:t>DIMENSIONES</a:t>
            </a:r>
            <a:endParaRPr lang="es-ES" sz="2400" b="1" dirty="0">
              <a:solidFill>
                <a:srgbClr val="FFFFFF"/>
              </a:solidFill>
              <a:ea typeface="ＭＳ Ｐゴシック" charset="-128"/>
            </a:endParaRPr>
          </a:p>
        </p:txBody>
      </p:sp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457200" y="1600200"/>
            <a:ext cx="8228013" cy="452437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5000" rIns="90000" bIns="45000"/>
          <a:lstStyle/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Dimensión 2. Desarrollo de la enseñanza (35%).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IN2.2. Ajuste a la Guía Docente. BÁSICO (10%).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Evidencias: 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charset="0"/>
                <a:ea typeface="ＭＳ Ｐゴシック" charset="-128"/>
              </a:rPr>
              <a:t>Informe del Centro.</a:t>
            </a: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buFontTx/>
              <a:buChar char="-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chemeClr val="tx1"/>
                </a:solidFill>
                <a:latin typeface="Calibri" charset="0"/>
                <a:ea typeface="ＭＳ Ｐゴシック" charset="-128"/>
              </a:rPr>
              <a:t>Encuesta alumnado.</a:t>
            </a:r>
            <a:endParaRPr lang="es-ES" sz="2800" dirty="0" smtClean="0">
              <a:solidFill>
                <a:schemeClr val="tx1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endParaRPr lang="es-ES" sz="2400" dirty="0" smtClean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  <a:p>
            <a:pPr marL="457200" indent="-455613" hangingPunct="1">
              <a:lnSpc>
                <a:spcPct val="100000"/>
              </a:lnSpc>
              <a:spcBef>
                <a:spcPts val="488"/>
              </a:spcBef>
              <a:buClr>
                <a:srgbClr val="666666"/>
              </a:buClr>
              <a:buSzPct val="74000"/>
              <a:tabLst>
                <a:tab pos="0" algn="l"/>
                <a:tab pos="341313" algn="l"/>
                <a:tab pos="722313" algn="l"/>
                <a:tab pos="1446213" algn="l"/>
                <a:tab pos="2170113" algn="l"/>
                <a:tab pos="2894013" algn="l"/>
                <a:tab pos="3617913" algn="l"/>
                <a:tab pos="4343400" algn="l"/>
                <a:tab pos="5065713" algn="l"/>
                <a:tab pos="5789613" algn="l"/>
                <a:tab pos="6513513" algn="l"/>
                <a:tab pos="7237413" algn="l"/>
                <a:tab pos="7961313" algn="l"/>
                <a:tab pos="8085138" algn="l"/>
                <a:tab pos="8534400" algn="l"/>
                <a:tab pos="8983663" algn="l"/>
                <a:tab pos="9432925" algn="l"/>
                <a:tab pos="9882188" algn="l"/>
                <a:tab pos="10331450" algn="l"/>
                <a:tab pos="10780713" algn="l"/>
              </a:tabLst>
              <a:defRPr/>
            </a:pPr>
            <a:r>
              <a:rPr lang="es-ES" sz="2400" dirty="0" smtClean="0">
                <a:solidFill>
                  <a:srgbClr val="000000"/>
                </a:solidFill>
                <a:latin typeface="Calibri" charset="0"/>
                <a:ea typeface="ＭＳ Ｐゴシック" charset="-128"/>
              </a:rPr>
              <a:t>  </a:t>
            </a:r>
            <a:endParaRPr lang="es-ES" sz="2400" dirty="0">
              <a:solidFill>
                <a:srgbClr val="000000"/>
              </a:solidFill>
              <a:latin typeface="Calibri" charset="0"/>
              <a:ea typeface="ＭＳ Ｐゴシック" charset="-128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 de Office">
  <a:themeElements>
    <a:clrScheme name="Tema d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ema de 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Microsoft YaHei" charset="-122"/>
          </a:defRPr>
        </a:defPPr>
      </a:lstStyle>
    </a:lnDef>
  </a:objectDefaults>
  <a:extraClrSchemeLst>
    <a:extraClrScheme>
      <a:clrScheme name="Tema d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848</TotalTime>
  <Words>693</Words>
  <Application>Microsoft Office PowerPoint</Application>
  <PresentationFormat>Presentación en pantalla (4:3)</PresentationFormat>
  <Paragraphs>146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Títulos de diapositiva</vt:lpstr>
      </vt:variant>
      <vt:variant>
        <vt:i4>18</vt:i4>
      </vt:variant>
    </vt:vector>
  </HeadingPairs>
  <TitlesOfParts>
    <vt:vector size="20" baseType="lpstr">
      <vt:lpstr>Tema de Office</vt:lpstr>
      <vt:lpstr>1_Tema de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decanato</dc:creator>
  <cp:lastModifiedBy>decanato</cp:lastModifiedBy>
  <cp:revision>70</cp:revision>
  <cp:lastPrinted>1601-01-01T00:00:00Z</cp:lastPrinted>
  <dcterms:created xsi:type="dcterms:W3CDTF">1601-01-01T00:00:00Z</dcterms:created>
  <dcterms:modified xsi:type="dcterms:W3CDTF">2021-04-21T13:21:18Z</dcterms:modified>
</cp:coreProperties>
</file>