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80" r:id="rId2"/>
    <p:sldId id="273" r:id="rId3"/>
    <p:sldId id="276" r:id="rId4"/>
    <p:sldId id="277" r:id="rId5"/>
    <p:sldId id="278" r:id="rId6"/>
    <p:sldId id="284" r:id="rId7"/>
    <p:sldId id="285" r:id="rId8"/>
    <p:sldId id="286" r:id="rId9"/>
    <p:sldId id="283" r:id="rId10"/>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1" userDrawn="1">
          <p15:clr>
            <a:srgbClr val="A4A3A4"/>
          </p15:clr>
        </p15:guide>
        <p15:guide id="2" pos="421" userDrawn="1">
          <p15:clr>
            <a:srgbClr val="A4A3A4"/>
          </p15:clr>
        </p15:guide>
        <p15:guide id="3" pos="14938" userDrawn="1">
          <p15:clr>
            <a:srgbClr val="A4A3A4"/>
          </p15:clr>
        </p15:guide>
        <p15:guide id="4" orient="horz" pos="6861" userDrawn="1">
          <p15:clr>
            <a:srgbClr val="A4A3A4"/>
          </p15:clr>
        </p15:guide>
        <p15:guide id="5" orient="horz" pos="6405" userDrawn="1">
          <p15:clr>
            <a:srgbClr val="A4A3A4"/>
          </p15:clr>
        </p15:guide>
        <p15:guide id="6" pos="4141" userDrawn="1">
          <p15:clr>
            <a:srgbClr val="A4A3A4"/>
          </p15:clr>
        </p15:guide>
        <p15:guide id="7" pos="7861" userDrawn="1">
          <p15:clr>
            <a:srgbClr val="A4A3A4"/>
          </p15:clr>
        </p15:guide>
        <p15:guide id="8" pos="11626" userDrawn="1">
          <p15:clr>
            <a:srgbClr val="A4A3A4"/>
          </p15:clr>
        </p15:guide>
        <p15:guide id="9" orient="horz" pos="421" userDrawn="1">
          <p15:clr>
            <a:srgbClr val="A4A3A4"/>
          </p15:clr>
        </p15:guide>
        <p15:guide id="10" orient="horz" pos="1008" userDrawn="1">
          <p15:clr>
            <a:srgbClr val="A4A3A4"/>
          </p15:clr>
        </p15:guide>
        <p15:guide id="11" orient="horz" pos="1597" userDrawn="1">
          <p15:clr>
            <a:srgbClr val="A4A3A4"/>
          </p15:clr>
        </p15:guide>
        <p15:guide id="12" pos="3733" userDrawn="1">
          <p15:clr>
            <a:srgbClr val="A4A3A4"/>
          </p15:clr>
        </p15:guide>
        <p15:guide id="13" pos="7498" userDrawn="1">
          <p15:clr>
            <a:srgbClr val="A4A3A4"/>
          </p15:clr>
        </p15:guide>
        <p15:guide id="14" pos="11149" userDrawn="1">
          <p15:clr>
            <a:srgbClr val="A4A3A4"/>
          </p15:clr>
        </p15:guide>
        <p15:guide id="15" orient="horz" pos="8640" userDrawn="1">
          <p15:clr>
            <a:srgbClr val="A4A3A4"/>
          </p15:clr>
        </p15:guide>
        <p15:guide id="16" orient="horz" userDrawn="1">
          <p15:clr>
            <a:srgbClr val="A4A3A4"/>
          </p15:clr>
        </p15:guide>
        <p15:guide id="17" userDrawn="1">
          <p15:clr>
            <a:srgbClr val="A4A3A4"/>
          </p15:clr>
        </p15:guide>
        <p15:guide id="18" pos="15359" userDrawn="1">
          <p15:clr>
            <a:srgbClr val="A4A3A4"/>
          </p15:clr>
        </p15:guide>
        <p15:guide id="19" orient="horz" pos="7632" userDrawn="1">
          <p15:clr>
            <a:srgbClr val="A4A3A4"/>
          </p15:clr>
        </p15:guide>
        <p15:guide id="20" orient="horz" pos="7224" userDrawn="1">
          <p15:clr>
            <a:srgbClr val="A4A3A4"/>
          </p15:clr>
        </p15:guide>
        <p15:guide id="21" orient="horz" pos="8312" userDrawn="1">
          <p15:clr>
            <a:srgbClr val="A4A3A4"/>
          </p15:clr>
        </p15:guide>
        <p15:guide id="22" orient="horz" pos="7450" userDrawn="1">
          <p15:clr>
            <a:srgbClr val="A4A3A4"/>
          </p15:clr>
        </p15:guide>
        <p15:guide id="23" orient="horz" pos="79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2100"/>
    <a:srgbClr val="002129"/>
    <a:srgbClr val="EEE9E2"/>
    <a:srgbClr val="EDE9E3"/>
    <a:srgbClr val="DCD5CC"/>
    <a:srgbClr val="EDE9E2"/>
    <a:srgbClr val="DED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94661"/>
  </p:normalViewPr>
  <p:slideViewPr>
    <p:cSldViewPr snapToGrid="0" snapToObjects="1" showGuides="1">
      <p:cViewPr varScale="1">
        <p:scale>
          <a:sx n="39" d="100"/>
          <a:sy n="39" d="100"/>
        </p:scale>
        <p:origin x="869" y="-187"/>
      </p:cViewPr>
      <p:guideLst>
        <p:guide orient="horz" pos="8221"/>
        <p:guide pos="421"/>
        <p:guide pos="14938"/>
        <p:guide orient="horz" pos="6861"/>
        <p:guide orient="horz" pos="6405"/>
        <p:guide pos="4141"/>
        <p:guide pos="7861"/>
        <p:guide pos="11626"/>
        <p:guide orient="horz" pos="421"/>
        <p:guide orient="horz" pos="1008"/>
        <p:guide orient="horz" pos="1597"/>
        <p:guide pos="3733"/>
        <p:guide pos="7498"/>
        <p:guide pos="11149"/>
        <p:guide orient="horz" pos="8640"/>
        <p:guide orient="horz"/>
        <p:guide/>
        <p:guide pos="15359"/>
        <p:guide orient="horz" pos="7632"/>
        <p:guide orient="horz" pos="7224"/>
        <p:guide orient="horz" pos="8312"/>
        <p:guide orient="horz" pos="7450"/>
        <p:guide orient="horz" pos="7949"/>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AA265A-A8A2-B04D-A273-615EB03CF746}" type="datetimeFigureOut">
              <a:rPr lang="es-ES" smtClean="0"/>
              <a:t>13/05/2024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7F3F3-6DDB-C64B-BADD-875F8E9F7FA0}" type="slidenum">
              <a:rPr lang="es-ES" smtClean="0"/>
              <a:t>‹Nº›</a:t>
            </a:fld>
            <a:endParaRPr lang="es-ES"/>
          </a:p>
        </p:txBody>
      </p:sp>
    </p:spTree>
    <p:extLst>
      <p:ext uri="{BB962C8B-B14F-4D97-AF65-F5344CB8AC3E}">
        <p14:creationId xmlns:p14="http://schemas.microsoft.com/office/powerpoint/2010/main" val="3523893013"/>
      </p:ext>
    </p:extLst>
  </p:cSld>
  <p:clrMap bg1="lt1" tx1="dk1" bg2="lt2" tx2="dk2" accent1="accent1" accent2="accent2" accent3="accent3" accent4="accent4" accent5="accent5" accent6="accent6" hlink="hlink" folHlink="folHlink"/>
  <p:notesStyle>
    <a:lvl1pPr marL="0" algn="l" defTabSz="1828686" rtl="0" eaLnBrk="1" latinLnBrk="0" hangingPunct="1">
      <a:defRPr sz="2400" kern="1200">
        <a:solidFill>
          <a:schemeClr val="tx1"/>
        </a:solidFill>
        <a:latin typeface="+mn-lt"/>
        <a:ea typeface="+mn-ea"/>
        <a:cs typeface="+mn-cs"/>
      </a:defRPr>
    </a:lvl1pPr>
    <a:lvl2pPr marL="914343" algn="l" defTabSz="1828686" rtl="0" eaLnBrk="1" latinLnBrk="0" hangingPunct="1">
      <a:defRPr sz="2400" kern="1200">
        <a:solidFill>
          <a:schemeClr val="tx1"/>
        </a:solidFill>
        <a:latin typeface="+mn-lt"/>
        <a:ea typeface="+mn-ea"/>
        <a:cs typeface="+mn-cs"/>
      </a:defRPr>
    </a:lvl2pPr>
    <a:lvl3pPr marL="1828686" algn="l" defTabSz="1828686" rtl="0" eaLnBrk="1" latinLnBrk="0" hangingPunct="1">
      <a:defRPr sz="2400" kern="1200">
        <a:solidFill>
          <a:schemeClr val="tx1"/>
        </a:solidFill>
        <a:latin typeface="+mn-lt"/>
        <a:ea typeface="+mn-ea"/>
        <a:cs typeface="+mn-cs"/>
      </a:defRPr>
    </a:lvl3pPr>
    <a:lvl4pPr marL="2743029" algn="l" defTabSz="1828686" rtl="0" eaLnBrk="1" latinLnBrk="0" hangingPunct="1">
      <a:defRPr sz="2400" kern="1200">
        <a:solidFill>
          <a:schemeClr val="tx1"/>
        </a:solidFill>
        <a:latin typeface="+mn-lt"/>
        <a:ea typeface="+mn-ea"/>
        <a:cs typeface="+mn-cs"/>
      </a:defRPr>
    </a:lvl4pPr>
    <a:lvl5pPr marL="3657371" algn="l" defTabSz="1828686" rtl="0" eaLnBrk="1" latinLnBrk="0" hangingPunct="1">
      <a:defRPr sz="2400" kern="1200">
        <a:solidFill>
          <a:schemeClr val="tx1"/>
        </a:solidFill>
        <a:latin typeface="+mn-lt"/>
        <a:ea typeface="+mn-ea"/>
        <a:cs typeface="+mn-cs"/>
      </a:defRPr>
    </a:lvl5pPr>
    <a:lvl6pPr marL="4571714" algn="l" defTabSz="1828686" rtl="0" eaLnBrk="1" latinLnBrk="0" hangingPunct="1">
      <a:defRPr sz="2400" kern="1200">
        <a:solidFill>
          <a:schemeClr val="tx1"/>
        </a:solidFill>
        <a:latin typeface="+mn-lt"/>
        <a:ea typeface="+mn-ea"/>
        <a:cs typeface="+mn-cs"/>
      </a:defRPr>
    </a:lvl6pPr>
    <a:lvl7pPr marL="5486057" algn="l" defTabSz="1828686" rtl="0" eaLnBrk="1" latinLnBrk="0" hangingPunct="1">
      <a:defRPr sz="2400" kern="1200">
        <a:solidFill>
          <a:schemeClr val="tx1"/>
        </a:solidFill>
        <a:latin typeface="+mn-lt"/>
        <a:ea typeface="+mn-ea"/>
        <a:cs typeface="+mn-cs"/>
      </a:defRPr>
    </a:lvl7pPr>
    <a:lvl8pPr marL="6400400" algn="l" defTabSz="1828686" rtl="0" eaLnBrk="1" latinLnBrk="0" hangingPunct="1">
      <a:defRPr sz="2400" kern="1200">
        <a:solidFill>
          <a:schemeClr val="tx1"/>
        </a:solidFill>
        <a:latin typeface="+mn-lt"/>
        <a:ea typeface="+mn-ea"/>
        <a:cs typeface="+mn-cs"/>
      </a:defRPr>
    </a:lvl8pPr>
    <a:lvl9pPr marL="7314743" algn="l" defTabSz="1828686"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1</a:t>
            </a:fld>
            <a:endParaRPr lang="es-ES"/>
          </a:p>
        </p:txBody>
      </p:sp>
    </p:spTree>
    <p:extLst>
      <p:ext uri="{BB962C8B-B14F-4D97-AF65-F5344CB8AC3E}">
        <p14:creationId xmlns:p14="http://schemas.microsoft.com/office/powerpoint/2010/main" val="89379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2</a:t>
            </a:fld>
            <a:endParaRPr lang="es-ES"/>
          </a:p>
        </p:txBody>
      </p:sp>
    </p:spTree>
    <p:extLst>
      <p:ext uri="{BB962C8B-B14F-4D97-AF65-F5344CB8AC3E}">
        <p14:creationId xmlns:p14="http://schemas.microsoft.com/office/powerpoint/2010/main" val="544356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3</a:t>
            </a:fld>
            <a:endParaRPr lang="es-ES"/>
          </a:p>
        </p:txBody>
      </p:sp>
    </p:spTree>
    <p:extLst>
      <p:ext uri="{BB962C8B-B14F-4D97-AF65-F5344CB8AC3E}">
        <p14:creationId xmlns:p14="http://schemas.microsoft.com/office/powerpoint/2010/main" val="2749143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4</a:t>
            </a:fld>
            <a:endParaRPr lang="es-ES"/>
          </a:p>
        </p:txBody>
      </p:sp>
    </p:spTree>
    <p:extLst>
      <p:ext uri="{BB962C8B-B14F-4D97-AF65-F5344CB8AC3E}">
        <p14:creationId xmlns:p14="http://schemas.microsoft.com/office/powerpoint/2010/main" val="3914529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5</a:t>
            </a:fld>
            <a:endParaRPr lang="es-ES"/>
          </a:p>
        </p:txBody>
      </p:sp>
    </p:spTree>
    <p:extLst>
      <p:ext uri="{BB962C8B-B14F-4D97-AF65-F5344CB8AC3E}">
        <p14:creationId xmlns:p14="http://schemas.microsoft.com/office/powerpoint/2010/main" val="3536290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6</a:t>
            </a:fld>
            <a:endParaRPr lang="es-ES"/>
          </a:p>
        </p:txBody>
      </p:sp>
    </p:spTree>
    <p:extLst>
      <p:ext uri="{BB962C8B-B14F-4D97-AF65-F5344CB8AC3E}">
        <p14:creationId xmlns:p14="http://schemas.microsoft.com/office/powerpoint/2010/main" val="1570677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7</a:t>
            </a:fld>
            <a:endParaRPr lang="es-ES"/>
          </a:p>
        </p:txBody>
      </p:sp>
    </p:spTree>
    <p:extLst>
      <p:ext uri="{BB962C8B-B14F-4D97-AF65-F5344CB8AC3E}">
        <p14:creationId xmlns:p14="http://schemas.microsoft.com/office/powerpoint/2010/main" val="4160199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8</a:t>
            </a:fld>
            <a:endParaRPr lang="es-ES"/>
          </a:p>
        </p:txBody>
      </p:sp>
    </p:spTree>
    <p:extLst>
      <p:ext uri="{BB962C8B-B14F-4D97-AF65-F5344CB8AC3E}">
        <p14:creationId xmlns:p14="http://schemas.microsoft.com/office/powerpoint/2010/main" val="3109917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607F3F3-6DDB-C64B-BADD-875F8E9F7FA0}" type="slidenum">
              <a:rPr lang="es-ES" smtClean="0"/>
              <a:t>9</a:t>
            </a:fld>
            <a:endParaRPr lang="es-ES"/>
          </a:p>
        </p:txBody>
      </p:sp>
    </p:spTree>
    <p:extLst>
      <p:ext uri="{BB962C8B-B14F-4D97-AF65-F5344CB8AC3E}">
        <p14:creationId xmlns:p14="http://schemas.microsoft.com/office/powerpoint/2010/main" val="586639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B1DC42-3A5E-2A40-89B1-311BE3549510}" type="datetimeFigureOut">
              <a:rPr lang="es-ES" smtClean="0"/>
              <a:t>13/05/2024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262745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B1DC42-3A5E-2A40-89B1-311BE3549510}" type="datetimeFigureOut">
              <a:rPr lang="es-ES" smtClean="0"/>
              <a:t>13/05/2024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63302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B1DC42-3A5E-2A40-89B1-311BE3549510}" type="datetimeFigureOut">
              <a:rPr lang="es-ES" smtClean="0"/>
              <a:t>13/05/2024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143164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B1DC42-3A5E-2A40-89B1-311BE3549510}" type="datetimeFigureOut">
              <a:rPr lang="es-ES" smtClean="0"/>
              <a:t>13/05/2024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199517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CB1DC42-3A5E-2A40-89B1-311BE3549510}" type="datetimeFigureOut">
              <a:rPr lang="es-ES" smtClean="0"/>
              <a:t>13/05/2024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309368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CB1DC42-3A5E-2A40-89B1-311BE3549510}" type="datetimeFigureOut">
              <a:rPr lang="es-ES" smtClean="0"/>
              <a:t>13/05/2024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179846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s-ES"/>
              <a:t>Haga clic para modificar los estilos de texto del patrón</a:t>
            </a:r>
          </a:p>
        </p:txBody>
      </p:sp>
      <p:sp>
        <p:nvSpPr>
          <p:cNvPr id="4" name="Content Placeholder 3"/>
          <p:cNvSpPr>
            <a:spLocks noGrp="1"/>
          </p:cNvSpPr>
          <p:nvPr>
            <p:ph sz="half" idx="2"/>
          </p:nvPr>
        </p:nvSpPr>
        <p:spPr>
          <a:xfrm>
            <a:off x="1679467" y="5010150"/>
            <a:ext cx="10314903" cy="73691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s-ES"/>
              <a:t>Haga clic para modificar los estilos de texto del patrón</a:t>
            </a:r>
          </a:p>
        </p:txBody>
      </p:sp>
      <p:sp>
        <p:nvSpPr>
          <p:cNvPr id="6" name="Content Placeholder 5"/>
          <p:cNvSpPr>
            <a:spLocks noGrp="1"/>
          </p:cNvSpPr>
          <p:nvPr>
            <p:ph sz="quarter" idx="4"/>
          </p:nvPr>
        </p:nvSpPr>
        <p:spPr>
          <a:xfrm>
            <a:off x="12343597" y="5010150"/>
            <a:ext cx="10365701" cy="73691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CB1DC42-3A5E-2A40-89B1-311BE3549510}" type="datetimeFigureOut">
              <a:rPr lang="es-ES" smtClean="0"/>
              <a:t>13/05/2024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318125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CB1DC42-3A5E-2A40-89B1-311BE3549510}" type="datetimeFigureOut">
              <a:rPr lang="es-ES" smtClean="0"/>
              <a:t>13/05/2024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25876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1DC42-3A5E-2A40-89B1-311BE3549510}" type="datetimeFigureOut">
              <a:rPr lang="es-ES" smtClean="0"/>
              <a:t>13/05/2024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806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CB1DC42-3A5E-2A40-89B1-311BE3549510}" type="datetimeFigureOut">
              <a:rPr lang="es-ES" smtClean="0"/>
              <a:t>13/05/2024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132509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CB1DC42-3A5E-2A40-89B1-311BE3549510}" type="datetimeFigureOut">
              <a:rPr lang="es-ES" smtClean="0"/>
              <a:t>13/05/2024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98E1B96-9478-0442-B41A-DA54A265BE41}" type="slidenum">
              <a:rPr lang="es-ES" smtClean="0"/>
              <a:t>‹Nº›</a:t>
            </a:fld>
            <a:endParaRPr lang="es-ES"/>
          </a:p>
        </p:txBody>
      </p:sp>
    </p:spTree>
    <p:extLst>
      <p:ext uri="{BB962C8B-B14F-4D97-AF65-F5344CB8AC3E}">
        <p14:creationId xmlns:p14="http://schemas.microsoft.com/office/powerpoint/2010/main" val="2009337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0CB1DC42-3A5E-2A40-89B1-311BE3549510}" type="datetimeFigureOut">
              <a:rPr lang="es-ES" smtClean="0"/>
              <a:t>13/05/2024</a:t>
            </a:fld>
            <a:endParaRPr lang="es-ES"/>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198E1B96-9478-0442-B41A-DA54A265BE41}" type="slidenum">
              <a:rPr lang="es-ES" smtClean="0"/>
              <a:t>‹Nº›</a:t>
            </a:fld>
            <a:endParaRPr lang="es-ES"/>
          </a:p>
        </p:txBody>
      </p:sp>
    </p:spTree>
    <p:extLst>
      <p:ext uri="{BB962C8B-B14F-4D97-AF65-F5344CB8AC3E}">
        <p14:creationId xmlns:p14="http://schemas.microsoft.com/office/powerpoint/2010/main" val="13053459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669881" y="498500"/>
            <a:ext cx="21748793" cy="9957465"/>
          </a:xfrm>
        </p:spPr>
        <p:txBody>
          <a:bodyPr anchor="t" anchorCtr="0">
            <a:noAutofit/>
          </a:bodyPr>
          <a:lstStyle/>
          <a:p>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endParaRPr lang="es-ES" sz="8000" i="1" dirty="0">
              <a:solidFill>
                <a:schemeClr val="accent1">
                  <a:lumMod val="50000"/>
                </a:schemeClr>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
        <p:nvSpPr>
          <p:cNvPr id="3" name="Elipse 2">
            <a:extLst>
              <a:ext uri="{FF2B5EF4-FFF2-40B4-BE49-F238E27FC236}">
                <a16:creationId xmlns:a16="http://schemas.microsoft.com/office/drawing/2014/main" id="{1442F0BB-A0D0-B705-8651-F62E262308BD}"/>
              </a:ext>
            </a:extLst>
          </p:cNvPr>
          <p:cNvSpPr/>
          <p:nvPr/>
        </p:nvSpPr>
        <p:spPr>
          <a:xfrm>
            <a:off x="2822712" y="5347253"/>
            <a:ext cx="18009705" cy="387529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6000" dirty="0">
                <a:solidFill>
                  <a:srgbClr val="002060"/>
                </a:solidFill>
                <a:latin typeface="IBM Plex Sans Medium" panose="020B0603050203000203" pitchFamily="34" charset="0"/>
              </a:rPr>
              <a:t>¿QUÉ DEBES CONOCER ANTES DE MATRICULARTE?</a:t>
            </a:r>
          </a:p>
        </p:txBody>
      </p:sp>
      <p:sp>
        <p:nvSpPr>
          <p:cNvPr id="7" name="Rectángulo 6">
            <a:extLst>
              <a:ext uri="{FF2B5EF4-FFF2-40B4-BE49-F238E27FC236}">
                <a16:creationId xmlns:a16="http://schemas.microsoft.com/office/drawing/2014/main" id="{A7D263C4-A217-787F-907D-604ABDB657A6}"/>
              </a:ext>
            </a:extLst>
          </p:cNvPr>
          <p:cNvSpPr/>
          <p:nvPr/>
        </p:nvSpPr>
        <p:spPr>
          <a:xfrm>
            <a:off x="2325757" y="1113232"/>
            <a:ext cx="19003617" cy="26438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8800" dirty="0">
                <a:latin typeface="IBM Plex Sans Medium" panose="020B0603050203000203" pitchFamily="34" charset="0"/>
              </a:rPr>
              <a:t>MATRÍCULA EN CUARTO CURSO</a:t>
            </a:r>
          </a:p>
        </p:txBody>
      </p:sp>
    </p:spTree>
    <p:extLst>
      <p:ext uri="{BB962C8B-B14F-4D97-AF65-F5344CB8AC3E}">
        <p14:creationId xmlns:p14="http://schemas.microsoft.com/office/powerpoint/2010/main" val="97310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3478696" y="498500"/>
            <a:ext cx="20395095" cy="9957465"/>
          </a:xfrm>
          <a:solidFill>
            <a:schemeClr val="bg1"/>
          </a:solidFill>
          <a:ln>
            <a:solidFill>
              <a:schemeClr val="accent1"/>
            </a:solidFill>
          </a:ln>
          <a:effectLst>
            <a:glow rad="228600">
              <a:schemeClr val="accent6">
                <a:satMod val="175000"/>
                <a:alpha val="40000"/>
              </a:schemeClr>
            </a:glow>
            <a:outerShdw blurRad="76200" dir="13500000" sy="23000" kx="1200000" algn="br" rotWithShape="0">
              <a:prstClr val="black">
                <a:alpha val="20000"/>
              </a:prstClr>
            </a:outerShdw>
          </a:effectLst>
          <a:scene3d>
            <a:camera prst="orthographicFront"/>
            <a:lightRig rig="threePt" dir="t"/>
          </a:scene3d>
          <a:sp3d>
            <a:bevelT w="114300" prst="artDeco"/>
          </a:sp3d>
        </p:spPr>
        <p:txBody>
          <a:bodyPr anchor="t" anchorCtr="0">
            <a:noAutofit/>
          </a:bodyPr>
          <a:lstStyle/>
          <a:p>
            <a:pPr algn="l"/>
            <a:r>
              <a:rPr lang="es-ES" sz="6000" i="1" dirty="0">
                <a:solidFill>
                  <a:srgbClr val="002129"/>
                </a:solidFill>
                <a:latin typeface="IBM Plex Sans" panose="020B0503050203000203" pitchFamily="34" charset="0"/>
              </a:rPr>
              <a:t>	-Asignaturas optativas con cupo</a:t>
            </a: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-Pago de exceso de créditos en alumnos becarios por</a:t>
            </a: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aplicación de créditos CRAU</a:t>
            </a: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a:t>
            </a: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-Matrícula Becarios con créditos CRAU</a:t>
            </a: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a:t>
            </a: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 Plazo para eliminar asignaturas optativas</a:t>
            </a: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 Matrícula asignatura TFG</a:t>
            </a: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a:t>
            </a: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	</a:t>
            </a: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endParaRPr lang="es-ES" sz="6000" i="1" dirty="0">
              <a:solidFill>
                <a:srgbClr val="002129"/>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Tree>
    <p:extLst>
      <p:ext uri="{BB962C8B-B14F-4D97-AF65-F5344CB8AC3E}">
        <p14:creationId xmlns:p14="http://schemas.microsoft.com/office/powerpoint/2010/main" val="271477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
        <p:nvSpPr>
          <p:cNvPr id="6" name="4 Redondear rectángulo de esquina diagonal">
            <a:extLst>
              <a:ext uri="{FF2B5EF4-FFF2-40B4-BE49-F238E27FC236}">
                <a16:creationId xmlns:a16="http://schemas.microsoft.com/office/drawing/2014/main" id="{F9ED795E-E64C-7A33-B1C2-0011B07AE934}"/>
              </a:ext>
            </a:extLst>
          </p:cNvPr>
          <p:cNvSpPr/>
          <p:nvPr/>
        </p:nvSpPr>
        <p:spPr>
          <a:xfrm>
            <a:off x="496888" y="775252"/>
            <a:ext cx="21748792" cy="2753969"/>
          </a:xfrm>
          <a:prstGeom prst="round2DiagRect">
            <a:avLst/>
          </a:prstGeom>
          <a:solidFill>
            <a:srgbClr val="ECF1F8"/>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4400" dirty="0">
                <a:solidFill>
                  <a:schemeClr val="tx1">
                    <a:lumMod val="95000"/>
                    <a:lumOff val="5000"/>
                  </a:schemeClr>
                </a:solidFill>
                <a:latin typeface="Calibri" pitchFamily="34" charset="0"/>
              </a:rPr>
              <a:t>La matrícula de asignaturas optativas con cupo tendrá siempre </a:t>
            </a:r>
            <a:r>
              <a:rPr lang="es-ES" sz="4400" u="sng" dirty="0">
                <a:solidFill>
                  <a:srgbClr val="FF0000"/>
                </a:solidFill>
                <a:latin typeface="Calibri" pitchFamily="34" charset="0"/>
              </a:rPr>
              <a:t>el carácter de preinscripción </a:t>
            </a:r>
            <a:r>
              <a:rPr lang="es-ES" sz="4400" dirty="0">
                <a:solidFill>
                  <a:schemeClr val="tx1">
                    <a:lumMod val="95000"/>
                    <a:lumOff val="5000"/>
                  </a:schemeClr>
                </a:solidFill>
                <a:latin typeface="Calibri" pitchFamily="34" charset="0"/>
              </a:rPr>
              <a:t>debiendo solicitar el estudiante una o varias asignaturas, para el caso de no ser admitidos en la asignatura preferente.</a:t>
            </a:r>
            <a:r>
              <a:rPr lang="es-ES" dirty="0">
                <a:solidFill>
                  <a:schemeClr val="tx1">
                    <a:lumMod val="95000"/>
                    <a:lumOff val="5000"/>
                  </a:schemeClr>
                </a:solidFill>
                <a:latin typeface="Calibri" pitchFamily="34" charset="0"/>
              </a:rPr>
              <a:t>	 </a:t>
            </a:r>
            <a:endParaRPr lang="es-ES_tradnl" dirty="0"/>
          </a:p>
        </p:txBody>
      </p:sp>
      <p:sp>
        <p:nvSpPr>
          <p:cNvPr id="8" name="Título 7">
            <a:extLst>
              <a:ext uri="{FF2B5EF4-FFF2-40B4-BE49-F238E27FC236}">
                <a16:creationId xmlns:a16="http://schemas.microsoft.com/office/drawing/2014/main" id="{8E832F09-15AC-1C70-7F62-D22A365CF936}"/>
              </a:ext>
            </a:extLst>
          </p:cNvPr>
          <p:cNvSpPr>
            <a:spLocks noGrp="1"/>
          </p:cNvSpPr>
          <p:nvPr>
            <p:ph type="ctrTitle"/>
          </p:nvPr>
        </p:nvSpPr>
        <p:spPr/>
        <p:txBody>
          <a:bodyPr/>
          <a:lstStyle/>
          <a:p>
            <a:br>
              <a:rPr lang="es-ES" dirty="0"/>
            </a:br>
            <a:endParaRPr lang="es-ES" dirty="0"/>
          </a:p>
        </p:txBody>
      </p:sp>
      <p:sp>
        <p:nvSpPr>
          <p:cNvPr id="10" name="4 Redondear rectángulo de esquina diagonal">
            <a:extLst>
              <a:ext uri="{FF2B5EF4-FFF2-40B4-BE49-F238E27FC236}">
                <a16:creationId xmlns:a16="http://schemas.microsoft.com/office/drawing/2014/main" id="{F831EB86-B296-3F8A-69B9-2D8FB8E4737C}"/>
              </a:ext>
            </a:extLst>
          </p:cNvPr>
          <p:cNvSpPr/>
          <p:nvPr/>
        </p:nvSpPr>
        <p:spPr>
          <a:xfrm>
            <a:off x="496888" y="3948113"/>
            <a:ext cx="21748792" cy="3071813"/>
          </a:xfrm>
          <a:prstGeom prst="round2DiagRect">
            <a:avLst/>
          </a:prstGeom>
          <a:solidFill>
            <a:srgbClr val="ECF1F8"/>
          </a:solidFill>
          <a:ln w="3175" cap="flat" cmpd="sng" algn="ctr">
            <a:solidFill>
              <a:srgbClr val="C00000"/>
            </a:solidFill>
            <a:prstDash val="solid"/>
          </a:ln>
          <a:effectLst/>
        </p:spPr>
        <p:txBody>
          <a:bodyPr anchor="ctr"/>
          <a:lstStyle/>
          <a:p>
            <a:pPr algn="just">
              <a:defRPr/>
            </a:pPr>
            <a:r>
              <a:rPr lang="es-ES" sz="4400" dirty="0">
                <a:solidFill>
                  <a:schemeClr val="tx1">
                    <a:lumMod val="95000"/>
                    <a:lumOff val="5000"/>
                  </a:schemeClr>
                </a:solidFill>
                <a:latin typeface="Calibri" pitchFamily="34" charset="0"/>
              </a:rPr>
              <a:t>La asignación de asignaturas se realiza siguiendo estos criterios: </a:t>
            </a:r>
          </a:p>
          <a:p>
            <a:pPr marL="714375" indent="-352425" algn="just">
              <a:buFont typeface="Arial" panose="020B0604020202020204" pitchFamily="34" charset="0"/>
              <a:buChar char="•"/>
              <a:defRPr/>
            </a:pPr>
            <a:r>
              <a:rPr lang="es-ES" sz="4400" dirty="0">
                <a:solidFill>
                  <a:schemeClr val="tx1">
                    <a:lumMod val="95000"/>
                    <a:lumOff val="5000"/>
                  </a:schemeClr>
                </a:solidFill>
                <a:latin typeface="Calibri" pitchFamily="34" charset="0"/>
              </a:rPr>
              <a:t>En primer lugar, los alumnos matriculados en la misma asignatura el curso anterior.</a:t>
            </a:r>
          </a:p>
          <a:p>
            <a:pPr marL="714375" indent="-352425" algn="just">
              <a:buFont typeface="Arial" panose="020B0604020202020204" pitchFamily="34" charset="0"/>
              <a:buChar char="•"/>
              <a:defRPr/>
            </a:pPr>
            <a:r>
              <a:rPr lang="es-ES" sz="4400" dirty="0">
                <a:solidFill>
                  <a:schemeClr val="tx1">
                    <a:lumMod val="95000"/>
                    <a:lumOff val="5000"/>
                  </a:schemeClr>
                </a:solidFill>
                <a:latin typeface="Calibri" pitchFamily="34" charset="0"/>
              </a:rPr>
              <a:t>Segundo lugar los alumnos en primera matrícula con mejor nota media en las </a:t>
            </a:r>
            <a:r>
              <a:rPr lang="es-ES" sz="4400" u="sng" dirty="0">
                <a:solidFill>
                  <a:srgbClr val="FF0000"/>
                </a:solidFill>
                <a:latin typeface="Calibri" pitchFamily="34" charset="0"/>
              </a:rPr>
              <a:t>asignaturas matriculadas en el curso anterior</a:t>
            </a:r>
            <a:r>
              <a:rPr lang="es-ES" sz="4400" dirty="0">
                <a:solidFill>
                  <a:schemeClr val="tx1">
                    <a:lumMod val="95000"/>
                    <a:lumOff val="5000"/>
                  </a:schemeClr>
                </a:solidFill>
                <a:latin typeface="Calibri" pitchFamily="34" charset="0"/>
              </a:rPr>
              <a:t>.</a:t>
            </a:r>
            <a:endParaRPr kumimoji="0" lang="es-ES_tradnl" sz="4400" b="0" i="0" u="none" strike="noStrike" kern="0" cap="none" spc="0" normalizeH="0" baseline="0" noProof="0" dirty="0">
              <a:ln>
                <a:noFill/>
              </a:ln>
              <a:solidFill>
                <a:srgbClr val="FFFFFF"/>
              </a:solidFill>
              <a:effectLst/>
              <a:uLnTx/>
              <a:uFillTx/>
              <a:latin typeface="Arial"/>
              <a:ea typeface="+mn-ea"/>
              <a:cs typeface="+mn-cs"/>
            </a:endParaRPr>
          </a:p>
        </p:txBody>
      </p:sp>
      <p:sp>
        <p:nvSpPr>
          <p:cNvPr id="11" name="4 Redondear rectángulo de esquina diagonal">
            <a:extLst>
              <a:ext uri="{FF2B5EF4-FFF2-40B4-BE49-F238E27FC236}">
                <a16:creationId xmlns:a16="http://schemas.microsoft.com/office/drawing/2014/main" id="{FD83F88C-04B3-464B-D9FB-86A2EA88A22B}"/>
              </a:ext>
            </a:extLst>
          </p:cNvPr>
          <p:cNvSpPr/>
          <p:nvPr/>
        </p:nvSpPr>
        <p:spPr>
          <a:xfrm>
            <a:off x="657820" y="7482329"/>
            <a:ext cx="21587860" cy="3560780"/>
          </a:xfrm>
          <a:prstGeom prst="round2DiagRect">
            <a:avLst/>
          </a:prstGeom>
          <a:solidFill>
            <a:srgbClr val="ECF1F8"/>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4400" dirty="0">
                <a:solidFill>
                  <a:schemeClr val="tx1">
                    <a:lumMod val="95000"/>
                    <a:lumOff val="5000"/>
                  </a:schemeClr>
                </a:solidFill>
                <a:latin typeface="Calibri" pitchFamily="34" charset="0"/>
              </a:rPr>
              <a:t>El alumno durante la semana siguiente a la finalización del plazo de matrícula debe comprobar en el Aula Virtual si mantiene las asignaturas elegidas en opción preferente o si le asignan asignaturas elegidas como reserva.</a:t>
            </a:r>
          </a:p>
          <a:p>
            <a:pPr algn="just">
              <a:defRPr/>
            </a:pPr>
            <a:r>
              <a:rPr lang="es-ES" sz="4400" dirty="0">
                <a:solidFill>
                  <a:schemeClr val="tx1">
                    <a:lumMod val="95000"/>
                    <a:lumOff val="5000"/>
                  </a:schemeClr>
                </a:solidFill>
                <a:latin typeface="Calibri" pitchFamily="34" charset="0"/>
              </a:rPr>
              <a:t>También puede ocurrir que no le asigne ninguna asignatura. En este caso debe acudir a Secretaría a elegir las asignaturas que queden libres.</a:t>
            </a:r>
          </a:p>
        </p:txBody>
      </p:sp>
    </p:spTree>
    <p:extLst>
      <p:ext uri="{BB962C8B-B14F-4D97-AF65-F5344CB8AC3E}">
        <p14:creationId xmlns:p14="http://schemas.microsoft.com/office/powerpoint/2010/main" val="126907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669881" y="498500"/>
            <a:ext cx="21748793" cy="10653204"/>
          </a:xfrm>
          <a:solidFill>
            <a:schemeClr val="bg1"/>
          </a:solidFill>
        </p:spPr>
        <p:txBody>
          <a:bodyPr anchor="t" anchorCtr="0">
            <a:noAutofit/>
          </a:bodyPr>
          <a:lstStyle/>
          <a:p>
            <a:r>
              <a:rPr lang="es-ES" altLang="es-ES" sz="6000" dirty="0">
                <a:latin typeface="IBM Plex Sans" panose="020B0503050203000203" pitchFamily="34" charset="0"/>
              </a:rPr>
              <a:t>PAGO DE EXCESO DE CRÉDITOS EN </a:t>
            </a:r>
            <a:r>
              <a:rPr lang="es-ES" altLang="es-ES" sz="6000" dirty="0">
                <a:solidFill>
                  <a:srgbClr val="FF0000"/>
                </a:solidFill>
                <a:latin typeface="IBM Plex Sans" panose="020B0503050203000203" pitchFamily="34" charset="0"/>
              </a:rPr>
              <a:t>ALUMNOS BECARIOS</a:t>
            </a:r>
            <a:r>
              <a:rPr lang="es-ES" altLang="es-ES" sz="6000" dirty="0">
                <a:latin typeface="IBM Plex Sans" panose="020B0503050203000203" pitchFamily="34" charset="0"/>
              </a:rPr>
              <a:t> POR APLICACIÓN DE CRÉDITOS CRAU</a:t>
            </a:r>
            <a:br>
              <a:rPr lang="es-ES" altLang="es-ES" sz="6000" b="1" dirty="0"/>
            </a:br>
            <a:br>
              <a:rPr lang="es-ES" altLang="es-ES" sz="6000" b="1" dirty="0"/>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endParaRPr lang="es-ES" sz="6000" i="1" dirty="0">
              <a:solidFill>
                <a:schemeClr val="accent1">
                  <a:lumMod val="50000"/>
                </a:schemeClr>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
        <p:nvSpPr>
          <p:cNvPr id="6" name="11 Rectángulo">
            <a:extLst>
              <a:ext uri="{FF2B5EF4-FFF2-40B4-BE49-F238E27FC236}">
                <a16:creationId xmlns:a16="http://schemas.microsoft.com/office/drawing/2014/main" id="{CE37D8CA-1B5C-C7A3-F2B6-A9F534DB4ABC}"/>
              </a:ext>
            </a:extLst>
          </p:cNvPr>
          <p:cNvSpPr/>
          <p:nvPr/>
        </p:nvSpPr>
        <p:spPr bwMode="auto">
          <a:xfrm>
            <a:off x="1245793" y="2832109"/>
            <a:ext cx="4313307" cy="7484707"/>
          </a:xfrm>
          <a:prstGeom prst="rect">
            <a:avLst/>
          </a:prstGeom>
          <a:ln/>
        </p:spPr>
        <p:style>
          <a:lnRef idx="1">
            <a:schemeClr val="accent1"/>
          </a:lnRef>
          <a:fillRef idx="2">
            <a:schemeClr val="accent1"/>
          </a:fillRef>
          <a:effectRef idx="1">
            <a:schemeClr val="accent1"/>
          </a:effectRef>
          <a:fontRef idx="minor">
            <a:schemeClr val="dk1"/>
          </a:fontRef>
        </p:style>
        <p:txBody>
          <a:bodyPr lIns="12700" tIns="12700" rIns="12700" bIns="12700" spcCol="1270" anchor="ctr"/>
          <a:lstStyle/>
          <a:p>
            <a:pPr algn="ctr" defTabSz="889000" eaLnBrk="1" hangingPunct="1">
              <a:lnSpc>
                <a:spcPct val="90000"/>
              </a:lnSpc>
              <a:spcAft>
                <a:spcPct val="35000"/>
              </a:spcAft>
              <a:defRPr/>
            </a:pPr>
            <a:r>
              <a:rPr lang="es-ES" sz="5400" b="1" cap="all" dirty="0">
                <a:solidFill>
                  <a:schemeClr val="tx1"/>
                </a:solidFill>
                <a:latin typeface="Arial Black" pitchFamily="34" charset="0"/>
              </a:rPr>
              <a:t>Exceso </a:t>
            </a:r>
          </a:p>
          <a:p>
            <a:pPr algn="ctr" defTabSz="889000" eaLnBrk="1" hangingPunct="1">
              <a:lnSpc>
                <a:spcPct val="90000"/>
              </a:lnSpc>
              <a:spcAft>
                <a:spcPct val="35000"/>
              </a:spcAft>
              <a:defRPr/>
            </a:pPr>
            <a:r>
              <a:rPr lang="es-ES" sz="5400" b="1" cap="all" dirty="0">
                <a:solidFill>
                  <a:schemeClr val="tx1"/>
                </a:solidFill>
                <a:latin typeface="Arial Black" pitchFamily="34" charset="0"/>
              </a:rPr>
              <a:t>de </a:t>
            </a:r>
          </a:p>
          <a:p>
            <a:pPr algn="ctr" defTabSz="889000" eaLnBrk="1" hangingPunct="1">
              <a:lnSpc>
                <a:spcPct val="90000"/>
              </a:lnSpc>
              <a:spcAft>
                <a:spcPct val="35000"/>
              </a:spcAft>
              <a:defRPr/>
            </a:pPr>
            <a:r>
              <a:rPr lang="es-ES" sz="5400" b="1" cap="all" dirty="0">
                <a:solidFill>
                  <a:schemeClr val="tx1"/>
                </a:solidFill>
                <a:latin typeface="Arial Black" pitchFamily="34" charset="0"/>
              </a:rPr>
              <a:t>créditos</a:t>
            </a:r>
            <a:r>
              <a:rPr lang="es-ES" sz="5400" b="1" cap="all" dirty="0">
                <a:latin typeface="Arial Black" pitchFamily="34" charset="0"/>
              </a:rPr>
              <a:t> </a:t>
            </a:r>
          </a:p>
        </p:txBody>
      </p:sp>
      <p:sp>
        <p:nvSpPr>
          <p:cNvPr id="7" name="15 Flecha derecha">
            <a:extLst>
              <a:ext uri="{FF2B5EF4-FFF2-40B4-BE49-F238E27FC236}">
                <a16:creationId xmlns:a16="http://schemas.microsoft.com/office/drawing/2014/main" id="{D9DB0E34-D872-90CC-9DDF-4571D9439E99}"/>
              </a:ext>
            </a:extLst>
          </p:cNvPr>
          <p:cNvSpPr/>
          <p:nvPr/>
        </p:nvSpPr>
        <p:spPr>
          <a:xfrm>
            <a:off x="5668430" y="3950533"/>
            <a:ext cx="1106468" cy="1053548"/>
          </a:xfrm>
          <a:prstGeom prst="rightArrow">
            <a:avLst/>
          </a:prstGeom>
          <a:solidFill>
            <a:schemeClr val="tx1">
              <a:lumMod val="95000"/>
              <a:lumOff val="5000"/>
            </a:schemeClr>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1" name="15 Flecha derecha">
            <a:extLst>
              <a:ext uri="{FF2B5EF4-FFF2-40B4-BE49-F238E27FC236}">
                <a16:creationId xmlns:a16="http://schemas.microsoft.com/office/drawing/2014/main" id="{992429FE-F4DD-3991-51A5-8283DF396C6B}"/>
              </a:ext>
            </a:extLst>
          </p:cNvPr>
          <p:cNvSpPr/>
          <p:nvPr/>
        </p:nvSpPr>
        <p:spPr>
          <a:xfrm>
            <a:off x="5650505" y="7583030"/>
            <a:ext cx="1106468" cy="1053548"/>
          </a:xfrm>
          <a:prstGeom prst="rightArrow">
            <a:avLst/>
          </a:prstGeom>
          <a:solidFill>
            <a:schemeClr val="tx1">
              <a:lumMod val="95000"/>
              <a:lumOff val="5000"/>
            </a:schemeClr>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2" name="Rectángulo: esquinas redondeadas 11">
            <a:extLst>
              <a:ext uri="{FF2B5EF4-FFF2-40B4-BE49-F238E27FC236}">
                <a16:creationId xmlns:a16="http://schemas.microsoft.com/office/drawing/2014/main" id="{C5E86BB9-30F9-2E83-5A57-AE31234FF200}"/>
              </a:ext>
            </a:extLst>
          </p:cNvPr>
          <p:cNvSpPr/>
          <p:nvPr/>
        </p:nvSpPr>
        <p:spPr>
          <a:xfrm>
            <a:off x="6884229" y="2832110"/>
            <a:ext cx="14862588" cy="329039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sz="4400" dirty="0">
                <a:latin typeface="IBM Plex Sans" panose="020B0503050203000203" pitchFamily="34" charset="0"/>
                <a:cs typeface="Arial" pitchFamily="34" charset="0"/>
              </a:rPr>
              <a:t>Un alumno aplica en su expediente académico 2 CRAU. </a:t>
            </a:r>
            <a:r>
              <a:rPr lang="es-ES" sz="4400" dirty="0">
                <a:solidFill>
                  <a:srgbClr val="FF0000"/>
                </a:solidFill>
                <a:latin typeface="IBM Plex Sans" panose="020B0503050203000203" pitchFamily="34" charset="0"/>
                <a:cs typeface="Arial" pitchFamily="34" charset="0"/>
              </a:rPr>
              <a:t>No sirven para reconocer una asignatura optativa</a:t>
            </a:r>
            <a:r>
              <a:rPr lang="es-ES" sz="4400" dirty="0">
                <a:latin typeface="IBM Plex Sans" panose="020B0503050203000203" pitchFamily="34" charset="0"/>
                <a:cs typeface="Arial" pitchFamily="34" charset="0"/>
              </a:rPr>
              <a:t>. Al finalizar estudios el alumno ha cursado 242 créditos. Tendrá que pagar el importe de los 2 créditos.</a:t>
            </a:r>
            <a:endParaRPr lang="es-ES" sz="4400" dirty="0">
              <a:latin typeface="IBM Plex Sans" panose="020B0503050203000203" pitchFamily="34" charset="0"/>
            </a:endParaRPr>
          </a:p>
          <a:p>
            <a:pPr algn="ctr"/>
            <a:endParaRPr lang="es-ES" dirty="0"/>
          </a:p>
        </p:txBody>
      </p:sp>
      <p:sp>
        <p:nvSpPr>
          <p:cNvPr id="13" name="Rectángulo: esquinas redondeadas 12">
            <a:extLst>
              <a:ext uri="{FF2B5EF4-FFF2-40B4-BE49-F238E27FC236}">
                <a16:creationId xmlns:a16="http://schemas.microsoft.com/office/drawing/2014/main" id="{AB24764E-630B-F199-08C1-B7267397BD2D}"/>
              </a:ext>
            </a:extLst>
          </p:cNvPr>
          <p:cNvSpPr/>
          <p:nvPr/>
        </p:nvSpPr>
        <p:spPr>
          <a:xfrm>
            <a:off x="6848378" y="6559826"/>
            <a:ext cx="14898439" cy="4324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sz="4400" dirty="0">
                <a:solidFill>
                  <a:schemeClr val="accent1"/>
                </a:solidFill>
                <a:latin typeface="IBM Plex Sans" panose="020B0503050203000203" pitchFamily="34" charset="0"/>
                <a:cs typeface="Arial" pitchFamily="34" charset="0"/>
              </a:rPr>
              <a:t>Alumno matriculado para finalizar estudios de 60 créditos (incluido TFG)</a:t>
            </a:r>
            <a:r>
              <a:rPr lang="es-ES" sz="4400" dirty="0">
                <a:latin typeface="IBM Plex Sans" panose="020B0503050203000203" pitchFamily="34" charset="0"/>
                <a:cs typeface="Arial" pitchFamily="34" charset="0"/>
              </a:rPr>
              <a:t> que aplica al expediente 4,5 CRAU durante el curso o los tiene aplicados antes de realizar la matrícula. </a:t>
            </a:r>
            <a:r>
              <a:rPr lang="es-ES" sz="4400" dirty="0">
                <a:solidFill>
                  <a:srgbClr val="FF0000"/>
                </a:solidFill>
                <a:latin typeface="IBM Plex Sans" panose="020B0503050203000203" pitchFamily="34" charset="0"/>
                <a:cs typeface="Arial" pitchFamily="34" charset="0"/>
              </a:rPr>
              <a:t> Contabilizan para beca. </a:t>
            </a:r>
            <a:r>
              <a:rPr lang="es-ES" sz="4400" dirty="0">
                <a:solidFill>
                  <a:schemeClr val="tx1"/>
                </a:solidFill>
                <a:latin typeface="IBM Plex Sans" panose="020B0503050203000203" pitchFamily="34" charset="0"/>
                <a:cs typeface="Arial" pitchFamily="34" charset="0"/>
              </a:rPr>
              <a:t>En este caso sirven para reconocer una asignatura optativa, pero </a:t>
            </a:r>
            <a:r>
              <a:rPr lang="es-ES" sz="4400" dirty="0">
                <a:latin typeface="IBM Plex Sans" panose="020B0503050203000203" pitchFamily="34" charset="0"/>
                <a:cs typeface="Arial" pitchFamily="34" charset="0"/>
              </a:rPr>
              <a:t>sería un exceso de créditos.  </a:t>
            </a:r>
            <a:endParaRPr lang="es-ES" sz="4400" dirty="0">
              <a:latin typeface="IBM Plex Sans" panose="020B0503050203000203" pitchFamily="34" charset="0"/>
            </a:endParaRPr>
          </a:p>
          <a:p>
            <a:pPr algn="ctr"/>
            <a:endParaRPr lang="es-ES" dirty="0"/>
          </a:p>
        </p:txBody>
      </p:sp>
    </p:spTree>
    <p:extLst>
      <p:ext uri="{BB962C8B-B14F-4D97-AF65-F5344CB8AC3E}">
        <p14:creationId xmlns:p14="http://schemas.microsoft.com/office/powerpoint/2010/main" val="882841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2246243" y="498500"/>
            <a:ext cx="19520453" cy="9957465"/>
          </a:xfrm>
        </p:spPr>
        <p:txBody>
          <a:bodyPr anchor="t" anchorCtr="0">
            <a:noAutofit/>
          </a:bodyPr>
          <a:lstStyle/>
          <a:p>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MATRÍCULA</a:t>
            </a:r>
            <a:r>
              <a:rPr lang="es-ES" altLang="es-ES" sz="6000" dirty="0">
                <a:solidFill>
                  <a:srgbClr val="FF0000"/>
                </a:solidFill>
                <a:latin typeface="IBM Plex Sans" panose="020B0503050203000203" pitchFamily="34" charset="0"/>
              </a:rPr>
              <a:t> BECARIOS </a:t>
            </a:r>
            <a:r>
              <a:rPr lang="es-ES" altLang="es-ES" sz="6000" dirty="0">
                <a:latin typeface="IBM Plex Sans" panose="020B0503050203000203" pitchFamily="34" charset="0"/>
              </a:rPr>
              <a:t>CON CRÉDITOS CRAU</a:t>
            </a:r>
            <a:br>
              <a:rPr lang="es-ES" altLang="es-ES" sz="6000" dirty="0">
                <a:latin typeface="IBM Plex Sans" panose="020B0503050203000203" pitchFamily="34" charset="0"/>
              </a:rPr>
            </a:br>
            <a:br>
              <a:rPr lang="es-ES" altLang="es-ES" sz="6000" dirty="0">
                <a:latin typeface="IBM Plex Sans" panose="020B0503050203000203" pitchFamily="34" charset="0"/>
              </a:rPr>
            </a:br>
            <a:r>
              <a:rPr lang="es-ES" altLang="es-ES" sz="4400" dirty="0">
                <a:solidFill>
                  <a:srgbClr val="FF0000"/>
                </a:solidFill>
                <a:latin typeface="IBM Plex Sans" panose="020B0503050203000203" pitchFamily="34" charset="0"/>
              </a:rPr>
              <a:t>Si antes </a:t>
            </a:r>
            <a:r>
              <a:rPr lang="es-ES" altLang="es-ES" sz="4400" dirty="0">
                <a:latin typeface="IBM Plex Sans" panose="020B0503050203000203" pitchFamily="34" charset="0"/>
              </a:rPr>
              <a:t>de realizar la matrícula tienes aplicados los créditos CRAU en tu expediente debes matricularte de los créditos que te resten para finalizar estudios incluyendo el TFG.</a:t>
            </a:r>
            <a:br>
              <a:rPr lang="es-ES" altLang="es-ES" sz="4400" dirty="0">
                <a:latin typeface="IBM Plex Sans" panose="020B0503050203000203" pitchFamily="34" charset="0"/>
              </a:rPr>
            </a:br>
            <a:br>
              <a:rPr lang="es-ES" altLang="es-ES" sz="4400" dirty="0">
                <a:latin typeface="IBM Plex Sans" panose="020B0503050203000203" pitchFamily="34" charset="0"/>
              </a:rPr>
            </a:br>
            <a:br>
              <a:rPr lang="es-ES" altLang="es-ES" sz="6000" dirty="0">
                <a:latin typeface="IBM Plex Sans" panose="020B0503050203000203" pitchFamily="34" charset="0"/>
              </a:rPr>
            </a:br>
            <a:br>
              <a:rPr lang="es-ES" altLang="es-ES" sz="6000" dirty="0">
                <a:latin typeface="IBM Plex Sans" panose="020B0503050203000203" pitchFamily="34" charset="0"/>
              </a:rPr>
            </a:br>
            <a:endParaRPr lang="es-ES" sz="6000" i="1" dirty="0">
              <a:solidFill>
                <a:schemeClr val="accent1">
                  <a:lumMod val="50000"/>
                </a:schemeClr>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
        <p:nvSpPr>
          <p:cNvPr id="3" name="Rectángulo: esquinas redondeadas 2">
            <a:extLst>
              <a:ext uri="{FF2B5EF4-FFF2-40B4-BE49-F238E27FC236}">
                <a16:creationId xmlns:a16="http://schemas.microsoft.com/office/drawing/2014/main" id="{DEB6EAB7-B263-CE69-A71E-374438635CFA}"/>
              </a:ext>
            </a:extLst>
          </p:cNvPr>
          <p:cNvSpPr/>
          <p:nvPr/>
        </p:nvSpPr>
        <p:spPr>
          <a:xfrm>
            <a:off x="5559100" y="5477232"/>
            <a:ext cx="13722813" cy="445272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4400" dirty="0">
                <a:latin typeface="IBM Plex Sans" panose="020B0503050203000203" pitchFamily="34" charset="0"/>
              </a:rPr>
              <a:t>Ejemplo</a:t>
            </a:r>
            <a:r>
              <a:rPr lang="es-ES" sz="4400" dirty="0"/>
              <a:t>:</a:t>
            </a:r>
          </a:p>
          <a:p>
            <a:pPr algn="ctr"/>
            <a:r>
              <a:rPr lang="es-ES" sz="4400" dirty="0"/>
              <a:t>Alumno becario que ha aplicado 4,5 créditos CRAU </a:t>
            </a:r>
            <a:r>
              <a:rPr lang="es-ES" sz="4400" b="1" dirty="0">
                <a:solidFill>
                  <a:schemeClr val="tx1"/>
                </a:solidFill>
              </a:rPr>
              <a:t>(antes de realizar la matrícula</a:t>
            </a:r>
            <a:r>
              <a:rPr lang="es-ES" sz="4400" dirty="0"/>
              <a:t>). La matrícula de cuarto curso será de 55,5 créditos su beca sería completa porque son los que restan para finalizar estudios</a:t>
            </a:r>
          </a:p>
        </p:txBody>
      </p:sp>
    </p:spTree>
    <p:extLst>
      <p:ext uri="{BB962C8B-B14F-4D97-AF65-F5344CB8AC3E}">
        <p14:creationId xmlns:p14="http://schemas.microsoft.com/office/powerpoint/2010/main" val="422276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2246243" y="498500"/>
            <a:ext cx="19520453" cy="9957465"/>
          </a:xfrm>
        </p:spPr>
        <p:txBody>
          <a:bodyPr anchor="t" anchorCtr="0">
            <a:noAutofit/>
          </a:bodyPr>
          <a:lstStyle/>
          <a:p>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MATRÍCULA</a:t>
            </a:r>
            <a:r>
              <a:rPr lang="es-ES" altLang="es-ES" sz="6000" dirty="0">
                <a:solidFill>
                  <a:srgbClr val="FF0000"/>
                </a:solidFill>
                <a:latin typeface="IBM Plex Sans" panose="020B0503050203000203" pitchFamily="34" charset="0"/>
              </a:rPr>
              <a:t> BECARIOS </a:t>
            </a:r>
            <a:r>
              <a:rPr lang="es-ES" altLang="es-ES" sz="6000" dirty="0">
                <a:latin typeface="IBM Plex Sans" panose="020B0503050203000203" pitchFamily="34" charset="0"/>
              </a:rPr>
              <a:t>CON CRÉDITOS CRAU</a:t>
            </a:r>
            <a:br>
              <a:rPr lang="es-ES" altLang="es-ES" sz="6000" dirty="0">
                <a:latin typeface="IBM Plex Sans" panose="020B0503050203000203" pitchFamily="34" charset="0"/>
              </a:rPr>
            </a:br>
            <a:br>
              <a:rPr lang="es-ES" altLang="es-ES" sz="6000" dirty="0">
                <a:latin typeface="IBM Plex Sans" panose="020B0503050203000203" pitchFamily="34" charset="0"/>
              </a:rPr>
            </a:br>
            <a:r>
              <a:rPr lang="es-ES" altLang="es-ES" sz="4400" dirty="0">
                <a:solidFill>
                  <a:srgbClr val="FF0000"/>
                </a:solidFill>
                <a:latin typeface="IBM Plex Sans" panose="020B0503050203000203" pitchFamily="34" charset="0"/>
              </a:rPr>
              <a:t>Si después </a:t>
            </a:r>
            <a:r>
              <a:rPr lang="es-ES" altLang="es-ES" sz="4400" dirty="0">
                <a:latin typeface="IBM Plex Sans" panose="020B0503050203000203" pitchFamily="34" charset="0"/>
              </a:rPr>
              <a:t>de realizar la matrícula incluyes los créditos CRAU en tu expediente tendrás un exceso de créditos que debes abonar.</a:t>
            </a:r>
            <a:br>
              <a:rPr lang="es-ES" altLang="es-ES" sz="4400" dirty="0">
                <a:latin typeface="IBM Plex Sans" panose="020B0503050203000203" pitchFamily="34" charset="0"/>
              </a:rPr>
            </a:br>
            <a:br>
              <a:rPr lang="es-ES" altLang="es-ES" sz="4400" dirty="0">
                <a:latin typeface="IBM Plex Sans" panose="020B0503050203000203" pitchFamily="34" charset="0"/>
              </a:rPr>
            </a:br>
            <a:br>
              <a:rPr lang="es-ES" altLang="es-ES" sz="6000" dirty="0">
                <a:latin typeface="IBM Plex Sans" panose="020B0503050203000203" pitchFamily="34" charset="0"/>
              </a:rPr>
            </a:br>
            <a:br>
              <a:rPr lang="es-ES" altLang="es-ES" sz="6000" dirty="0">
                <a:latin typeface="IBM Plex Sans" panose="020B0503050203000203" pitchFamily="34" charset="0"/>
              </a:rPr>
            </a:br>
            <a:endParaRPr lang="es-ES" sz="6000" i="1" dirty="0">
              <a:solidFill>
                <a:schemeClr val="accent1">
                  <a:lumMod val="50000"/>
                </a:schemeClr>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
        <p:nvSpPr>
          <p:cNvPr id="3" name="Rectángulo: esquinas redondeadas 2">
            <a:extLst>
              <a:ext uri="{FF2B5EF4-FFF2-40B4-BE49-F238E27FC236}">
                <a16:creationId xmlns:a16="http://schemas.microsoft.com/office/drawing/2014/main" id="{DEB6EAB7-B263-CE69-A71E-374438635CFA}"/>
              </a:ext>
            </a:extLst>
          </p:cNvPr>
          <p:cNvSpPr/>
          <p:nvPr/>
        </p:nvSpPr>
        <p:spPr>
          <a:xfrm>
            <a:off x="7984035" y="4790662"/>
            <a:ext cx="8044865" cy="1375076"/>
          </a:xfrm>
          <a:prstGeom prst="roundRect">
            <a:avLst/>
          </a:prstGeom>
          <a:solidFill>
            <a:schemeClr val="accent1">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4400" b="1" dirty="0">
                <a:solidFill>
                  <a:schemeClr val="tx1"/>
                </a:solidFill>
              </a:rPr>
              <a:t>Para evitar el exceso de créditos</a:t>
            </a:r>
          </a:p>
        </p:txBody>
      </p:sp>
      <p:sp>
        <p:nvSpPr>
          <p:cNvPr id="4" name="Flecha: hacia abajo 3">
            <a:extLst>
              <a:ext uri="{FF2B5EF4-FFF2-40B4-BE49-F238E27FC236}">
                <a16:creationId xmlns:a16="http://schemas.microsoft.com/office/drawing/2014/main" id="{817EBA9C-426F-B76F-BBD3-817AA58F62C1}"/>
              </a:ext>
            </a:extLst>
          </p:cNvPr>
          <p:cNvSpPr/>
          <p:nvPr/>
        </p:nvSpPr>
        <p:spPr>
          <a:xfrm>
            <a:off x="11420060" y="6254417"/>
            <a:ext cx="1172817" cy="120716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6" name="Diagrama de flujo: proceso alternativo 5">
            <a:extLst>
              <a:ext uri="{FF2B5EF4-FFF2-40B4-BE49-F238E27FC236}">
                <a16:creationId xmlns:a16="http://schemas.microsoft.com/office/drawing/2014/main" id="{F5492280-4E14-548F-6A38-037AECA6971B}"/>
              </a:ext>
            </a:extLst>
          </p:cNvPr>
          <p:cNvSpPr/>
          <p:nvPr/>
        </p:nvSpPr>
        <p:spPr>
          <a:xfrm>
            <a:off x="2385391" y="7513984"/>
            <a:ext cx="20395096" cy="328908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4400" dirty="0">
                <a:latin typeface="IBM Plex Sans Medium" panose="020B0603050203000203" pitchFamily="34" charset="0"/>
              </a:rPr>
              <a:t>Las normas de matrícula permiten realizar la baja parcial de una asignatura </a:t>
            </a:r>
            <a:r>
              <a:rPr lang="es-ES" sz="4400" dirty="0">
                <a:solidFill>
                  <a:srgbClr val="F42100"/>
                </a:solidFill>
                <a:latin typeface="IBM Plex Sans Medium" panose="020B0603050203000203" pitchFamily="34" charset="0"/>
              </a:rPr>
              <a:t>dentro del plazo </a:t>
            </a:r>
            <a:r>
              <a:rPr lang="es-ES" sz="4400" dirty="0">
                <a:latin typeface="IBM Plex Sans Medium" panose="020B0603050203000203" pitchFamily="34" charset="0"/>
              </a:rPr>
              <a:t>que establezcan para cada curso académico. Generalmente es durante el mes de septiembre</a:t>
            </a:r>
            <a:r>
              <a:rPr lang="es-ES" dirty="0">
                <a:latin typeface="IBM Plex Sans Medium" panose="020B0603050203000203" pitchFamily="34" charset="0"/>
              </a:rPr>
              <a:t>.</a:t>
            </a:r>
          </a:p>
        </p:txBody>
      </p:sp>
    </p:spTree>
    <p:extLst>
      <p:ext uri="{BB962C8B-B14F-4D97-AF65-F5344CB8AC3E}">
        <p14:creationId xmlns:p14="http://schemas.microsoft.com/office/powerpoint/2010/main" val="2513205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2246243" y="498500"/>
            <a:ext cx="19520453" cy="9957465"/>
          </a:xfrm>
        </p:spPr>
        <p:txBody>
          <a:bodyPr anchor="t" anchorCtr="0">
            <a:noAutofit/>
          </a:bodyPr>
          <a:lstStyle/>
          <a:p>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PLAZO PARA </a:t>
            </a:r>
            <a:r>
              <a:rPr lang="es-ES" sz="6000" i="1" dirty="0">
                <a:solidFill>
                  <a:srgbClr val="F42100"/>
                </a:solidFill>
                <a:latin typeface="IBM Plex Sans" panose="020B0503050203000203" pitchFamily="34" charset="0"/>
              </a:rPr>
              <a:t>ELIMINAR</a:t>
            </a:r>
            <a:r>
              <a:rPr lang="es-ES" sz="6000" i="1" dirty="0">
                <a:solidFill>
                  <a:srgbClr val="002129"/>
                </a:solidFill>
                <a:latin typeface="IBM Plex Sans" panose="020B0503050203000203" pitchFamily="34" charset="0"/>
              </a:rPr>
              <a:t> ASIGNATURAS OPTATIVAS</a:t>
            </a:r>
            <a:br>
              <a:rPr lang="es-ES" altLang="es-ES" sz="6000" dirty="0">
                <a:latin typeface="IBM Plex Sans" panose="020B0503050203000203" pitchFamily="34" charset="0"/>
              </a:rPr>
            </a:br>
            <a:br>
              <a:rPr lang="es-ES" altLang="es-ES" sz="6000" dirty="0">
                <a:latin typeface="IBM Plex Sans" panose="020B0503050203000203" pitchFamily="34" charset="0"/>
              </a:rPr>
            </a:br>
            <a:r>
              <a:rPr lang="es-ES" altLang="es-ES" sz="4400" dirty="0">
                <a:solidFill>
                  <a:srgbClr val="FF0000"/>
                </a:solidFill>
                <a:latin typeface="IBM Plex Sans" panose="020B0503050203000203" pitchFamily="34" charset="0"/>
              </a:rPr>
              <a:t>Si después </a:t>
            </a:r>
            <a:r>
              <a:rPr lang="es-ES" altLang="es-ES" sz="4400" dirty="0">
                <a:latin typeface="IBM Plex Sans" panose="020B0503050203000203" pitchFamily="34" charset="0"/>
              </a:rPr>
              <a:t>de realizar la matrícula incluyes los créditos CRAU en tu expediente para no realizar la asignatura optativa puedes eliminarla dentro del plazo de baja parcial de asignaturas.</a:t>
            </a:r>
            <a:br>
              <a:rPr lang="es-ES" altLang="es-ES" sz="4400" dirty="0">
                <a:latin typeface="IBM Plex Sans" panose="020B0503050203000203" pitchFamily="34" charset="0"/>
              </a:rPr>
            </a:br>
            <a:br>
              <a:rPr lang="es-ES" altLang="es-ES" sz="4400" dirty="0">
                <a:latin typeface="IBM Plex Sans" panose="020B0503050203000203" pitchFamily="34" charset="0"/>
              </a:rPr>
            </a:br>
            <a:br>
              <a:rPr lang="es-ES" altLang="es-ES" sz="6000" dirty="0">
                <a:latin typeface="IBM Plex Sans" panose="020B0503050203000203" pitchFamily="34" charset="0"/>
              </a:rPr>
            </a:br>
            <a:br>
              <a:rPr lang="es-ES" altLang="es-ES" sz="6000" dirty="0">
                <a:latin typeface="IBM Plex Sans" panose="020B0503050203000203" pitchFamily="34" charset="0"/>
              </a:rPr>
            </a:br>
            <a:endParaRPr lang="es-ES" sz="6000" i="1" dirty="0">
              <a:solidFill>
                <a:schemeClr val="accent1">
                  <a:lumMod val="50000"/>
                </a:schemeClr>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
        <p:nvSpPr>
          <p:cNvPr id="3" name="Rectángulo: esquinas redondeadas 2">
            <a:extLst>
              <a:ext uri="{FF2B5EF4-FFF2-40B4-BE49-F238E27FC236}">
                <a16:creationId xmlns:a16="http://schemas.microsoft.com/office/drawing/2014/main" id="{DEB6EAB7-B263-CE69-A71E-374438635CFA}"/>
              </a:ext>
            </a:extLst>
          </p:cNvPr>
          <p:cNvSpPr/>
          <p:nvPr/>
        </p:nvSpPr>
        <p:spPr>
          <a:xfrm>
            <a:off x="7910354" y="4879341"/>
            <a:ext cx="8852852" cy="1375076"/>
          </a:xfrm>
          <a:prstGeom prst="roundRect">
            <a:avLst/>
          </a:prstGeom>
          <a:solidFill>
            <a:schemeClr val="accent1">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s-ES" sz="4400" b="1" dirty="0">
                <a:solidFill>
                  <a:schemeClr val="tx1"/>
                </a:solidFill>
              </a:rPr>
              <a:t>Para evitar el pago de la asignatura</a:t>
            </a:r>
          </a:p>
        </p:txBody>
      </p:sp>
      <p:sp>
        <p:nvSpPr>
          <p:cNvPr id="4" name="Flecha: hacia abajo 3">
            <a:extLst>
              <a:ext uri="{FF2B5EF4-FFF2-40B4-BE49-F238E27FC236}">
                <a16:creationId xmlns:a16="http://schemas.microsoft.com/office/drawing/2014/main" id="{817EBA9C-426F-B76F-BBD3-817AA58F62C1}"/>
              </a:ext>
            </a:extLst>
          </p:cNvPr>
          <p:cNvSpPr/>
          <p:nvPr/>
        </p:nvSpPr>
        <p:spPr>
          <a:xfrm>
            <a:off x="11420060" y="6254417"/>
            <a:ext cx="1172817" cy="120716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6" name="Diagrama de flujo: proceso alternativo 5">
            <a:extLst>
              <a:ext uri="{FF2B5EF4-FFF2-40B4-BE49-F238E27FC236}">
                <a16:creationId xmlns:a16="http://schemas.microsoft.com/office/drawing/2014/main" id="{F5492280-4E14-548F-6A38-037AECA6971B}"/>
              </a:ext>
            </a:extLst>
          </p:cNvPr>
          <p:cNvSpPr/>
          <p:nvPr/>
        </p:nvSpPr>
        <p:spPr>
          <a:xfrm>
            <a:off x="2385391" y="7513984"/>
            <a:ext cx="20395096" cy="328908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4400" dirty="0">
                <a:latin typeface="IBM Plex Sans Medium" panose="020B0603050203000203" pitchFamily="34" charset="0"/>
              </a:rPr>
              <a:t>Las normas de matrícula permiten realizar la baja parcial de una asignatura </a:t>
            </a:r>
            <a:r>
              <a:rPr lang="es-ES" sz="4400" dirty="0">
                <a:solidFill>
                  <a:srgbClr val="F42100"/>
                </a:solidFill>
                <a:latin typeface="IBM Plex Sans Medium" panose="020B0603050203000203" pitchFamily="34" charset="0"/>
              </a:rPr>
              <a:t>dentro del plazo </a:t>
            </a:r>
            <a:r>
              <a:rPr lang="es-ES" sz="4400" dirty="0">
                <a:latin typeface="IBM Plex Sans Medium" panose="020B0603050203000203" pitchFamily="34" charset="0"/>
              </a:rPr>
              <a:t>que establezcan para cada curso académico. Generalmente es durante el mes de septiembre</a:t>
            </a:r>
            <a:r>
              <a:rPr lang="es-ES" dirty="0">
                <a:latin typeface="IBM Plex Sans Medium" panose="020B0603050203000203" pitchFamily="34" charset="0"/>
              </a:rPr>
              <a:t>.</a:t>
            </a:r>
          </a:p>
        </p:txBody>
      </p:sp>
    </p:spTree>
    <p:extLst>
      <p:ext uri="{BB962C8B-B14F-4D97-AF65-F5344CB8AC3E}">
        <p14:creationId xmlns:p14="http://schemas.microsoft.com/office/powerpoint/2010/main" val="365773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2246243" y="498500"/>
            <a:ext cx="19520453" cy="9957465"/>
          </a:xfrm>
        </p:spPr>
        <p:txBody>
          <a:bodyPr anchor="t" anchorCtr="0">
            <a:noAutofit/>
          </a:bodyPr>
          <a:lstStyle/>
          <a:p>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MATRÍCULA ASIGNATURA TFG</a:t>
            </a:r>
            <a:br>
              <a:rPr lang="es-ES" altLang="es-ES" sz="6000" dirty="0">
                <a:latin typeface="IBM Plex Sans" panose="020B0503050203000203" pitchFamily="34" charset="0"/>
              </a:rPr>
            </a:br>
            <a:br>
              <a:rPr lang="es-ES" altLang="es-ES" sz="2000" dirty="0">
                <a:latin typeface="IBM Plex Sans" panose="020B0503050203000203" pitchFamily="34" charset="0"/>
              </a:rPr>
            </a:br>
            <a:br>
              <a:rPr lang="es-ES" altLang="es-ES" sz="6000" dirty="0">
                <a:latin typeface="IBM Plex Sans" panose="020B0503050203000203" pitchFamily="34" charset="0"/>
              </a:rPr>
            </a:br>
            <a:endParaRPr lang="es-ES" sz="6000" i="1" dirty="0">
              <a:solidFill>
                <a:schemeClr val="accent1">
                  <a:lumMod val="50000"/>
                </a:schemeClr>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
        <p:nvSpPr>
          <p:cNvPr id="7" name="3 Redondear rectángulo de esquina diagonal">
            <a:extLst>
              <a:ext uri="{FF2B5EF4-FFF2-40B4-BE49-F238E27FC236}">
                <a16:creationId xmlns:a16="http://schemas.microsoft.com/office/drawing/2014/main" id="{885BE2F6-4731-628E-DA49-0EC1DB6FA56C}"/>
              </a:ext>
            </a:extLst>
          </p:cNvPr>
          <p:cNvSpPr/>
          <p:nvPr/>
        </p:nvSpPr>
        <p:spPr>
          <a:xfrm>
            <a:off x="2007705" y="2427706"/>
            <a:ext cx="20613756" cy="7769841"/>
          </a:xfrm>
          <a:prstGeom prst="round2DiagRect">
            <a:avLst/>
          </a:prstGeom>
          <a:solidFill>
            <a:srgbClr val="ECF1F8"/>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s-ES" sz="4000" b="1" dirty="0">
              <a:solidFill>
                <a:schemeClr val="tx1">
                  <a:lumMod val="95000"/>
                  <a:lumOff val="5000"/>
                </a:schemeClr>
              </a:solidFill>
            </a:endParaRPr>
          </a:p>
          <a:p>
            <a:pPr marL="571500" indent="-571500" algn="just">
              <a:buFont typeface="Arial" panose="020B0604020202020204" pitchFamily="34" charset="0"/>
              <a:buChar char="•"/>
              <a:defRPr/>
            </a:pPr>
            <a:r>
              <a:rPr lang="es-ES" sz="4000" dirty="0">
                <a:solidFill>
                  <a:schemeClr val="tx1">
                    <a:lumMod val="95000"/>
                    <a:lumOff val="5000"/>
                  </a:schemeClr>
                </a:solidFill>
              </a:rPr>
              <a:t>Tener superados </a:t>
            </a:r>
            <a:r>
              <a:rPr lang="es-ES" sz="4000" dirty="0">
                <a:solidFill>
                  <a:srgbClr val="C00000"/>
                </a:solidFill>
              </a:rPr>
              <a:t>168</a:t>
            </a:r>
            <a:r>
              <a:rPr lang="es-ES" sz="4000" dirty="0">
                <a:solidFill>
                  <a:schemeClr val="tx1">
                    <a:lumMod val="95000"/>
                    <a:lumOff val="5000"/>
                  </a:schemeClr>
                </a:solidFill>
              </a:rPr>
              <a:t> créditos. </a:t>
            </a:r>
          </a:p>
          <a:p>
            <a:pPr marL="571500" indent="-571500" algn="just">
              <a:buFont typeface="Arial" panose="020B0604020202020204" pitchFamily="34" charset="0"/>
              <a:buChar char="•"/>
              <a:defRPr/>
            </a:pPr>
            <a:r>
              <a:rPr kumimoji="0" lang="es-ES" sz="4000" b="0" i="0" strike="noStrike" kern="0" cap="none" spc="0" normalizeH="0" baseline="0" noProof="0" dirty="0">
                <a:ln>
                  <a:noFill/>
                </a:ln>
                <a:solidFill>
                  <a:schemeClr val="tx1"/>
                </a:solidFill>
                <a:effectLst/>
                <a:uLnTx/>
                <a:uFillTx/>
                <a:ea typeface="+mn-ea"/>
                <a:cs typeface="+mn-cs"/>
              </a:rPr>
              <a:t>Debe ser la </a:t>
            </a:r>
            <a:r>
              <a:rPr kumimoji="0" lang="es-ES" sz="4000" b="0" i="0" strike="noStrike" kern="0" cap="none" spc="0" normalizeH="0" baseline="0" noProof="0" dirty="0">
                <a:ln>
                  <a:noFill/>
                </a:ln>
                <a:solidFill>
                  <a:srgbClr val="C00000"/>
                </a:solidFill>
                <a:effectLst/>
                <a:uLnTx/>
                <a:uFillTx/>
                <a:ea typeface="+mn-ea"/>
                <a:cs typeface="+mn-cs"/>
              </a:rPr>
              <a:t>última asignatura </a:t>
            </a:r>
            <a:r>
              <a:rPr kumimoji="0" lang="es-ES" sz="4000" b="0" i="0" strike="noStrike" kern="0" cap="none" spc="0" normalizeH="0" baseline="0" noProof="0" dirty="0">
                <a:ln>
                  <a:noFill/>
                </a:ln>
                <a:solidFill>
                  <a:schemeClr val="tx1"/>
                </a:solidFill>
                <a:effectLst/>
                <a:uLnTx/>
                <a:uFillTx/>
                <a:ea typeface="+mn-ea"/>
                <a:cs typeface="+mn-cs"/>
              </a:rPr>
              <a:t>en matricularse. </a:t>
            </a:r>
            <a:r>
              <a:rPr kumimoji="0" lang="es-ES" sz="4000" b="0" i="0" u="none" strike="noStrike" kern="0" cap="none" spc="0" normalizeH="0" baseline="0" noProof="0" dirty="0">
                <a:ln>
                  <a:noFill/>
                </a:ln>
                <a:solidFill>
                  <a:srgbClr val="000000"/>
                </a:solidFill>
                <a:effectLst/>
                <a:uLnTx/>
                <a:uFillTx/>
                <a:ea typeface="+mn-ea"/>
                <a:cs typeface="+mn-cs"/>
              </a:rPr>
              <a:t>El alumno debe matricularse de todas las asignaturas para finalizar estudios</a:t>
            </a:r>
            <a:r>
              <a:rPr kumimoji="0" lang="es-ES" sz="4000" b="0" i="0" u="none" strike="noStrike" kern="0" cap="none" spc="0" normalizeH="0" baseline="0" noProof="0" dirty="0">
                <a:ln>
                  <a:noFill/>
                </a:ln>
                <a:solidFill>
                  <a:schemeClr val="tx1">
                    <a:lumMod val="95000"/>
                    <a:lumOff val="5000"/>
                  </a:schemeClr>
                </a:solidFill>
                <a:effectLst/>
                <a:uLnTx/>
                <a:uFillTx/>
                <a:ea typeface="+mn-ea"/>
                <a:cs typeface="+mn-cs"/>
              </a:rPr>
              <a:t>.</a:t>
            </a:r>
          </a:p>
          <a:p>
            <a:pPr marL="571500" indent="-571500" algn="just">
              <a:buFont typeface="Arial" panose="020B0604020202020204" pitchFamily="34" charset="0"/>
              <a:buChar char="•"/>
              <a:defRPr/>
            </a:pPr>
            <a:r>
              <a:rPr lang="es-ES" sz="4000" kern="0" dirty="0">
                <a:solidFill>
                  <a:srgbClr val="C00000"/>
                </a:solidFill>
              </a:rPr>
              <a:t>Solo para alumno no becarios</a:t>
            </a:r>
            <a:r>
              <a:rPr lang="es-ES" sz="4000" kern="0" dirty="0">
                <a:solidFill>
                  <a:schemeClr val="tx1">
                    <a:lumMod val="95000"/>
                    <a:lumOff val="5000"/>
                  </a:schemeClr>
                </a:solidFill>
              </a:rPr>
              <a:t>, pueden realizar matrícula faltándole 6 créditos optativos que deberán obtener mediante CRAU durante el curso.</a:t>
            </a:r>
          </a:p>
          <a:p>
            <a:pPr marL="571500" indent="-571500" algn="just">
              <a:buFont typeface="Arial" panose="020B0604020202020204" pitchFamily="34" charset="0"/>
              <a:buChar char="•"/>
              <a:defRPr/>
            </a:pPr>
            <a:r>
              <a:rPr lang="es-ES" sz="4000" dirty="0">
                <a:solidFill>
                  <a:schemeClr val="tx1"/>
                </a:solidFill>
                <a:latin typeface="Calibri" pitchFamily="34" charset="0"/>
              </a:rPr>
              <a:t>Alumnos con </a:t>
            </a:r>
            <a:r>
              <a:rPr lang="es-ES" sz="4000" dirty="0">
                <a:solidFill>
                  <a:srgbClr val="C00000"/>
                </a:solidFill>
                <a:latin typeface="Calibri" pitchFamily="34" charset="0"/>
              </a:rPr>
              <a:t>TFG calificado</a:t>
            </a:r>
            <a:r>
              <a:rPr lang="es-ES" sz="4000" dirty="0">
                <a:solidFill>
                  <a:schemeClr val="tx1"/>
                </a:solidFill>
                <a:latin typeface="Calibri" pitchFamily="34" charset="0"/>
              </a:rPr>
              <a:t>, pero no finalizan estudios: </a:t>
            </a:r>
            <a:r>
              <a:rPr lang="es-ES" sz="4000" dirty="0">
                <a:solidFill>
                  <a:schemeClr val="tx1">
                    <a:lumMod val="95000"/>
                    <a:lumOff val="5000"/>
                  </a:schemeClr>
                </a:solidFill>
                <a:latin typeface="Calibri" pitchFamily="34" charset="0"/>
              </a:rPr>
              <a:t>Deben volver a matricularse, la calificación se guarda un curso académico. No pagan el importe de la asignatura. En tercera matrícula el importe corresponde a su precio.</a:t>
            </a:r>
          </a:p>
          <a:p>
            <a:pPr marL="571500" indent="-571500" algn="just">
              <a:buFont typeface="Arial" panose="020B0604020202020204" pitchFamily="34" charset="0"/>
              <a:buChar char="•"/>
              <a:defRPr/>
            </a:pPr>
            <a:r>
              <a:rPr lang="es-ES" sz="4000" dirty="0">
                <a:solidFill>
                  <a:schemeClr val="tx1"/>
                </a:solidFill>
                <a:latin typeface="Calibri" pitchFamily="34" charset="0"/>
              </a:rPr>
              <a:t>Alumnos con </a:t>
            </a:r>
            <a:r>
              <a:rPr lang="es-ES" sz="4000" dirty="0">
                <a:solidFill>
                  <a:srgbClr val="C00000"/>
                </a:solidFill>
                <a:latin typeface="Calibri" pitchFamily="34" charset="0"/>
              </a:rPr>
              <a:t>TFG No presentado</a:t>
            </a:r>
            <a:r>
              <a:rPr lang="es-ES" sz="4000" dirty="0">
                <a:solidFill>
                  <a:schemeClr val="tx1"/>
                </a:solidFill>
                <a:latin typeface="Calibri" pitchFamily="34" charset="0"/>
              </a:rPr>
              <a:t>: </a:t>
            </a:r>
            <a:r>
              <a:rPr lang="es-ES" sz="4000" dirty="0">
                <a:solidFill>
                  <a:schemeClr val="tx1">
                    <a:lumMod val="95000"/>
                    <a:lumOff val="5000"/>
                  </a:schemeClr>
                </a:solidFill>
                <a:latin typeface="Calibri" pitchFamily="34" charset="0"/>
              </a:rPr>
              <a:t>2ª matricula pago 25%, a partir de 3ª matricula el importe correspondiente a su precio.</a:t>
            </a:r>
          </a:p>
          <a:p>
            <a:pPr algn="just">
              <a:defRPr/>
            </a:pPr>
            <a:endParaRPr lang="es-ES" sz="4000" kern="0" dirty="0">
              <a:solidFill>
                <a:schemeClr val="tx1">
                  <a:lumMod val="95000"/>
                  <a:lumOff val="5000"/>
                </a:schemeClr>
              </a:solidFill>
            </a:endParaRPr>
          </a:p>
          <a:p>
            <a:pPr marL="571500" indent="-571500" algn="just">
              <a:buFont typeface="Arial" panose="020B0604020202020204" pitchFamily="34" charset="0"/>
              <a:buChar char="•"/>
              <a:defRPr/>
            </a:pPr>
            <a:endParaRPr lang="es-ES" sz="4000" dirty="0">
              <a:solidFill>
                <a:schemeClr val="tx1">
                  <a:lumMod val="95000"/>
                  <a:lumOff val="5000"/>
                </a:schemeClr>
              </a:solidFill>
            </a:endParaRPr>
          </a:p>
        </p:txBody>
      </p:sp>
    </p:spTree>
    <p:extLst>
      <p:ext uri="{BB962C8B-B14F-4D97-AF65-F5344CB8AC3E}">
        <p14:creationId xmlns:p14="http://schemas.microsoft.com/office/powerpoint/2010/main" val="222348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EE9E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90900-7BFF-9A44-9007-261460FEB07A}"/>
              </a:ext>
            </a:extLst>
          </p:cNvPr>
          <p:cNvSpPr>
            <a:spLocks noGrp="1"/>
          </p:cNvSpPr>
          <p:nvPr>
            <p:ph type="ctrTitle"/>
          </p:nvPr>
        </p:nvSpPr>
        <p:spPr>
          <a:xfrm>
            <a:off x="4691270" y="498500"/>
            <a:ext cx="14093687" cy="9957465"/>
          </a:xfrm>
        </p:spPr>
        <p:txBody>
          <a:bodyPr anchor="t" anchorCtr="0">
            <a:noAutofit/>
          </a:bodyPr>
          <a:lstStyle/>
          <a:p>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r>
              <a:rPr lang="es-ES" sz="6000" i="1" dirty="0">
                <a:solidFill>
                  <a:srgbClr val="002129"/>
                </a:solidFill>
                <a:latin typeface="IBM Plex Sans" panose="020B0503050203000203" pitchFamily="34" charset="0"/>
              </a:rPr>
              <a:t>¡</a:t>
            </a:r>
            <a:r>
              <a:rPr lang="es-ES" sz="7200" b="1" i="1" cap="all" dirty="0">
                <a:solidFill>
                  <a:srgbClr val="002129"/>
                </a:solidFill>
                <a:latin typeface="IBM Plex Sans" panose="020B0503050203000203" pitchFamily="34" charset="0"/>
              </a:rPr>
              <a:t>Gracias!</a:t>
            </a:r>
            <a:br>
              <a:rPr lang="es-ES" sz="7200" b="1" i="1" cap="all" dirty="0">
                <a:solidFill>
                  <a:srgbClr val="002129"/>
                </a:solidFill>
                <a:latin typeface="IBM Plex Sans" panose="020B0503050203000203" pitchFamily="34" charset="0"/>
              </a:rPr>
            </a:br>
            <a:r>
              <a:rPr lang="es-ES" sz="7200" b="1" i="1" cap="all" dirty="0">
                <a:solidFill>
                  <a:srgbClr val="002129"/>
                </a:solidFill>
                <a:latin typeface="IBM Plex Sans" panose="020B0503050203000203" pitchFamily="34" charset="0"/>
              </a:rPr>
              <a:t> por su atención</a:t>
            </a: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rgbClr val="002129"/>
                </a:solidFill>
                <a:latin typeface="IBM Plex Sans" panose="020B0503050203000203" pitchFamily="34" charset="0"/>
              </a:rPr>
            </a:br>
            <a:br>
              <a:rPr lang="es-ES" sz="6000" i="1" dirty="0">
                <a:solidFill>
                  <a:schemeClr val="accent1">
                    <a:lumMod val="50000"/>
                  </a:schemeClr>
                </a:solidFill>
                <a:latin typeface="IBM Plex Sans" panose="020B0503050203000203" pitchFamily="34" charset="0"/>
              </a:rPr>
            </a:br>
            <a:r>
              <a:rPr lang="es-ES" sz="4000" i="1" dirty="0">
                <a:solidFill>
                  <a:schemeClr val="accent1">
                    <a:lumMod val="50000"/>
                  </a:schemeClr>
                </a:solidFill>
                <a:latin typeface="IBM Plex Sans" panose="020B0503050203000203" pitchFamily="34" charset="0"/>
              </a:rPr>
              <a:t>Para cualquier aclaración puede consultar enviando un correo a: secpsicologia@um.es</a:t>
            </a:r>
            <a:br>
              <a:rPr lang="es-ES" sz="4000" i="1" dirty="0">
                <a:solidFill>
                  <a:schemeClr val="accent1">
                    <a:lumMod val="50000"/>
                  </a:schemeClr>
                </a:solidFill>
                <a:latin typeface="IBM Plex Sans" panose="020B0503050203000203" pitchFamily="34" charset="0"/>
              </a:rPr>
            </a:br>
            <a:endParaRPr lang="es-ES" sz="4000" i="1" dirty="0">
              <a:solidFill>
                <a:schemeClr val="accent1">
                  <a:lumMod val="50000"/>
                </a:schemeClr>
              </a:solidFill>
              <a:effectLst/>
              <a:latin typeface="IBM Plex Sans" panose="020B0503050203000203" pitchFamily="34" charset="0"/>
            </a:endParaRPr>
          </a:p>
        </p:txBody>
      </p:sp>
      <p:sp>
        <p:nvSpPr>
          <p:cNvPr id="17" name="Rectángulo redondeado 16">
            <a:extLst>
              <a:ext uri="{FF2B5EF4-FFF2-40B4-BE49-F238E27FC236}">
                <a16:creationId xmlns:a16="http://schemas.microsoft.com/office/drawing/2014/main" id="{A4338C66-4609-AD4C-A7F3-7CF8F67BACD9}"/>
              </a:ext>
            </a:extLst>
          </p:cNvPr>
          <p:cNvSpPr/>
          <p:nvPr/>
        </p:nvSpPr>
        <p:spPr>
          <a:xfrm>
            <a:off x="-2" y="11468100"/>
            <a:ext cx="24382415" cy="3560780"/>
          </a:xfrm>
          <a:prstGeom prst="roundRect">
            <a:avLst/>
          </a:prstGeom>
          <a:noFill/>
          <a:ln>
            <a:solidFill>
              <a:srgbClr val="F421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701"/>
          </a:p>
        </p:txBody>
      </p:sp>
      <p:pic>
        <p:nvPicPr>
          <p:cNvPr id="21" name="Imagen 20">
            <a:extLst>
              <a:ext uri="{FF2B5EF4-FFF2-40B4-BE49-F238E27FC236}">
                <a16:creationId xmlns:a16="http://schemas.microsoft.com/office/drawing/2014/main" id="{C6AD9B6E-4431-724E-9779-F244B8EBEC26}"/>
              </a:ext>
            </a:extLst>
          </p:cNvPr>
          <p:cNvPicPr>
            <a:picLocks noChangeAspect="1"/>
          </p:cNvPicPr>
          <p:nvPr/>
        </p:nvPicPr>
        <p:blipFill>
          <a:blip r:embed="rId3"/>
          <a:stretch>
            <a:fillRect/>
          </a:stretch>
        </p:blipFill>
        <p:spPr>
          <a:xfrm>
            <a:off x="669600" y="11833200"/>
            <a:ext cx="4889500" cy="1384300"/>
          </a:xfrm>
          <a:prstGeom prst="rect">
            <a:avLst/>
          </a:prstGeom>
        </p:spPr>
      </p:pic>
      <p:sp>
        <p:nvSpPr>
          <p:cNvPr id="5" name="CuadroTexto 4" descr="Secretraria">
            <a:extLst>
              <a:ext uri="{FF2B5EF4-FFF2-40B4-BE49-F238E27FC236}">
                <a16:creationId xmlns:a16="http://schemas.microsoft.com/office/drawing/2014/main" id="{5C47B1D5-D6D8-A2D8-8939-3B1857D1ABC7}"/>
              </a:ext>
            </a:extLst>
          </p:cNvPr>
          <p:cNvSpPr txBox="1"/>
          <p:nvPr/>
        </p:nvSpPr>
        <p:spPr>
          <a:xfrm>
            <a:off x="18387944" y="11648661"/>
            <a:ext cx="4889499" cy="954107"/>
          </a:xfrm>
          <a:prstGeom prst="rect">
            <a:avLst/>
          </a:prstGeom>
          <a:noFill/>
        </p:spPr>
        <p:txBody>
          <a:bodyPr wrap="square" rtlCol="0">
            <a:spAutoFit/>
          </a:bodyPr>
          <a:lstStyle/>
          <a:p>
            <a:r>
              <a:rPr lang="es-ES" sz="2800" dirty="0">
                <a:latin typeface="IBM Plex Sans" panose="020B0503050203000203" pitchFamily="34" charset="0"/>
              </a:rPr>
              <a:t>Secretaría Facultad de Psicología y Logopedia</a:t>
            </a:r>
          </a:p>
        </p:txBody>
      </p:sp>
    </p:spTree>
    <p:extLst>
      <p:ext uri="{BB962C8B-B14F-4D97-AF65-F5344CB8AC3E}">
        <p14:creationId xmlns:p14="http://schemas.microsoft.com/office/powerpoint/2010/main" val="47122326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TotalTime>
  <Words>782</Words>
  <Application>Microsoft Office PowerPoint</Application>
  <PresentationFormat>Personalizado</PresentationFormat>
  <Paragraphs>52</Paragraphs>
  <Slides>9</Slides>
  <Notes>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Arial Black</vt:lpstr>
      <vt:lpstr>Calibri</vt:lpstr>
      <vt:lpstr>Calibri Light</vt:lpstr>
      <vt:lpstr>IBM Plex Sans</vt:lpstr>
      <vt:lpstr>IBM Plex Sans Medium</vt:lpstr>
      <vt:lpstr>Tema de Office</vt:lpstr>
      <vt:lpstr>        </vt:lpstr>
      <vt:lpstr> -Asignaturas optativas con cupo   -Pago de exceso de créditos en alumnos becarios por   aplicación de créditos CRAU    -Matrícula Becarios con créditos CRAU    - Plazo para eliminar asignaturas optativas   - Matrícula asignatura TFG           </vt:lpstr>
      <vt:lpstr> </vt:lpstr>
      <vt:lpstr>PAGO DE EXCESO DE CRÉDITOS EN ALUMNOS BECARIOS POR APLICACIÓN DE CRÉDITOS CRAU        </vt:lpstr>
      <vt:lpstr> MATRÍCULA BECARIOS CON CRÉDITOS CRAU  Si antes de realizar la matrícula tienes aplicados los créditos CRAU en tu expediente debes matricularte de los créditos que te resten para finalizar estudios incluyendo el TFG.    </vt:lpstr>
      <vt:lpstr> MATRÍCULA BECARIOS CON CRÉDITOS CRAU  Si después de realizar la matrícula incluyes los créditos CRAU en tu expediente tendrás un exceso de créditos que debes abonar.    </vt:lpstr>
      <vt:lpstr> PLAZO PARA ELIMINAR ASIGNATURAS OPTATIVAS  Si después de realizar la matrícula incluyes los créditos CRAU en tu expediente para no realizar la asignatura optativa puedes eliminarla dentro del plazo de baja parcial de asignaturas.    </vt:lpstr>
      <vt:lpstr> MATRÍCULA ASIGNATURA TFG   </vt:lpstr>
      <vt:lpstr>    ¡Gracias!  por su atención    Para cualquier aclaración puede consultar enviando un correo a: secpsicologia@um.es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ANTONIO ALCARAZ LOPEZ</cp:lastModifiedBy>
  <cp:revision>45</cp:revision>
  <dcterms:created xsi:type="dcterms:W3CDTF">2023-07-12T12:00:34Z</dcterms:created>
  <dcterms:modified xsi:type="dcterms:W3CDTF">2024-05-13T10:48:52Z</dcterms:modified>
</cp:coreProperties>
</file>