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02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7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F111E-D463-A448-8D52-DD507895B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895" y="1122363"/>
            <a:ext cx="11232857" cy="2306637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0D4B0A-AA03-CD48-95BC-C75D6D634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95" y="3531766"/>
            <a:ext cx="11232857" cy="10943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CDB5B02-AED3-0849-BA11-35BBACAAC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40" y="5287848"/>
            <a:ext cx="1731511" cy="7310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D328064-4A07-D846-B395-CD4EC5B26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91057" y="5427356"/>
            <a:ext cx="931179" cy="45199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C49286B-8D59-5F44-B2BA-E9A7EE871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29388" y="5415604"/>
            <a:ext cx="931179" cy="4754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EB77E60-55A3-D542-9EA8-E1684E3543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0377" y="6210972"/>
            <a:ext cx="1334997" cy="2152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6C838CC-D9F0-684B-9CC7-13112D55B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35564" y="6144918"/>
            <a:ext cx="1318826" cy="3473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2BEF9B0-52A4-9C42-A3AD-53549D5476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328629" y="6114286"/>
            <a:ext cx="1357482" cy="452494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28C35F-DA12-C947-AC02-8B03FB4D3C7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197769" y="5214176"/>
            <a:ext cx="890854" cy="93074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29A3036-BB42-BB40-80FF-99B4F36D1611}"/>
              </a:ext>
            </a:extLst>
          </p:cNvPr>
          <p:cNvSpPr txBox="1"/>
          <p:nvPr userDrawn="1"/>
        </p:nvSpPr>
        <p:spPr>
          <a:xfrm>
            <a:off x="204591" y="5065578"/>
            <a:ext cx="1144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Partner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</a:rPr>
              <a:t>Universities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289BE02-1ED8-4448-ACF6-32C39C0ACE41}"/>
              </a:ext>
            </a:extLst>
          </p:cNvPr>
          <p:cNvSpPr txBox="1"/>
          <p:nvPr userDrawn="1"/>
        </p:nvSpPr>
        <p:spPr>
          <a:xfrm>
            <a:off x="8848902" y="5065578"/>
            <a:ext cx="1098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</a:rPr>
              <a:t>European Network: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F4B4A0-B312-E94F-99D4-CE5E3DD70C7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947883" y="5499625"/>
            <a:ext cx="2138680" cy="38672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43667E8-D1B3-620A-2751-6527E1476C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14881" t="16027" r="15105" b="24267"/>
          <a:stretch/>
        </p:blipFill>
        <p:spPr>
          <a:xfrm>
            <a:off x="7194491" y="5434105"/>
            <a:ext cx="1126618" cy="5270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C5826C1-9091-456F-260E-29C7B3F3EC8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3884580" y="6136448"/>
            <a:ext cx="1004922" cy="3727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169805-3B50-AB2C-12B3-554F379168D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7125238" y="6122254"/>
            <a:ext cx="1197400" cy="415689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26ABD0D-329F-4978-BF48-F78F796666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546811" y="5286827"/>
            <a:ext cx="1098378" cy="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37325-C9D3-7547-8C55-13F226E7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0E2373-A600-7D4E-A529-EDAFA187A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FD8C6-B948-C041-B2B2-CEFC6279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618C86-1C96-7944-BC79-8081674E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AF12EC-11CD-2641-A59E-C1C09C8A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86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8E229D2-9D81-E94E-B6C6-84C6E619C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B568772-3814-1441-8866-546CF4608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3C7DEB-6630-A44B-A5D1-4CE9BEB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37AE83-A3E9-9241-85AA-4EB0DD6B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8CE01B-E015-1742-83E3-77949BF4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666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DACD5-11BB-FD43-B9DA-F14DECC8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95A39F-B7D6-744A-B6BE-B21E0AB43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208DE8-51E0-CB46-89C6-61E52E97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CB4689-E129-C143-A142-2763324FD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DA3CFE-2758-3C47-BDE3-3FF31727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AED65D7-BAE9-1347-A1C5-6632080F1C8A}"/>
              </a:ext>
            </a:extLst>
          </p:cNvPr>
          <p:cNvSpPr/>
          <p:nvPr userDrawn="1"/>
        </p:nvSpPr>
        <p:spPr>
          <a:xfrm>
            <a:off x="2575420" y="2801923"/>
            <a:ext cx="7189365" cy="872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0">
                <a:schemeClr val="accent3"/>
              </a:gs>
              <a:gs pos="100000">
                <a:schemeClr val="accent1">
                  <a:lumMod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F821B6-0BD4-254C-B5FB-E5091911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143" y="2801923"/>
            <a:ext cx="7071919" cy="872456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71186-CB39-FA4C-919E-4F5963963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908" y="4589463"/>
            <a:ext cx="9085277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8219B9-E982-C348-AAA8-CF1EF0254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ADA1AF-1BAC-3143-9B89-F1658289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F143CE-5F6C-F24B-9919-D525A366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65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03C67-864E-BA4B-AE7C-5877A6B2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19A48-DBD8-B244-A2BB-5906804A2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AAB4E87-0CD3-6540-B6AC-93DDCBC1C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89C60A-CAED-1C41-BDA2-BC1CB1E06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8AB053-50F9-9648-8DA8-321094BC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CAB10F-DCAF-444E-9760-18DB658F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6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2CDA2-DB88-214D-B56A-99BC548C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6DBEE7-B720-EA49-AA27-8A4DDC6E1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E532FAC-4D8D-3341-BD3B-B11F8AA43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2A23F8-977F-5B46-A536-0EBF3D33C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FE7DF9-715B-764C-BAAE-E76ED572EC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F6F84B-2ACB-E44D-B604-D7CFE933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A89C6F-71DD-4243-8309-BB4593D7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0673869-6C65-764D-AE9E-B35FDC45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38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375D9-4CEA-C247-9D29-47AFA70E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23CB48-6089-9A4F-9045-96AB06AF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4C6851-1B31-6344-87D8-606AD3B3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D023DC-07D2-FB40-A271-8AEDC4DF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512F03-2740-3B41-89E9-47543288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674A41-2741-D845-BE22-42605D1D3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A90287-86FB-F841-97D1-5223E1AA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961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DC439-A6F6-7041-A0B3-946A2D035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28C944-2D4D-CA44-8EA8-907204644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81961B-2CB0-8045-9005-63FF86C6E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9EBF0B-656D-D24F-B786-1009ABFE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6747E5-D020-1C48-B13B-7D218DA91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DDAF8E-65BD-4D49-BAB0-74D77E50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36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324DD-4D34-0744-B5DC-0F8AE763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FC2E1A-E576-2A44-9EBA-13C15F62F1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E28F16-B7A2-2040-ACAA-798A70BD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97A804-1EA0-A34D-B347-EA3F9A68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7610-D420-594C-908A-08EEE4CC3982}" type="datetimeFigureOut">
              <a:rPr lang="de-DE" smtClean="0"/>
              <a:t>01.03.2023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470B1-9216-EC41-AF0D-F5814E14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4ED6E0-52EC-5744-BBAF-AB53F497F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97B29-3CD7-554A-9459-8DCFA002D0EF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545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3D0D3F-AD7D-E046-BC9C-9274026A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973963"/>
            <a:ext cx="11232860" cy="9096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EB07DD-F82B-5341-881B-B4BF5819D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893" y="2054021"/>
            <a:ext cx="11232859" cy="432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C9193-D770-D94C-B6A0-68BDA1BB0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895" y="6493079"/>
            <a:ext cx="2419523" cy="228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47610-D420-594C-908A-08EEE4CC3982}" type="datetimeFigureOut">
              <a:rPr lang="de-DE" smtClean="0"/>
              <a:t>01.03.2023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B9B832-17B7-A641-AB43-7DB99A56D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83" y="6493079"/>
            <a:ext cx="6199464" cy="228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EF84DE-6F21-2F48-9CBB-95E8954E7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1505" y="6493079"/>
            <a:ext cx="2248247" cy="228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7B29-3CD7-554A-9459-8DCFA002D0EF}" type="slidenum">
              <a:rPr lang="de-DE" smtClean="0"/>
              <a:t>‹N°›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945084-BE06-0D41-A339-BFE977013F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0058400" y="129867"/>
            <a:ext cx="1830954" cy="7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-nantes-fr.zoom.us/j/82908015606?pwd=eW12MkZPVGl4ZjByRU1NdlZDekRvUT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euniwell-fundingcall@univ-nantes.f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05B508-3EE7-C848-A1B1-BC4E50B7B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895" y="609753"/>
            <a:ext cx="11232857" cy="1025219"/>
          </a:xfrm>
        </p:spPr>
        <p:txBody>
          <a:bodyPr/>
          <a:lstStyle/>
          <a:p>
            <a:r>
              <a:rPr lang="fr-FR" dirty="0" err="1"/>
              <a:t>EUniWell</a:t>
            </a:r>
            <a:r>
              <a:rPr lang="fr-FR" dirty="0"/>
              <a:t> 5th </a:t>
            </a:r>
            <a:r>
              <a:rPr lang="fr-FR" dirty="0" err="1"/>
              <a:t>Seed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 Call</a:t>
            </a:r>
            <a:endParaRPr lang="de-DE" b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AE34D6-A524-3843-B6D6-2B6421BA6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95" y="1634972"/>
            <a:ext cx="11232857" cy="3901762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Z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fr-FR" dirty="0"/>
              <a:t>SFC5 Information Session</a:t>
            </a:r>
            <a:r>
              <a:rPr lang="fr-FR"/>
              <a:t>, March 1st 2023</a:t>
            </a:r>
            <a:endParaRPr lang="fr-FR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4620C8-F93B-450C-A71D-9328AED3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998" y="1510978"/>
            <a:ext cx="4874003" cy="32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2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718A133-E809-4C4D-A0AE-9339626D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2" y="519126"/>
            <a:ext cx="11232860" cy="90967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Objectives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Seed Funding Programme </a:t>
            </a:r>
            <a:br>
              <a:rPr lang="de-DE" dirty="0"/>
            </a:b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4A7C8BC-106A-2647-B8D7-11146389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70" y="1469462"/>
            <a:ext cx="11232859" cy="4321612"/>
          </a:xfrm>
        </p:spPr>
        <p:txBody>
          <a:bodyPr/>
          <a:lstStyle/>
          <a:p>
            <a:r>
              <a:rPr lang="en-US" dirty="0"/>
              <a:t>To promote academic exchange, joint research and teaching projects within the consortium</a:t>
            </a:r>
          </a:p>
          <a:p>
            <a:endParaRPr lang="en-US" dirty="0"/>
          </a:p>
          <a:p>
            <a:r>
              <a:rPr lang="en-US" dirty="0"/>
              <a:t>to actively encourage multilateral networking between the consortium partners and the further development of existing and new cooperative structures</a:t>
            </a:r>
          </a:p>
          <a:p>
            <a:endParaRPr lang="en-US" dirty="0"/>
          </a:p>
          <a:p>
            <a:r>
              <a:rPr lang="en-US" dirty="0"/>
              <a:t>To involve students more actively in </a:t>
            </a:r>
            <a:r>
              <a:rPr lang="en-US" dirty="0" err="1"/>
              <a:t>EUniWell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de-DE" dirty="0" err="1"/>
              <a:t>Sustainability</a:t>
            </a:r>
            <a:r>
              <a:rPr lang="de-DE" dirty="0"/>
              <a:t> and </a:t>
            </a:r>
            <a:r>
              <a:rPr lang="de-DE" dirty="0" err="1"/>
              <a:t>complementarity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EUniWell‘s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822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4B4C54-3AB8-4921-A3E9-6C8B65E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2" y="663570"/>
            <a:ext cx="11232860" cy="909673"/>
          </a:xfrm>
        </p:spPr>
        <p:txBody>
          <a:bodyPr/>
          <a:lstStyle/>
          <a:p>
            <a:r>
              <a:rPr lang="fr-FR" dirty="0" err="1"/>
              <a:t>ToR</a:t>
            </a:r>
            <a:r>
              <a:rPr lang="fr-FR" dirty="0"/>
              <a:t> – SFC5 Main </a:t>
            </a:r>
            <a:r>
              <a:rPr lang="fr-FR" dirty="0" err="1"/>
              <a:t>Features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4B6815-27CE-4E10-90DD-2E97B54C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3" y="1793962"/>
            <a:ext cx="11232859" cy="4321612"/>
          </a:xfrm>
        </p:spPr>
        <p:txBody>
          <a:bodyPr>
            <a:normAutofit lnSpcReduction="10000"/>
          </a:bodyPr>
          <a:lstStyle/>
          <a:p>
            <a:r>
              <a:rPr lang="de-DE" b="1" dirty="0"/>
              <a:t>Collaborative </a:t>
            </a:r>
            <a:r>
              <a:rPr lang="de-DE" b="1" dirty="0" err="1"/>
              <a:t>projects</a:t>
            </a:r>
            <a:r>
              <a:rPr lang="de-DE" b="1" dirty="0"/>
              <a:t> </a:t>
            </a:r>
          </a:p>
          <a:p>
            <a:pPr lvl="1"/>
            <a:r>
              <a:rPr lang="de-DE" dirty="0"/>
              <a:t>Minimum </a:t>
            </a:r>
            <a:r>
              <a:rPr lang="de-DE" b="1" dirty="0"/>
              <a:t>4 </a:t>
            </a:r>
            <a:r>
              <a:rPr lang="de-DE" b="1" dirty="0" err="1"/>
              <a:t>partner</a:t>
            </a:r>
            <a:r>
              <a:rPr lang="de-DE" b="1" dirty="0"/>
              <a:t> </a:t>
            </a:r>
            <a:r>
              <a:rPr lang="de-DE" b="1" dirty="0" err="1"/>
              <a:t>universities</a:t>
            </a:r>
            <a:r>
              <a:rPr lang="de-DE" b="1" dirty="0"/>
              <a:t> </a:t>
            </a:r>
            <a:r>
              <a:rPr lang="de-DE" dirty="0"/>
              <a:t>per </a:t>
            </a:r>
            <a:r>
              <a:rPr lang="de-DE" dirty="0" err="1"/>
              <a:t>project</a:t>
            </a:r>
            <a:endParaRPr lang="de-DE" dirty="0"/>
          </a:p>
          <a:p>
            <a:pPr lvl="1"/>
            <a:r>
              <a:rPr lang="de-DE" dirty="0"/>
              <a:t>Teachers / Researchers / Administrative </a:t>
            </a:r>
            <a:r>
              <a:rPr lang="de-DE" dirty="0" err="1"/>
              <a:t>staff</a:t>
            </a:r>
            <a:r>
              <a:rPr lang="de-DE" dirty="0"/>
              <a:t> / </a:t>
            </a:r>
            <a:r>
              <a:rPr lang="de-DE" dirty="0" err="1"/>
              <a:t>Students</a:t>
            </a:r>
            <a:r>
              <a:rPr lang="de-DE" dirty="0"/>
              <a:t>  (possible </a:t>
            </a:r>
            <a:r>
              <a:rPr lang="de-DE" dirty="0" err="1"/>
              <a:t>to</a:t>
            </a:r>
            <a:r>
              <a:rPr lang="de-DE" dirty="0"/>
              <a:t> mix </a:t>
            </a:r>
            <a:r>
              <a:rPr lang="de-DE" dirty="0" err="1"/>
              <a:t>categories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Project </a:t>
            </a:r>
            <a:r>
              <a:rPr lang="de-DE" dirty="0" err="1"/>
              <a:t>categories</a:t>
            </a:r>
            <a:r>
              <a:rPr lang="de-DE" dirty="0"/>
              <a:t>: </a:t>
            </a:r>
            <a:r>
              <a:rPr lang="de-DE" dirty="0" err="1"/>
              <a:t>research</a:t>
            </a:r>
            <a:r>
              <a:rPr lang="de-DE" dirty="0"/>
              <a:t>, </a:t>
            </a:r>
            <a:r>
              <a:rPr lang="de-DE" dirty="0" err="1"/>
              <a:t>teaching</a:t>
            </a:r>
            <a:r>
              <a:rPr lang="de-DE" dirty="0"/>
              <a:t>,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, </a:t>
            </a:r>
            <a:r>
              <a:rPr lang="de-DE" dirty="0" err="1"/>
              <a:t>student</a:t>
            </a:r>
            <a:r>
              <a:rPr lang="de-DE" dirty="0"/>
              <a:t> well-</a:t>
            </a:r>
            <a:r>
              <a:rPr lang="de-DE" dirty="0" err="1"/>
              <a:t>being</a:t>
            </a:r>
            <a:endParaRPr lang="de-DE" dirty="0"/>
          </a:p>
          <a:p>
            <a:pPr lvl="1"/>
            <a:r>
              <a:rPr lang="de-DE" dirty="0" err="1"/>
              <a:t>Participation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KNU</a:t>
            </a:r>
          </a:p>
          <a:p>
            <a:r>
              <a:rPr lang="de-DE" b="1" dirty="0" err="1"/>
              <a:t>Thematic</a:t>
            </a:r>
            <a:r>
              <a:rPr lang="de-DE" b="1" dirty="0"/>
              <a:t> </a:t>
            </a:r>
            <a:r>
              <a:rPr lang="de-DE" b="1" dirty="0" err="1"/>
              <a:t>focus</a:t>
            </a:r>
            <a:r>
              <a:rPr lang="de-DE" b="1" dirty="0"/>
              <a:t> </a:t>
            </a:r>
          </a:p>
          <a:p>
            <a:pPr lvl="1"/>
            <a:r>
              <a:rPr lang="en-US" dirty="0"/>
              <a:t>No pre-defined focus, but priority for </a:t>
            </a:r>
            <a:r>
              <a:rPr lang="en-US" b="1" dirty="0"/>
              <a:t>innovative</a:t>
            </a:r>
            <a:r>
              <a:rPr lang="en-US" dirty="0"/>
              <a:t> proposals</a:t>
            </a:r>
          </a:p>
          <a:p>
            <a:pPr lvl="1"/>
            <a:r>
              <a:rPr lang="en-US" dirty="0"/>
              <a:t>In line with our core commitment to advance </a:t>
            </a:r>
            <a:r>
              <a:rPr lang="en-US" b="1" dirty="0"/>
              <a:t>well-being</a:t>
            </a:r>
            <a:r>
              <a:rPr lang="en-US" dirty="0"/>
              <a:t> in Health, Education, People and Institutions, Environment, Gender equality and/or Reduced inequalities. </a:t>
            </a:r>
          </a:p>
          <a:p>
            <a:r>
              <a:rPr lang="de-DE" dirty="0"/>
              <a:t>Max </a:t>
            </a:r>
            <a:r>
              <a:rPr lang="de-DE" b="1" dirty="0"/>
              <a:t>25 000€ </a:t>
            </a:r>
            <a:r>
              <a:rPr lang="de-DE" dirty="0"/>
              <a:t>per </a:t>
            </a:r>
            <a:r>
              <a:rPr lang="de-DE" dirty="0" err="1"/>
              <a:t>project</a:t>
            </a:r>
            <a:r>
              <a:rPr lang="de-DE" dirty="0"/>
              <a:t> –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b="1" dirty="0"/>
              <a:t>12 </a:t>
            </a:r>
            <a:r>
              <a:rPr lang="de-DE" b="1" dirty="0" err="1"/>
              <a:t>months</a:t>
            </a:r>
            <a:endParaRPr lang="de-DE" b="1" dirty="0"/>
          </a:p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forms</a:t>
            </a:r>
            <a:r>
              <a:rPr lang="de-DE" dirty="0"/>
              <a:t> (</a:t>
            </a:r>
            <a:r>
              <a:rPr lang="de-DE" dirty="0" err="1"/>
              <a:t>template</a:t>
            </a:r>
            <a:r>
              <a:rPr lang="de-DE" dirty="0"/>
              <a:t>)</a:t>
            </a:r>
          </a:p>
          <a:p>
            <a:r>
              <a:rPr lang="de-DE" dirty="0"/>
              <a:t>Partner </a:t>
            </a:r>
            <a:r>
              <a:rPr lang="de-DE" dirty="0" err="1"/>
              <a:t>search</a:t>
            </a:r>
            <a:r>
              <a:rPr lang="de-DE" dirty="0"/>
              <a:t> / Match-</a:t>
            </a:r>
            <a:r>
              <a:rPr lang="de-DE" dirty="0" err="1"/>
              <a:t>making</a:t>
            </a:r>
            <a:r>
              <a:rPr lang="de-DE" dirty="0"/>
              <a:t> (Open Initiative </a:t>
            </a:r>
            <a:r>
              <a:rPr lang="de-DE" dirty="0" err="1"/>
              <a:t>Platform</a:t>
            </a:r>
            <a:r>
              <a:rPr lang="de-DE" dirty="0"/>
              <a:t>, NU, KNU)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01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3E64E8-B3B9-4140-9D46-C09DF1CF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5" y="596458"/>
            <a:ext cx="11232860" cy="909673"/>
          </a:xfrm>
        </p:spPr>
        <p:txBody>
          <a:bodyPr/>
          <a:lstStyle/>
          <a:p>
            <a:r>
              <a:rPr lang="fr-FR" dirty="0"/>
              <a:t>Evaluation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94B3E7-C3E9-424E-9F87-51EEF65B3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96" y="1575848"/>
            <a:ext cx="11232859" cy="4321612"/>
          </a:xfrm>
        </p:spPr>
        <p:txBody>
          <a:bodyPr/>
          <a:lstStyle/>
          <a:p>
            <a:pPr marL="342900" indent="-342900"/>
            <a:r>
              <a:rPr lang="fr-FR" dirty="0"/>
              <a:t>One-phase </a:t>
            </a:r>
            <a:r>
              <a:rPr lang="fr-FR" dirty="0" err="1"/>
              <a:t>selection</a:t>
            </a:r>
            <a:r>
              <a:rPr lang="fr-FR" dirty="0"/>
              <a:t> </a:t>
            </a:r>
            <a:r>
              <a:rPr lang="fr-FR" dirty="0" err="1"/>
              <a:t>procedure</a:t>
            </a:r>
            <a:endParaRPr lang="fr-FR" dirty="0"/>
          </a:p>
          <a:p>
            <a:pPr marL="342900" indent="-342900"/>
            <a:r>
              <a:rPr lang="fr-FR" dirty="0"/>
              <a:t>Diversity of staffs </a:t>
            </a:r>
            <a:r>
              <a:rPr lang="fr-FR" dirty="0" err="1"/>
              <a:t>involved</a:t>
            </a:r>
            <a:r>
              <a:rPr lang="fr-FR" dirty="0"/>
              <a:t>, focus on </a:t>
            </a:r>
            <a:r>
              <a:rPr lang="fr-FR" dirty="0" err="1"/>
              <a:t>students</a:t>
            </a:r>
            <a:r>
              <a:rPr lang="fr-FR" dirty="0"/>
              <a:t>’ participation</a:t>
            </a:r>
          </a:p>
          <a:p>
            <a:pPr marL="342900" indent="-342900"/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universities</a:t>
            </a:r>
            <a:r>
              <a:rPr lang="fr-FR" dirty="0"/>
              <a:t> </a:t>
            </a:r>
            <a:r>
              <a:rPr lang="fr-FR" dirty="0" err="1"/>
              <a:t>involved</a:t>
            </a:r>
            <a:endParaRPr lang="fr-FR" dirty="0"/>
          </a:p>
          <a:p>
            <a:pPr marL="342900" indent="-342900"/>
            <a:r>
              <a:rPr lang="fr-FR" dirty="0"/>
              <a:t>Added value for collaboration, </a:t>
            </a:r>
            <a:r>
              <a:rPr lang="fr-FR" dirty="0" err="1"/>
              <a:t>complementarity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WG </a:t>
            </a:r>
            <a:r>
              <a:rPr lang="fr-FR" dirty="0" err="1"/>
              <a:t>activities</a:t>
            </a:r>
            <a:endParaRPr lang="fr-FR" dirty="0"/>
          </a:p>
          <a:p>
            <a:pPr marL="342900" indent="-342900"/>
            <a:r>
              <a:rPr lang="fr-FR" dirty="0"/>
              <a:t>Innovation </a:t>
            </a:r>
            <a:r>
              <a:rPr lang="fr-FR" dirty="0" err="1"/>
              <a:t>potential</a:t>
            </a:r>
            <a:endParaRPr lang="fr-FR" dirty="0"/>
          </a:p>
          <a:p>
            <a:pPr marL="342900" indent="-342900"/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evaluators</a:t>
            </a:r>
            <a:r>
              <a:rPr lang="fr-FR" dirty="0"/>
              <a:t>: pool of </a:t>
            </a:r>
            <a:r>
              <a:rPr lang="fr-FR" dirty="0" err="1"/>
              <a:t>students</a:t>
            </a:r>
            <a:r>
              <a:rPr lang="fr-FR" dirty="0"/>
              <a:t>, workshop on </a:t>
            </a:r>
            <a:r>
              <a:rPr lang="fr-FR" dirty="0" err="1"/>
              <a:t>evaluation</a:t>
            </a:r>
            <a:r>
              <a:rPr lang="fr-FR" dirty="0"/>
              <a:t> </a:t>
            </a:r>
            <a:r>
              <a:rPr lang="fr-FR" dirty="0" err="1"/>
              <a:t>methodology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7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ED3BA-9295-40DE-B6B6-70505F838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92" y="663570"/>
            <a:ext cx="11232860" cy="909673"/>
          </a:xfrm>
        </p:spPr>
        <p:txBody>
          <a:bodyPr/>
          <a:lstStyle/>
          <a:p>
            <a:r>
              <a:rPr lang="fr-FR" dirty="0"/>
              <a:t>Schedule of the Call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51D074E-3E21-4BD6-B690-88BED852A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111930"/>
              </p:ext>
            </p:extLst>
          </p:nvPr>
        </p:nvGraphicFramePr>
        <p:xfrm>
          <a:off x="2936148" y="2172749"/>
          <a:ext cx="6342076" cy="3573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338">
                  <a:extLst>
                    <a:ext uri="{9D8B030D-6E8A-4147-A177-3AD203B41FA5}">
                      <a16:colId xmlns:a16="http://schemas.microsoft.com/office/drawing/2014/main" val="3563512498"/>
                    </a:ext>
                  </a:extLst>
                </a:gridCol>
                <a:gridCol w="4309738">
                  <a:extLst>
                    <a:ext uri="{9D8B030D-6E8A-4147-A177-3AD203B41FA5}">
                      <a16:colId xmlns:a16="http://schemas.microsoft.com/office/drawing/2014/main" val="1134825970"/>
                    </a:ext>
                  </a:extLst>
                </a:gridCol>
              </a:tblGrid>
              <a:tr h="4541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DATES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EVENT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298977"/>
                  </a:ext>
                </a:extLst>
              </a:tr>
              <a:tr h="576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6 2023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Opening of the Call for proposals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897066"/>
                  </a:ext>
                </a:extLst>
              </a:tr>
              <a:tr h="726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February 8 2023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u="sng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hlinkClick r:id="rId2"/>
                        </a:rPr>
                        <a:t>Online Information Session</a:t>
                      </a: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– Questions and Answers</a:t>
                      </a:r>
                      <a:endParaRPr lang="fr-FR" sz="10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(12:00– 13:30 CET)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727026"/>
                  </a:ext>
                </a:extLst>
              </a:tr>
              <a:tr h="726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March 1 2023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u="sng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hlinkClick r:id="rId2"/>
                        </a:rPr>
                        <a:t>Online Information Session</a:t>
                      </a: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– Questions and Answers</a:t>
                      </a:r>
                      <a:endParaRPr lang="fr-FR" sz="1000">
                        <a:ln>
                          <a:noFill/>
                        </a:ln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(12:00– 13:30 CET)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3612808"/>
                  </a:ext>
                </a:extLst>
              </a:tr>
              <a:tr h="36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April 9 2023 </a:t>
                      </a: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23.59 CET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Closing of the call for proposals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5579072"/>
                  </a:ext>
                </a:extLst>
              </a:tr>
              <a:tr h="36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Mid-May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Selection of proposals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7455093"/>
                  </a:ext>
                </a:extLst>
              </a:tr>
              <a:tr h="363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June 2023-May 2024</a:t>
                      </a:r>
                      <a:endParaRPr lang="fr-FR" sz="1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Implementation of selected projects</a:t>
                      </a:r>
                      <a:endParaRPr lang="fr-FR" sz="1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380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3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02D094-B270-084E-870F-11C416E5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Any Questions?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E80CD21-E33F-8347-9F83-DD2CA90E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3908" y="4589464"/>
            <a:ext cx="9085277" cy="804658"/>
          </a:xfrm>
        </p:spPr>
        <p:txBody>
          <a:bodyPr/>
          <a:lstStyle/>
          <a:p>
            <a:r>
              <a:rPr lang="de-DE" dirty="0">
                <a:hlinkClick r:id="rId2"/>
              </a:rPr>
              <a:t>euniwell-fundingcall@univ-nantes.fr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91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uniwell-colors">
      <a:dk1>
        <a:srgbClr val="000000"/>
      </a:dk1>
      <a:lt1>
        <a:srgbClr val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00A3DA"/>
      </a:accent3>
      <a:accent4>
        <a:srgbClr val="4775E7"/>
      </a:accent4>
      <a:accent5>
        <a:srgbClr val="8971E1"/>
      </a:accent5>
      <a:accent6>
        <a:srgbClr val="D54773"/>
      </a:accent6>
      <a:hlink>
        <a:srgbClr val="D8117D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niWell-PowerPoint-Template-08" id="{1117558B-D66A-914D-A604-7DDCC51AE78A}" vid="{C7EE090B-2C3C-3842-A677-67495F2EB5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294</Words>
  <Application>Microsoft Office PowerPoint</Application>
  <PresentationFormat>Grand écran</PresentationFormat>
  <Paragraphs>55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Times New Roman</vt:lpstr>
      <vt:lpstr>Office</vt:lpstr>
      <vt:lpstr>EUniWell 5th Seed Funding Call</vt:lpstr>
      <vt:lpstr>Objectives of the Seed Funding Programme  </vt:lpstr>
      <vt:lpstr>ToR – SFC5 Main Features</vt:lpstr>
      <vt:lpstr>Evaluation</vt:lpstr>
      <vt:lpstr>Schedule of the Call 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</dc:title>
  <dc:creator>Jan Federmann</dc:creator>
  <cp:lastModifiedBy>Maxence BOUTET</cp:lastModifiedBy>
  <cp:revision>19</cp:revision>
  <dcterms:created xsi:type="dcterms:W3CDTF">2021-02-08T12:15:37Z</dcterms:created>
  <dcterms:modified xsi:type="dcterms:W3CDTF">2023-03-01T10:48:29Z</dcterms:modified>
</cp:coreProperties>
</file>